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0" r:id="rId1"/>
  </p:sldMasterIdLst>
  <p:notesMasterIdLst>
    <p:notesMasterId r:id="rId46"/>
  </p:notesMasterIdLst>
  <p:sldIdLst>
    <p:sldId id="256" r:id="rId2"/>
    <p:sldId id="268" r:id="rId3"/>
    <p:sldId id="344" r:id="rId4"/>
    <p:sldId id="345" r:id="rId5"/>
    <p:sldId id="335" r:id="rId6"/>
    <p:sldId id="336" r:id="rId7"/>
    <p:sldId id="348" r:id="rId8"/>
    <p:sldId id="337" r:id="rId9"/>
    <p:sldId id="338" r:id="rId10"/>
    <p:sldId id="339" r:id="rId11"/>
    <p:sldId id="340" r:id="rId12"/>
    <p:sldId id="341" r:id="rId13"/>
    <p:sldId id="342" r:id="rId14"/>
    <p:sldId id="343" r:id="rId15"/>
    <p:sldId id="346" r:id="rId16"/>
    <p:sldId id="324" r:id="rId17"/>
    <p:sldId id="325" r:id="rId18"/>
    <p:sldId id="326" r:id="rId19"/>
    <p:sldId id="327" r:id="rId20"/>
    <p:sldId id="328" r:id="rId21"/>
    <p:sldId id="329" r:id="rId22"/>
    <p:sldId id="330" r:id="rId23"/>
    <p:sldId id="331" r:id="rId24"/>
    <p:sldId id="332" r:id="rId25"/>
    <p:sldId id="333" r:id="rId26"/>
    <p:sldId id="290" r:id="rId27"/>
    <p:sldId id="29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85" d="100"/>
          <a:sy n="85"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B875B-C6D8-4EF9-9BDE-9A73F3A75F86}" type="datetimeFigureOut">
              <a:rPr lang="en-US" smtClean="0"/>
              <a:t>2/10/2025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66C15-0682-472F-A42A-9783D9EF8F41}" type="slidenum">
              <a:rPr lang="en-US" smtClean="0"/>
              <a:t>‹#›</a:t>
            </a:fld>
            <a:endParaRPr lang="en-US"/>
          </a:p>
        </p:txBody>
      </p:sp>
    </p:spTree>
    <p:extLst>
      <p:ext uri="{BB962C8B-B14F-4D97-AF65-F5344CB8AC3E}">
        <p14:creationId xmlns:p14="http://schemas.microsoft.com/office/powerpoint/2010/main" val="15443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2CF66C15-0682-472F-A42A-9783D9EF8F41}" type="slidenum">
              <a:rPr lang="en-US" smtClean="0"/>
              <a:t>2</a:t>
            </a:fld>
            <a:endParaRPr lang="en-US"/>
          </a:p>
        </p:txBody>
      </p:sp>
    </p:spTree>
    <p:extLst>
      <p:ext uri="{BB962C8B-B14F-4D97-AF65-F5344CB8AC3E}">
        <p14:creationId xmlns:p14="http://schemas.microsoft.com/office/powerpoint/2010/main" val="34034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عنصر نائب لصورة الشريحة 1"/>
          <p:cNvSpPr>
            <a:spLocks noGrp="1" noRot="1" noChangeAspect="1" noTextEdit="1"/>
          </p:cNvSpPr>
          <p:nvPr>
            <p:ph type="sldImg"/>
          </p:nvPr>
        </p:nvSpPr>
        <p:spPr>
          <a:ln/>
        </p:spPr>
      </p:sp>
      <p:sp>
        <p:nvSpPr>
          <p:cNvPr id="61443"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61444"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F5318D-E27F-4B90-9B5E-AC6B387BD265}" type="slidenum">
              <a:rPr lang="ar-SA" altLang="en-US">
                <a:latin typeface="Times New Roman" panose="02020603050405020304" pitchFamily="18" charset="0"/>
                <a:cs typeface="Times New Roman" panose="02020603050405020304" pitchFamily="18" charset="0"/>
              </a:rPr>
              <a:pPr eaLnBrk="1" hangingPunct="1"/>
              <a:t>13</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70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عنصر نائب لصورة الشريحة 1"/>
          <p:cNvSpPr>
            <a:spLocks noGrp="1" noRot="1" noChangeAspect="1" noTextEdit="1"/>
          </p:cNvSpPr>
          <p:nvPr>
            <p:ph type="sldImg"/>
          </p:nvPr>
        </p:nvSpPr>
        <p:spPr>
          <a:ln/>
        </p:spPr>
      </p:sp>
      <p:sp>
        <p:nvSpPr>
          <p:cNvPr id="62467"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62468"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19B74C-AEDD-4FF5-A28C-2715C9A8837A}" type="slidenum">
              <a:rPr lang="ar-SA" altLang="en-US">
                <a:latin typeface="Times New Roman" panose="02020603050405020304" pitchFamily="18" charset="0"/>
                <a:cs typeface="Times New Roman" panose="02020603050405020304" pitchFamily="18" charset="0"/>
              </a:rPr>
              <a:pPr eaLnBrk="1" hangingPunct="1"/>
              <a:t>14</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7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عنصر نائب لصورة الشريحة 1"/>
          <p:cNvSpPr>
            <a:spLocks noGrp="1" noRot="1" noChangeAspect="1" noTextEdit="1"/>
          </p:cNvSpPr>
          <p:nvPr>
            <p:ph type="sldImg"/>
          </p:nvPr>
        </p:nvSpPr>
        <p:spPr>
          <a:ln/>
        </p:spPr>
      </p:sp>
      <p:sp>
        <p:nvSpPr>
          <p:cNvPr id="52227"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2228"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9F6C75-69B7-4E05-81A1-7B57D179E248}" type="slidenum">
              <a:rPr lang="ar-SA" altLang="en-US">
                <a:latin typeface="Times New Roman" panose="02020603050405020304" pitchFamily="18" charset="0"/>
                <a:cs typeface="Times New Roman" panose="02020603050405020304" pitchFamily="18" charset="0"/>
              </a:rPr>
              <a:pPr eaLnBrk="1" hangingPunct="1"/>
              <a:t>15</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72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عنصر نائب لصورة الشريحة 1"/>
          <p:cNvSpPr>
            <a:spLocks noGrp="1" noRot="1" noChangeAspect="1" noTextEdit="1"/>
          </p:cNvSpPr>
          <p:nvPr>
            <p:ph type="sldImg"/>
          </p:nvPr>
        </p:nvSpPr>
        <p:spPr>
          <a:ln/>
        </p:spPr>
      </p:sp>
      <p:sp>
        <p:nvSpPr>
          <p:cNvPr id="53251"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3252"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A9E8D8-7A18-4A8A-A9B5-224C7D20F2B4}" type="slidenum">
              <a:rPr lang="ar-SA" altLang="en-US">
                <a:latin typeface="Times New Roman" panose="02020603050405020304" pitchFamily="18" charset="0"/>
                <a:cs typeface="Times New Roman" panose="02020603050405020304" pitchFamily="18" charset="0"/>
              </a:rPr>
              <a:pPr eaLnBrk="1" hangingPunct="1"/>
              <a:t>26</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474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عنصر نائب لصورة الشريحة 1"/>
          <p:cNvSpPr>
            <a:spLocks noGrp="1" noRot="1" noChangeAspect="1" noTextEdit="1"/>
          </p:cNvSpPr>
          <p:nvPr>
            <p:ph type="sldImg"/>
          </p:nvPr>
        </p:nvSpPr>
        <p:spPr>
          <a:ln/>
        </p:spPr>
      </p:sp>
      <p:sp>
        <p:nvSpPr>
          <p:cNvPr id="54275"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4276"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E01B1E-9E91-462A-9575-5D851F648023}" type="slidenum">
              <a:rPr lang="ar-SA" altLang="en-US">
                <a:latin typeface="Times New Roman" panose="02020603050405020304" pitchFamily="18" charset="0"/>
                <a:cs typeface="Times New Roman" panose="02020603050405020304" pitchFamily="18" charset="0"/>
              </a:rPr>
              <a:pPr eaLnBrk="1" hangingPunct="1"/>
              <a:t>27</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58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عنصر نائب لصورة الشريحة 1"/>
          <p:cNvSpPr>
            <a:spLocks noGrp="1" noRot="1" noChangeAspect="1" noTextEdit="1"/>
          </p:cNvSpPr>
          <p:nvPr>
            <p:ph type="sldImg"/>
          </p:nvPr>
        </p:nvSpPr>
        <p:spPr>
          <a:ln/>
        </p:spPr>
      </p:sp>
      <p:sp>
        <p:nvSpPr>
          <p:cNvPr id="29699"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29700"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883D6-4775-452A-AC46-4AC1B8EBA892}" type="slidenum">
              <a:rPr lang="ar-SA" altLang="en-US">
                <a:latin typeface="Times New Roman" panose="02020603050405020304" pitchFamily="18" charset="0"/>
                <a:cs typeface="Times New Roman" panose="02020603050405020304" pitchFamily="18" charset="0"/>
              </a:rPr>
              <a:pPr eaLnBrk="1" hangingPunct="1"/>
              <a:t>28</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24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عنصر نائب لصورة الشريحة 1"/>
          <p:cNvSpPr>
            <a:spLocks noGrp="1" noRot="1" noChangeAspect="1" noTextEdit="1"/>
          </p:cNvSpPr>
          <p:nvPr>
            <p:ph type="sldImg"/>
          </p:nvPr>
        </p:nvSpPr>
        <p:spPr>
          <a:ln/>
        </p:spPr>
      </p:sp>
      <p:sp>
        <p:nvSpPr>
          <p:cNvPr id="30723"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0724"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AD92B4-BF6F-41A0-9439-79E0376B7D53}" type="slidenum">
              <a:rPr lang="ar-SA" altLang="en-US">
                <a:latin typeface="Times New Roman" panose="02020603050405020304" pitchFamily="18" charset="0"/>
                <a:cs typeface="Times New Roman" panose="02020603050405020304" pitchFamily="18" charset="0"/>
              </a:rPr>
              <a:pPr eaLnBrk="1" hangingPunct="1"/>
              <a:t>29</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56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عنصر نائب لصورة الشريحة 1"/>
          <p:cNvSpPr>
            <a:spLocks noGrp="1" noRot="1" noChangeAspect="1" noTextEdit="1"/>
          </p:cNvSpPr>
          <p:nvPr>
            <p:ph type="sldImg"/>
          </p:nvPr>
        </p:nvSpPr>
        <p:spPr>
          <a:ln/>
        </p:spPr>
      </p:sp>
      <p:sp>
        <p:nvSpPr>
          <p:cNvPr id="31747"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1748"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2F1510-A79E-4026-AC84-F84193870651}" type="slidenum">
              <a:rPr lang="ar-SA" altLang="en-US">
                <a:latin typeface="Times New Roman" panose="02020603050405020304" pitchFamily="18" charset="0"/>
                <a:cs typeface="Times New Roman" panose="02020603050405020304" pitchFamily="18" charset="0"/>
              </a:rPr>
              <a:pPr eaLnBrk="1" hangingPunct="1"/>
              <a:t>30</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963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عنصر نائب لصورة الشريحة 1"/>
          <p:cNvSpPr>
            <a:spLocks noGrp="1" noRot="1" noChangeAspect="1" noTextEdit="1"/>
          </p:cNvSpPr>
          <p:nvPr>
            <p:ph type="sldImg"/>
          </p:nvPr>
        </p:nvSpPr>
        <p:spPr>
          <a:ln/>
        </p:spPr>
      </p:sp>
      <p:sp>
        <p:nvSpPr>
          <p:cNvPr id="32771"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2772"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1DD3B6-AD73-433E-96CE-90374876F49C}" type="slidenum">
              <a:rPr lang="ar-SA" altLang="en-US">
                <a:latin typeface="Times New Roman" panose="02020603050405020304" pitchFamily="18" charset="0"/>
                <a:cs typeface="Times New Roman" panose="02020603050405020304" pitchFamily="18" charset="0"/>
              </a:rPr>
              <a:pPr eaLnBrk="1" hangingPunct="1"/>
              <a:t>31</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050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عنصر نائب لصورة الشريحة 1"/>
          <p:cNvSpPr>
            <a:spLocks noGrp="1" noRot="1" noChangeAspect="1" noTextEdit="1"/>
          </p:cNvSpPr>
          <p:nvPr>
            <p:ph type="sldImg"/>
          </p:nvPr>
        </p:nvSpPr>
        <p:spPr>
          <a:ln/>
        </p:spPr>
      </p:sp>
      <p:sp>
        <p:nvSpPr>
          <p:cNvPr id="33795"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3796"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6B5DDD-234B-47BD-8A12-D6DF35B484BB}" type="slidenum">
              <a:rPr lang="ar-SA" altLang="en-US">
                <a:latin typeface="Times New Roman" panose="02020603050405020304" pitchFamily="18" charset="0"/>
                <a:cs typeface="Times New Roman" panose="02020603050405020304" pitchFamily="18" charset="0"/>
              </a:rPr>
              <a:pPr eaLnBrk="1" hangingPunct="1"/>
              <a:t>32</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89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عنصر نائب لصورة الشريحة 1"/>
          <p:cNvSpPr>
            <a:spLocks noGrp="1" noRot="1" noChangeAspect="1" noTextEdit="1"/>
          </p:cNvSpPr>
          <p:nvPr>
            <p:ph type="sldImg"/>
          </p:nvPr>
        </p:nvSpPr>
        <p:spPr>
          <a:ln/>
        </p:spPr>
      </p:sp>
      <p:sp>
        <p:nvSpPr>
          <p:cNvPr id="50179"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0180"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44FFE5-4176-4153-8B8B-F4045DAC4832}" type="slidenum">
              <a:rPr lang="ar-SA" altLang="en-US">
                <a:latin typeface="Times New Roman" panose="02020603050405020304" pitchFamily="18" charset="0"/>
                <a:cs typeface="Times New Roman" panose="02020603050405020304" pitchFamily="18" charset="0"/>
              </a:rPr>
              <a:pPr eaLnBrk="1" hangingPunct="1"/>
              <a:t>3</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9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عنصر نائب لصورة الشريحة 1"/>
          <p:cNvSpPr>
            <a:spLocks noGrp="1" noRot="1" noChangeAspect="1" noTextEdit="1"/>
          </p:cNvSpPr>
          <p:nvPr>
            <p:ph type="sldImg"/>
          </p:nvPr>
        </p:nvSpPr>
        <p:spPr>
          <a:ln/>
        </p:spPr>
      </p:sp>
      <p:sp>
        <p:nvSpPr>
          <p:cNvPr id="34819"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4820"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C944FA-5AD7-4BE1-849A-B6294EF406E1}" type="slidenum">
              <a:rPr lang="ar-SA" altLang="en-US">
                <a:latin typeface="Times New Roman" panose="02020603050405020304" pitchFamily="18" charset="0"/>
                <a:cs typeface="Times New Roman" panose="02020603050405020304" pitchFamily="18" charset="0"/>
              </a:rPr>
              <a:pPr eaLnBrk="1" hangingPunct="1"/>
              <a:t>33</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526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عنصر نائب لصورة الشريحة 1"/>
          <p:cNvSpPr>
            <a:spLocks noGrp="1" noRot="1" noChangeAspect="1" noTextEdit="1"/>
          </p:cNvSpPr>
          <p:nvPr>
            <p:ph type="sldImg"/>
          </p:nvPr>
        </p:nvSpPr>
        <p:spPr>
          <a:ln/>
        </p:spPr>
      </p:sp>
      <p:sp>
        <p:nvSpPr>
          <p:cNvPr id="35843"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5844"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FE8712-F69F-48C7-99DA-AEA08DC21E5F}" type="slidenum">
              <a:rPr lang="ar-SA" altLang="en-US">
                <a:latin typeface="Times New Roman" panose="02020603050405020304" pitchFamily="18" charset="0"/>
                <a:cs typeface="Times New Roman" panose="02020603050405020304" pitchFamily="18" charset="0"/>
              </a:rPr>
              <a:pPr eaLnBrk="1" hangingPunct="1"/>
              <a:t>35</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678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عنصر نائب لصورة الشريحة 1"/>
          <p:cNvSpPr>
            <a:spLocks noGrp="1" noRot="1" noChangeAspect="1" noTextEdit="1"/>
          </p:cNvSpPr>
          <p:nvPr>
            <p:ph type="sldImg"/>
          </p:nvPr>
        </p:nvSpPr>
        <p:spPr>
          <a:ln/>
        </p:spPr>
      </p:sp>
      <p:sp>
        <p:nvSpPr>
          <p:cNvPr id="36867"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6868"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6E1E5E-B4BB-4F9A-BCCA-FFD4F914E730}" type="slidenum">
              <a:rPr lang="ar-SA" altLang="en-US">
                <a:latin typeface="Times New Roman" panose="02020603050405020304" pitchFamily="18" charset="0"/>
                <a:cs typeface="Times New Roman" panose="02020603050405020304" pitchFamily="18" charset="0"/>
              </a:rPr>
              <a:pPr eaLnBrk="1" hangingPunct="1"/>
              <a:t>36</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29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عنصر نائب لصورة الشريحة 1"/>
          <p:cNvSpPr>
            <a:spLocks noGrp="1" noRot="1" noChangeAspect="1" noTextEdit="1"/>
          </p:cNvSpPr>
          <p:nvPr>
            <p:ph type="sldImg"/>
          </p:nvPr>
        </p:nvSpPr>
        <p:spPr>
          <a:ln/>
        </p:spPr>
      </p:sp>
      <p:sp>
        <p:nvSpPr>
          <p:cNvPr id="37891"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7892"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78E260-43E6-47AF-9AA3-A9C85717F7A4}" type="slidenum">
              <a:rPr lang="ar-SA" altLang="en-US">
                <a:latin typeface="Times New Roman" panose="02020603050405020304" pitchFamily="18" charset="0"/>
                <a:cs typeface="Times New Roman" panose="02020603050405020304" pitchFamily="18" charset="0"/>
              </a:rPr>
              <a:pPr eaLnBrk="1" hangingPunct="1"/>
              <a:t>37</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92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عنصر نائب لصورة الشريحة 1"/>
          <p:cNvSpPr>
            <a:spLocks noGrp="1" noRot="1" noChangeAspect="1" noTextEdit="1"/>
          </p:cNvSpPr>
          <p:nvPr>
            <p:ph type="sldImg"/>
          </p:nvPr>
        </p:nvSpPr>
        <p:spPr>
          <a:ln/>
        </p:spPr>
      </p:sp>
      <p:sp>
        <p:nvSpPr>
          <p:cNvPr id="38915"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8916"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2AA0B4-A518-4CBC-8684-D1AD874F7A78}" type="slidenum">
              <a:rPr lang="ar-SA" altLang="en-US">
                <a:latin typeface="Times New Roman" panose="02020603050405020304" pitchFamily="18" charset="0"/>
                <a:cs typeface="Times New Roman" panose="02020603050405020304" pitchFamily="18" charset="0"/>
              </a:rPr>
              <a:pPr eaLnBrk="1" hangingPunct="1"/>
              <a:t>38</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83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عنصر نائب لصورة الشريحة 1"/>
          <p:cNvSpPr>
            <a:spLocks noGrp="1" noRot="1" noChangeAspect="1" noTextEdit="1"/>
          </p:cNvSpPr>
          <p:nvPr>
            <p:ph type="sldImg"/>
          </p:nvPr>
        </p:nvSpPr>
        <p:spPr>
          <a:ln/>
        </p:spPr>
      </p:sp>
      <p:sp>
        <p:nvSpPr>
          <p:cNvPr id="39939"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39940"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AA7155-5674-4834-97C9-F2711A5C24B9}" type="slidenum">
              <a:rPr lang="ar-SA" altLang="en-US">
                <a:latin typeface="Times New Roman" panose="02020603050405020304" pitchFamily="18" charset="0"/>
                <a:cs typeface="Times New Roman" panose="02020603050405020304" pitchFamily="18" charset="0"/>
              </a:rPr>
              <a:pPr eaLnBrk="1" hangingPunct="1"/>
              <a:t>41</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422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عنصر نائب لصورة الشريحة 1"/>
          <p:cNvSpPr>
            <a:spLocks noGrp="1" noRot="1" noChangeAspect="1" noTextEdit="1"/>
          </p:cNvSpPr>
          <p:nvPr>
            <p:ph type="sldImg"/>
          </p:nvPr>
        </p:nvSpPr>
        <p:spPr>
          <a:ln/>
        </p:spPr>
      </p:sp>
      <p:sp>
        <p:nvSpPr>
          <p:cNvPr id="40963"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40964"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D73893-D54D-4D9E-AF2C-096D62345A96}" type="slidenum">
              <a:rPr lang="ar-SA" altLang="en-US">
                <a:latin typeface="Times New Roman" panose="02020603050405020304" pitchFamily="18" charset="0"/>
                <a:cs typeface="Times New Roman" panose="02020603050405020304" pitchFamily="18" charset="0"/>
              </a:rPr>
              <a:pPr eaLnBrk="1" hangingPunct="1"/>
              <a:t>42</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3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عنصر نائب لصورة الشريحة 1"/>
          <p:cNvSpPr>
            <a:spLocks noGrp="1" noRot="1" noChangeAspect="1" noTextEdit="1"/>
          </p:cNvSpPr>
          <p:nvPr>
            <p:ph type="sldImg"/>
          </p:nvPr>
        </p:nvSpPr>
        <p:spPr>
          <a:ln/>
        </p:spPr>
      </p:sp>
      <p:sp>
        <p:nvSpPr>
          <p:cNvPr id="51203"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1204"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1A0BD9-DD29-4CAC-9DFB-300F0F5AA7E4}" type="slidenum">
              <a:rPr lang="ar-SA" altLang="en-US">
                <a:latin typeface="Times New Roman" panose="02020603050405020304" pitchFamily="18" charset="0"/>
                <a:cs typeface="Times New Roman" panose="02020603050405020304" pitchFamily="18" charset="0"/>
              </a:rPr>
              <a:pPr eaLnBrk="1" hangingPunct="1"/>
              <a:t>4</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7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عنصر نائب لصورة الشريحة 1"/>
          <p:cNvSpPr>
            <a:spLocks noGrp="1" noRot="1" noChangeAspect="1" noTextEdit="1"/>
          </p:cNvSpPr>
          <p:nvPr>
            <p:ph type="sldImg"/>
          </p:nvPr>
        </p:nvSpPr>
        <p:spPr>
          <a:ln/>
        </p:spPr>
      </p:sp>
      <p:sp>
        <p:nvSpPr>
          <p:cNvPr id="64515"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64516"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E71094-A6B9-4B22-9724-71FA00C2141B}" type="slidenum">
              <a:rPr lang="ar-SA" altLang="en-US">
                <a:latin typeface="Times New Roman" panose="02020603050405020304" pitchFamily="18" charset="0"/>
                <a:cs typeface="Times New Roman" panose="02020603050405020304" pitchFamily="18" charset="0"/>
              </a:rPr>
              <a:pPr eaLnBrk="1" hangingPunct="1"/>
              <a:t>7</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76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عنصر نائب لصورة الشريحة 1"/>
          <p:cNvSpPr>
            <a:spLocks noGrp="1" noRot="1" noChangeAspect="1" noTextEdit="1"/>
          </p:cNvSpPr>
          <p:nvPr>
            <p:ph type="sldImg"/>
          </p:nvPr>
        </p:nvSpPr>
        <p:spPr>
          <a:ln/>
        </p:spPr>
      </p:sp>
      <p:sp>
        <p:nvSpPr>
          <p:cNvPr id="56323"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6324"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988516-25E6-49A3-A199-AF0521AFB7AA}" type="slidenum">
              <a:rPr lang="ar-SA" altLang="en-US">
                <a:latin typeface="Times New Roman" panose="02020603050405020304" pitchFamily="18" charset="0"/>
                <a:cs typeface="Times New Roman" panose="02020603050405020304" pitchFamily="18" charset="0"/>
              </a:rPr>
              <a:pPr eaLnBrk="1" hangingPunct="1"/>
              <a:t>8</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43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عنصر نائب لصورة الشريحة 1"/>
          <p:cNvSpPr>
            <a:spLocks noGrp="1" noRot="1" noChangeAspect="1" noTextEdit="1"/>
          </p:cNvSpPr>
          <p:nvPr>
            <p:ph type="sldImg"/>
          </p:nvPr>
        </p:nvSpPr>
        <p:spPr>
          <a:ln/>
        </p:spPr>
      </p:sp>
      <p:sp>
        <p:nvSpPr>
          <p:cNvPr id="57347"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7348"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227EA2-6E7F-4286-8B17-700536A7A103}" type="slidenum">
              <a:rPr lang="ar-SA" altLang="en-US">
                <a:latin typeface="Times New Roman" panose="02020603050405020304" pitchFamily="18" charset="0"/>
                <a:cs typeface="Times New Roman" panose="02020603050405020304" pitchFamily="18" charset="0"/>
              </a:rPr>
              <a:pPr eaLnBrk="1" hangingPunct="1"/>
              <a:t>9</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13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عنصر نائب لصورة الشريحة 1"/>
          <p:cNvSpPr>
            <a:spLocks noGrp="1" noRot="1" noChangeAspect="1" noTextEdit="1"/>
          </p:cNvSpPr>
          <p:nvPr>
            <p:ph type="sldImg"/>
          </p:nvPr>
        </p:nvSpPr>
        <p:spPr>
          <a:ln/>
        </p:spPr>
      </p:sp>
      <p:sp>
        <p:nvSpPr>
          <p:cNvPr id="58371"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8372"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DBF595-9B3A-4C12-BB4C-B8467F4AFF7D}" type="slidenum">
              <a:rPr lang="ar-SA" altLang="en-US">
                <a:latin typeface="Times New Roman" panose="02020603050405020304" pitchFamily="18" charset="0"/>
                <a:cs typeface="Times New Roman" panose="02020603050405020304" pitchFamily="18" charset="0"/>
              </a:rPr>
              <a:pPr eaLnBrk="1" hangingPunct="1"/>
              <a:t>10</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91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عنصر نائب لصورة الشريحة 1"/>
          <p:cNvSpPr>
            <a:spLocks noGrp="1" noRot="1" noChangeAspect="1" noTextEdit="1"/>
          </p:cNvSpPr>
          <p:nvPr>
            <p:ph type="sldImg"/>
          </p:nvPr>
        </p:nvSpPr>
        <p:spPr>
          <a:ln/>
        </p:spPr>
      </p:sp>
      <p:sp>
        <p:nvSpPr>
          <p:cNvPr id="59395"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59396"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46136A-31AB-4F48-B206-A7515E5B1FA4}" type="slidenum">
              <a:rPr lang="ar-SA" altLang="en-US">
                <a:latin typeface="Times New Roman" panose="02020603050405020304" pitchFamily="18" charset="0"/>
                <a:cs typeface="Times New Roman" panose="02020603050405020304" pitchFamily="18" charset="0"/>
              </a:rPr>
              <a:pPr eaLnBrk="1" hangingPunct="1"/>
              <a:t>11</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58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عنصر نائب لصورة الشريحة 1"/>
          <p:cNvSpPr>
            <a:spLocks noGrp="1" noRot="1" noChangeAspect="1" noTextEdit="1"/>
          </p:cNvSpPr>
          <p:nvPr>
            <p:ph type="sldImg"/>
          </p:nvPr>
        </p:nvSpPr>
        <p:spPr>
          <a:ln/>
        </p:spPr>
      </p:sp>
      <p:sp>
        <p:nvSpPr>
          <p:cNvPr id="60419" name="عنصر نائب للملاحظات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
        <p:nvSpPr>
          <p:cNvPr id="60420" name="عنصر نائب لرقم الشريحة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5649B9-758B-482B-AE57-42DFC1CE8A67}" type="slidenum">
              <a:rPr lang="ar-SA" altLang="en-US">
                <a:latin typeface="Times New Roman" panose="02020603050405020304" pitchFamily="18" charset="0"/>
                <a:cs typeface="Times New Roman" panose="02020603050405020304" pitchFamily="18" charset="0"/>
              </a:rPr>
              <a:pPr eaLnBrk="1" hangingPunct="1"/>
              <a:t>12</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23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12/08/1446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91244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12/08/1446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20579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12/08/1446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6365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ABB09-4A1D-463E-8065-109CC2B7EFAA}" type="datetimeFigureOut">
              <a:rPr lang="ar-SA" smtClean="0"/>
              <a:t>12/08/1446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12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8ABB09-4A1D-463E-8065-109CC2B7EFAA}" type="datetimeFigureOut">
              <a:rPr lang="ar-SA" smtClean="0"/>
              <a:t>12/08/1446</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270482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8ABB09-4A1D-463E-8065-109CC2B7EFAA}" type="datetimeFigureOut">
              <a:rPr lang="ar-SA" smtClean="0"/>
              <a:t>12/08/1446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91473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8ABB09-4A1D-463E-8065-109CC2B7EFAA}" type="datetimeFigureOut">
              <a:rPr lang="ar-SA" smtClean="0"/>
              <a:t>12/08/1446</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410855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8ABB09-4A1D-463E-8065-109CC2B7EFAA}" type="datetimeFigureOut">
              <a:rPr lang="ar-SA" smtClean="0"/>
              <a:t>12/08/1446</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31757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ABB09-4A1D-463E-8065-109CC2B7EFAA}" type="datetimeFigureOut">
              <a:rPr lang="ar-SA" smtClean="0"/>
              <a:t>12/08/1446</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38802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ABB09-4A1D-463E-8065-109CC2B7EFAA}" type="datetimeFigureOut">
              <a:rPr lang="ar-SA" smtClean="0"/>
              <a:t>12/08/1446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319320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ABB09-4A1D-463E-8065-109CC2B7EFAA}" type="datetimeFigureOut">
              <a:rPr lang="ar-SA" smtClean="0"/>
              <a:t>12/08/1446</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5837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ABB09-4A1D-463E-8065-109CC2B7EFAA}" type="datetimeFigureOut">
              <a:rPr lang="ar-SA" smtClean="0"/>
              <a:t>12/08/1446</a:t>
            </a:fld>
            <a:endParaRPr lang="ar-S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4F065-1154-456A-91E3-76DE8E75E17B}" type="slidenum">
              <a:rPr lang="ar-SA" smtClean="0"/>
              <a:t>‹#›</a:t>
            </a:fld>
            <a:endParaRPr lang="ar-SA"/>
          </a:p>
        </p:txBody>
      </p:sp>
    </p:spTree>
    <p:extLst>
      <p:ext uri="{BB962C8B-B14F-4D97-AF65-F5344CB8AC3E}">
        <p14:creationId xmlns:p14="http://schemas.microsoft.com/office/powerpoint/2010/main" val="99186702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525344"/>
            <a:ext cx="9144000" cy="33265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57609" y="260648"/>
            <a:ext cx="6858000" cy="2387600"/>
          </a:xfrm>
        </p:spPr>
        <p:txBody>
          <a:bodyPr/>
          <a:lstStyle/>
          <a:p>
            <a:r>
              <a:rPr lang="en-US" sz="5400" dirty="0" smtClean="0">
                <a:solidFill>
                  <a:schemeClr val="accent1">
                    <a:lumMod val="50000"/>
                  </a:schemeClr>
                </a:solidFill>
                <a:latin typeface="Aharoni" panose="02010803020104030203" pitchFamily="2" charset="-79"/>
                <a:cs typeface="Aharoni" panose="02010803020104030203" pitchFamily="2" charset="-79"/>
              </a:rPr>
              <a:t>Data</a:t>
            </a:r>
            <a:r>
              <a:rPr lang="ar-SA" sz="5400" dirty="0" smtClean="0">
                <a:solidFill>
                  <a:schemeClr val="accent1">
                    <a:lumMod val="50000"/>
                  </a:schemeClr>
                </a:solidFill>
                <a:latin typeface="Aharoni" panose="02010803020104030203" pitchFamily="2" charset="-79"/>
                <a:cs typeface="Aharoni" panose="02010803020104030203" pitchFamily="2" charset="-79"/>
              </a:rPr>
              <a:t> </a:t>
            </a:r>
            <a:r>
              <a:rPr lang="en-US" sz="5400" dirty="0" smtClean="0">
                <a:solidFill>
                  <a:schemeClr val="accent1">
                    <a:lumMod val="50000"/>
                  </a:schemeClr>
                </a:solidFill>
                <a:latin typeface="Aharoni" panose="02010803020104030203" pitchFamily="2" charset="-79"/>
                <a:cs typeface="Aharoni" panose="02010803020104030203" pitchFamily="2" charset="-79"/>
              </a:rPr>
              <a:t>Base Concepts</a:t>
            </a:r>
            <a:r>
              <a:rPr lang="en-US" dirty="0" smtClean="0"/>
              <a:t/>
            </a:r>
            <a:br>
              <a:rPr lang="en-US" dirty="0" smtClean="0"/>
            </a:br>
            <a:r>
              <a:rPr lang="ar-SA" dirty="0" smtClean="0">
                <a:solidFill>
                  <a:schemeClr val="tx2"/>
                </a:solidFill>
                <a:latin typeface="Tarhaal Rounded" panose="00000500000000000000" pitchFamily="50" charset="-78"/>
                <a:cs typeface="Tarhaal Rounded" panose="00000500000000000000" pitchFamily="50" charset="-78"/>
              </a:rPr>
              <a:t>مفاهيم قواعد البيانات</a:t>
            </a:r>
            <a:endParaRPr lang="en-US" dirty="0">
              <a:solidFill>
                <a:schemeClr val="tx2"/>
              </a:solidFill>
              <a:latin typeface="Tarhaal Rounded" panose="00000500000000000000" pitchFamily="50" charset="-78"/>
              <a:cs typeface="Tarhaal Rounded" panose="00000500000000000000" pitchFamily="50" charset="-78"/>
            </a:endParaRPr>
          </a:p>
        </p:txBody>
      </p:sp>
      <p:sp>
        <p:nvSpPr>
          <p:cNvPr id="3" name="Subtitle 2"/>
          <p:cNvSpPr>
            <a:spLocks noGrp="1"/>
          </p:cNvSpPr>
          <p:nvPr>
            <p:ph type="subTitle" idx="1"/>
          </p:nvPr>
        </p:nvSpPr>
        <p:spPr>
          <a:xfrm>
            <a:off x="1257609" y="6511652"/>
            <a:ext cx="6858000" cy="360040"/>
          </a:xfrm>
        </p:spPr>
        <p:txBody>
          <a:bodyPr>
            <a:normAutofit fontScale="92500" lnSpcReduction="10000"/>
          </a:bodyPr>
          <a:lstStyle/>
          <a:p>
            <a:r>
              <a:rPr lang="ar-SA" b="1" dirty="0" smtClean="0">
                <a:solidFill>
                  <a:schemeClr val="bg1"/>
                </a:solidFill>
              </a:rPr>
              <a:t>أ.مودة خالد</a:t>
            </a:r>
            <a:endParaRPr lang="en-US"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671246"/>
            <a:ext cx="4513118" cy="3006533"/>
          </a:xfrm>
          <a:prstGeom prst="rect">
            <a:avLst/>
          </a:prstGeom>
        </p:spPr>
      </p:pic>
    </p:spTree>
    <p:extLst>
      <p:ext uri="{BB962C8B-B14F-4D97-AF65-F5344CB8AC3E}">
        <p14:creationId xmlns:p14="http://schemas.microsoft.com/office/powerpoint/2010/main" val="261788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30723" name="Content Placeholder 2"/>
          <p:cNvSpPr>
            <a:spLocks noGrp="1"/>
          </p:cNvSpPr>
          <p:nvPr>
            <p:ph idx="1"/>
          </p:nvPr>
        </p:nvSpPr>
        <p:spPr>
          <a:xfrm>
            <a:off x="611188" y="1268413"/>
            <a:ext cx="8208962" cy="2376487"/>
          </a:xfrm>
        </p:spPr>
        <p:txBody>
          <a:bodyPr/>
          <a:lstStyle/>
          <a:p>
            <a:pPr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في عملية تحديد الصفات يجب التمييز بين:</a:t>
            </a:r>
          </a:p>
          <a:p>
            <a:pPr lvl="1"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الصفات البسيطة والمركبة:</a:t>
            </a:r>
          </a:p>
          <a:p>
            <a:pPr lvl="1" algn="just" rtl="1" eaLnBrk="1" hangingPunct="1">
              <a:buFont typeface="Arial" panose="020B0604020202020204" pitchFamily="34" charset="0"/>
              <a:buNone/>
            </a:pPr>
            <a:r>
              <a:rPr lang="ar-SA" altLang="en-US" sz="2800" smtClean="0">
                <a:latin typeface="Simplified Arabic" panose="02020603050405020304" pitchFamily="18" charset="-78"/>
                <a:cs typeface="Simplified Arabic" panose="02020603050405020304" pitchFamily="18" charset="-78"/>
              </a:rPr>
              <a:t>البسيطة هي التي لا يمكن تجزئتها مثل رقم الطالب، أما المركبة فيمكن تجزئتها مثل الاسم (الاسم الأول، والثاني، واسم العائلة)، العنوان (المدينة، الحي، الشارع، رقم المنزل).</a:t>
            </a:r>
          </a:p>
        </p:txBody>
      </p:sp>
    </p:spTree>
    <p:extLst>
      <p:ext uri="{BB962C8B-B14F-4D97-AF65-F5344CB8AC3E}">
        <p14:creationId xmlns:p14="http://schemas.microsoft.com/office/powerpoint/2010/main" val="361755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31747" name="Content Placeholder 2"/>
          <p:cNvSpPr>
            <a:spLocks noGrp="1"/>
          </p:cNvSpPr>
          <p:nvPr>
            <p:ph idx="1"/>
          </p:nvPr>
        </p:nvSpPr>
        <p:spPr>
          <a:xfrm>
            <a:off x="611188" y="1268413"/>
            <a:ext cx="8208962" cy="2376487"/>
          </a:xfrm>
        </p:spPr>
        <p:txBody>
          <a:bodyPr/>
          <a:lstStyle/>
          <a:p>
            <a:pPr lvl="1"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الصفات البسيطة والمركبة:</a:t>
            </a:r>
          </a:p>
          <a:p>
            <a:pPr lvl="1" algn="just" rtl="1" eaLnBrk="1" hangingPunct="1">
              <a:buFont typeface="Arial" panose="020B0604020202020204" pitchFamily="34" charset="0"/>
              <a:buNone/>
            </a:pPr>
            <a:r>
              <a:rPr lang="ar-SA" altLang="en-US" sz="2800" smtClean="0">
                <a:latin typeface="Simplified Arabic" panose="02020603050405020304" pitchFamily="18" charset="-78"/>
                <a:cs typeface="Simplified Arabic" panose="02020603050405020304" pitchFamily="18" charset="-78"/>
              </a:rPr>
              <a:t>يتم تمثيل الصفات المركبة كالتالي:</a:t>
            </a:r>
          </a:p>
        </p:txBody>
      </p:sp>
      <p:grpSp>
        <p:nvGrpSpPr>
          <p:cNvPr id="31748" name="مجموعة 25"/>
          <p:cNvGrpSpPr>
            <a:grpSpLocks/>
          </p:cNvGrpSpPr>
          <p:nvPr/>
        </p:nvGrpSpPr>
        <p:grpSpPr bwMode="auto">
          <a:xfrm>
            <a:off x="2266950" y="2636838"/>
            <a:ext cx="4752975" cy="4032250"/>
            <a:chOff x="323528" y="2636912"/>
            <a:chExt cx="4752528" cy="4032448"/>
          </a:xfrm>
        </p:grpSpPr>
        <p:grpSp>
          <p:nvGrpSpPr>
            <p:cNvPr id="31749" name="مجموعة 21"/>
            <p:cNvGrpSpPr>
              <a:grpSpLocks/>
            </p:cNvGrpSpPr>
            <p:nvPr/>
          </p:nvGrpSpPr>
          <p:grpSpPr bwMode="auto">
            <a:xfrm>
              <a:off x="1619672" y="4149080"/>
              <a:ext cx="2127006" cy="2520280"/>
              <a:chOff x="3275856" y="2708920"/>
              <a:chExt cx="2304256" cy="3456384"/>
            </a:xfrm>
          </p:grpSpPr>
          <p:grpSp>
            <p:nvGrpSpPr>
              <p:cNvPr id="31762" name="مجموعة 17"/>
              <p:cNvGrpSpPr>
                <a:grpSpLocks/>
              </p:cNvGrpSpPr>
              <p:nvPr/>
            </p:nvGrpSpPr>
            <p:grpSpPr bwMode="auto">
              <a:xfrm>
                <a:off x="3275856" y="3933056"/>
                <a:ext cx="2304256" cy="2232248"/>
                <a:chOff x="3275856" y="3933056"/>
                <a:chExt cx="2304256" cy="2232248"/>
              </a:xfrm>
            </p:grpSpPr>
            <p:sp>
              <p:nvSpPr>
                <p:cNvPr id="7" name="مستطيل 6"/>
                <p:cNvSpPr/>
                <p:nvPr/>
              </p:nvSpPr>
              <p:spPr>
                <a:xfrm>
                  <a:off x="3275856" y="5229200"/>
                  <a:ext cx="2304256" cy="936104"/>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ar-SA" sz="3600" b="1" dirty="0"/>
                    <a:t>الطالب</a:t>
                  </a:r>
                  <a:endParaRPr lang="en-US" sz="2000" b="1" dirty="0"/>
                </a:p>
              </p:txBody>
            </p:sp>
            <p:cxnSp>
              <p:nvCxnSpPr>
                <p:cNvPr id="12" name="رابط مستقيم 11"/>
                <p:cNvCxnSpPr/>
                <p:nvPr/>
              </p:nvCxnSpPr>
              <p:spPr>
                <a:xfrm flipV="1">
                  <a:off x="4428790" y="3933622"/>
                  <a:ext cx="0" cy="1295464"/>
                </a:xfrm>
                <a:prstGeom prst="line">
                  <a:avLst/>
                </a:prstGeom>
              </p:spPr>
              <p:style>
                <a:lnRef idx="3">
                  <a:schemeClr val="dk1"/>
                </a:lnRef>
                <a:fillRef idx="0">
                  <a:schemeClr val="dk1"/>
                </a:fillRef>
                <a:effectRef idx="2">
                  <a:schemeClr val="dk1"/>
                </a:effectRef>
                <a:fontRef idx="minor">
                  <a:schemeClr val="tx1"/>
                </a:fontRef>
              </p:style>
            </p:cxnSp>
          </p:grpSp>
          <p:sp>
            <p:nvSpPr>
              <p:cNvPr id="20" name="شكل بيضاوي 19"/>
              <p:cNvSpPr/>
              <p:nvPr/>
            </p:nvSpPr>
            <p:spPr>
              <a:xfrm>
                <a:off x="3347864" y="2708920"/>
                <a:ext cx="2232248" cy="1296144"/>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600" b="1" dirty="0"/>
                  <a:t>الاسم</a:t>
                </a:r>
                <a:endParaRPr lang="en-US" sz="3600" b="1" dirty="0"/>
              </a:p>
            </p:txBody>
          </p:sp>
        </p:grpSp>
        <p:cxnSp>
          <p:nvCxnSpPr>
            <p:cNvPr id="15" name="رابط مستقيم 14"/>
            <p:cNvCxnSpPr/>
            <p:nvPr/>
          </p:nvCxnSpPr>
          <p:spPr>
            <a:xfrm flipV="1">
              <a:off x="3444259" y="3716465"/>
              <a:ext cx="695260" cy="571528"/>
            </a:xfrm>
            <a:prstGeom prst="line">
              <a:avLst/>
            </a:prstGeom>
          </p:spPr>
          <p:style>
            <a:lnRef idx="3">
              <a:schemeClr val="dk1"/>
            </a:lnRef>
            <a:fillRef idx="0">
              <a:schemeClr val="dk1"/>
            </a:fillRef>
            <a:effectRef idx="2">
              <a:schemeClr val="dk1"/>
            </a:effectRef>
            <a:fontRef idx="minor">
              <a:schemeClr val="tx1"/>
            </a:fontRef>
          </p:style>
        </p:cxnSp>
        <p:cxnSp>
          <p:nvCxnSpPr>
            <p:cNvPr id="17" name="رابط مستقيم 16"/>
            <p:cNvCxnSpPr/>
            <p:nvPr/>
          </p:nvCxnSpPr>
          <p:spPr>
            <a:xfrm flipV="1">
              <a:off x="2699792" y="3429113"/>
              <a:ext cx="0" cy="647732"/>
            </a:xfrm>
            <a:prstGeom prst="line">
              <a:avLst/>
            </a:prstGeom>
          </p:spPr>
          <p:style>
            <a:lnRef idx="3">
              <a:schemeClr val="dk1"/>
            </a:lnRef>
            <a:fillRef idx="0">
              <a:schemeClr val="dk1"/>
            </a:fillRef>
            <a:effectRef idx="2">
              <a:schemeClr val="dk1"/>
            </a:effectRef>
            <a:fontRef idx="minor">
              <a:schemeClr val="tx1"/>
            </a:fontRef>
          </p:style>
        </p:cxnSp>
        <p:cxnSp>
          <p:nvCxnSpPr>
            <p:cNvPr id="22" name="رابط مستقيم 21"/>
            <p:cNvCxnSpPr/>
            <p:nvPr/>
          </p:nvCxnSpPr>
          <p:spPr>
            <a:xfrm flipH="1" flipV="1">
              <a:off x="1331496" y="3645023"/>
              <a:ext cx="647639" cy="576291"/>
            </a:xfrm>
            <a:prstGeom prst="line">
              <a:avLst/>
            </a:prstGeom>
          </p:spPr>
          <p:style>
            <a:lnRef idx="3">
              <a:schemeClr val="dk1"/>
            </a:lnRef>
            <a:fillRef idx="0">
              <a:schemeClr val="dk1"/>
            </a:fillRef>
            <a:effectRef idx="2">
              <a:schemeClr val="dk1"/>
            </a:effectRef>
            <a:fontRef idx="minor">
              <a:schemeClr val="tx1"/>
            </a:fontRef>
          </p:style>
        </p:cxnSp>
        <p:sp>
          <p:nvSpPr>
            <p:cNvPr id="23" name="شكل بيضاوي 22"/>
            <p:cNvSpPr/>
            <p:nvPr/>
          </p:nvSpPr>
          <p:spPr>
            <a:xfrm>
              <a:off x="3491880" y="2996952"/>
              <a:ext cx="1584176" cy="792088"/>
            </a:xfrm>
            <a:prstGeom prst="ellipse">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ar-SA" sz="3200" b="1" dirty="0"/>
                <a:t>الأول</a:t>
              </a:r>
              <a:endParaRPr lang="en-US" sz="3600" b="1" dirty="0"/>
            </a:p>
          </p:txBody>
        </p:sp>
        <p:sp>
          <p:nvSpPr>
            <p:cNvPr id="24" name="شكل بيضاوي 23"/>
            <p:cNvSpPr/>
            <p:nvPr/>
          </p:nvSpPr>
          <p:spPr>
            <a:xfrm>
              <a:off x="323528" y="2852936"/>
              <a:ext cx="1584176" cy="792088"/>
            </a:xfrm>
            <a:prstGeom prst="ellipse">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200" b="1" dirty="0"/>
                <a:t>الأخير</a:t>
              </a:r>
              <a:endParaRPr lang="en-US" sz="3200" b="1" dirty="0"/>
            </a:p>
          </p:txBody>
        </p:sp>
        <p:sp>
          <p:nvSpPr>
            <p:cNvPr id="25" name="شكل بيضاوي 24"/>
            <p:cNvSpPr/>
            <p:nvPr/>
          </p:nvSpPr>
          <p:spPr>
            <a:xfrm>
              <a:off x="1907704" y="2636912"/>
              <a:ext cx="1584176" cy="792088"/>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200" b="1" dirty="0"/>
                <a:t>العائلة</a:t>
              </a:r>
              <a:endParaRPr lang="en-US" sz="3200" b="1" dirty="0"/>
            </a:p>
          </p:txBody>
        </p:sp>
      </p:grpSp>
    </p:spTree>
    <p:extLst>
      <p:ext uri="{BB962C8B-B14F-4D97-AF65-F5344CB8AC3E}">
        <p14:creationId xmlns:p14="http://schemas.microsoft.com/office/powerpoint/2010/main" val="268024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32771" name="Content Placeholder 2"/>
          <p:cNvSpPr>
            <a:spLocks noGrp="1"/>
          </p:cNvSpPr>
          <p:nvPr>
            <p:ph idx="1"/>
          </p:nvPr>
        </p:nvSpPr>
        <p:spPr>
          <a:xfrm>
            <a:off x="611188" y="1268413"/>
            <a:ext cx="8208962" cy="2376487"/>
          </a:xfrm>
        </p:spPr>
        <p:txBody>
          <a:bodyPr/>
          <a:lstStyle/>
          <a:p>
            <a:pPr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في عملية تحديد الصفات يجب التمييز بين:</a:t>
            </a:r>
          </a:p>
          <a:p>
            <a:pPr lvl="1"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صفات وحيدة أو متعددة القيم:</a:t>
            </a:r>
          </a:p>
          <a:p>
            <a:pPr lvl="1" algn="just" rtl="1" eaLnBrk="1" hangingPunct="1">
              <a:buFont typeface="Arial" panose="020B0604020202020204" pitchFamily="34" charset="0"/>
              <a:buNone/>
            </a:pPr>
            <a:r>
              <a:rPr lang="ar-SA" altLang="en-US" sz="2800" smtClean="0">
                <a:latin typeface="Simplified Arabic" panose="02020603050405020304" pitchFamily="18" charset="-78"/>
                <a:cs typeface="Simplified Arabic" panose="02020603050405020304" pitchFamily="18" charset="-78"/>
              </a:rPr>
              <a:t>الصفات الوحيدة هي التي تحتوي على قيمة واحدة فقط مثل التخصص، أما متعددة القيم يمكن أن تحتوي على أكثر من قيمة مثل رقم الهاتف أو البريد الالكتروني أو لون السيارة.</a:t>
            </a:r>
          </a:p>
        </p:txBody>
      </p:sp>
      <p:grpSp>
        <p:nvGrpSpPr>
          <p:cNvPr id="32772" name="مجموعة 18"/>
          <p:cNvGrpSpPr>
            <a:grpSpLocks/>
          </p:cNvGrpSpPr>
          <p:nvPr/>
        </p:nvGrpSpPr>
        <p:grpSpPr bwMode="auto">
          <a:xfrm>
            <a:off x="3419475" y="4076700"/>
            <a:ext cx="2160588" cy="2592388"/>
            <a:chOff x="1619672" y="4077072"/>
            <a:chExt cx="2160240" cy="2592288"/>
          </a:xfrm>
        </p:grpSpPr>
        <p:sp>
          <p:nvSpPr>
            <p:cNvPr id="18" name="شكل بيضاوي 17"/>
            <p:cNvSpPr/>
            <p:nvPr/>
          </p:nvSpPr>
          <p:spPr>
            <a:xfrm>
              <a:off x="1622846" y="4077072"/>
              <a:ext cx="2157066" cy="1096921"/>
            </a:xfrm>
            <a:prstGeom prst="ellipse">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3600" b="1" dirty="0"/>
            </a:p>
          </p:txBody>
        </p:sp>
        <p:grpSp>
          <p:nvGrpSpPr>
            <p:cNvPr id="32774" name="مجموعة 21"/>
            <p:cNvGrpSpPr>
              <a:grpSpLocks/>
            </p:cNvGrpSpPr>
            <p:nvPr/>
          </p:nvGrpSpPr>
          <p:grpSpPr bwMode="auto">
            <a:xfrm>
              <a:off x="1619672" y="4149080"/>
              <a:ext cx="2127006" cy="2520280"/>
              <a:chOff x="3275856" y="2708920"/>
              <a:chExt cx="2304256" cy="3456384"/>
            </a:xfrm>
          </p:grpSpPr>
          <p:grpSp>
            <p:nvGrpSpPr>
              <p:cNvPr id="32775" name="مجموعة 17"/>
              <p:cNvGrpSpPr>
                <a:grpSpLocks/>
              </p:cNvGrpSpPr>
              <p:nvPr/>
            </p:nvGrpSpPr>
            <p:grpSpPr bwMode="auto">
              <a:xfrm>
                <a:off x="3275856" y="3933056"/>
                <a:ext cx="2304256" cy="2232248"/>
                <a:chOff x="3275856" y="3933056"/>
                <a:chExt cx="2304256" cy="2232248"/>
              </a:xfrm>
            </p:grpSpPr>
            <p:sp>
              <p:nvSpPr>
                <p:cNvPr id="7" name="مستطيل 6"/>
                <p:cNvSpPr/>
                <p:nvPr/>
              </p:nvSpPr>
              <p:spPr>
                <a:xfrm>
                  <a:off x="3275856" y="5229200"/>
                  <a:ext cx="2304256" cy="936104"/>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ar-SA" sz="3600" b="1" dirty="0"/>
                    <a:t>الطالب</a:t>
                  </a:r>
                  <a:endParaRPr lang="en-US" sz="2000" b="1" dirty="0"/>
                </a:p>
              </p:txBody>
            </p:sp>
            <p:cxnSp>
              <p:nvCxnSpPr>
                <p:cNvPr id="12" name="رابط مستقيم 11"/>
                <p:cNvCxnSpPr/>
                <p:nvPr/>
              </p:nvCxnSpPr>
              <p:spPr>
                <a:xfrm flipV="1">
                  <a:off x="4427930" y="3922933"/>
                  <a:ext cx="0" cy="1306236"/>
                </a:xfrm>
                <a:prstGeom prst="line">
                  <a:avLst/>
                </a:prstGeom>
              </p:spPr>
              <p:style>
                <a:lnRef idx="3">
                  <a:schemeClr val="dk1"/>
                </a:lnRef>
                <a:fillRef idx="0">
                  <a:schemeClr val="dk1"/>
                </a:fillRef>
                <a:effectRef idx="2">
                  <a:schemeClr val="dk1"/>
                </a:effectRef>
                <a:fontRef idx="minor">
                  <a:schemeClr val="tx1"/>
                </a:fontRef>
              </p:style>
            </p:cxnSp>
          </p:grpSp>
          <p:sp>
            <p:nvSpPr>
              <p:cNvPr id="20" name="شكل بيضاوي 19"/>
              <p:cNvSpPr/>
              <p:nvPr/>
            </p:nvSpPr>
            <p:spPr>
              <a:xfrm>
                <a:off x="3348076" y="2708134"/>
                <a:ext cx="2231929" cy="1297527"/>
              </a:xfrm>
              <a:prstGeom prst="ellipse">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ar-SA" sz="3600" b="1" dirty="0"/>
                  <a:t>رقم الهاتف</a:t>
                </a:r>
                <a:endParaRPr lang="en-US" sz="3600" b="1" dirty="0"/>
              </a:p>
            </p:txBody>
          </p:sp>
        </p:grpSp>
      </p:grpSp>
    </p:spTree>
    <p:extLst>
      <p:ext uri="{BB962C8B-B14F-4D97-AF65-F5344CB8AC3E}">
        <p14:creationId xmlns:p14="http://schemas.microsoft.com/office/powerpoint/2010/main" val="1505734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33795" name="Content Placeholder 2"/>
          <p:cNvSpPr>
            <a:spLocks noGrp="1"/>
          </p:cNvSpPr>
          <p:nvPr>
            <p:ph idx="1"/>
          </p:nvPr>
        </p:nvSpPr>
        <p:spPr>
          <a:xfrm>
            <a:off x="611188" y="1268413"/>
            <a:ext cx="8208962" cy="5040312"/>
          </a:xfrm>
        </p:spPr>
        <p:txBody>
          <a:bodyPr/>
          <a:lstStyle/>
          <a:p>
            <a:pPr algn="just" rtl="1" eaLnBrk="1" hangingPunct="1">
              <a:buFont typeface="Wingdings" panose="05000000000000000000" pitchFamily="2" charset="2"/>
              <a:buChar char="Ø"/>
            </a:pPr>
            <a:r>
              <a:rPr lang="ar-SA" altLang="en-US" sz="2800" dirty="0" smtClean="0">
                <a:latin typeface="Simplified Arabic" panose="02020603050405020304" pitchFamily="18" charset="-78"/>
                <a:cs typeface="Simplified Arabic" panose="02020603050405020304" pitchFamily="18" charset="-78"/>
              </a:rPr>
              <a:t>في عملية تحديد الصفات يجب التمييز بين:</a:t>
            </a:r>
          </a:p>
          <a:p>
            <a:pPr lvl="1" algn="just" rtl="1" eaLnBrk="1" hangingPunct="1">
              <a:buFont typeface="Wingdings" panose="05000000000000000000" pitchFamily="2" charset="2"/>
              <a:buChar char="Ø"/>
            </a:pPr>
            <a:r>
              <a:rPr lang="ar-SA" altLang="en-US" sz="2800" dirty="0" smtClean="0">
                <a:latin typeface="Simplified Arabic" panose="02020603050405020304" pitchFamily="18" charset="-78"/>
                <a:cs typeface="Simplified Arabic" panose="02020603050405020304" pitchFamily="18" charset="-78"/>
              </a:rPr>
              <a:t>الصفات المشتقة:</a:t>
            </a:r>
          </a:p>
          <a:p>
            <a:pPr lvl="1" algn="just" rtl="1" eaLnBrk="1" hangingPunct="1">
              <a:buFont typeface="Arial" panose="020B0604020202020204" pitchFamily="34" charset="0"/>
              <a:buNone/>
            </a:pPr>
            <a:r>
              <a:rPr lang="ar-SA" altLang="en-US" sz="2800" dirty="0" smtClean="0">
                <a:latin typeface="Simplified Arabic" panose="02020603050405020304" pitchFamily="18" charset="-78"/>
                <a:cs typeface="Simplified Arabic" panose="02020603050405020304" pitchFamily="18" charset="-78"/>
              </a:rPr>
              <a:t>هي التي يتم اشتقاقها من صفات أخرى، مثل عمر الطالب يتم اشتقاقه من تاريخ الميلاد.</a:t>
            </a:r>
          </a:p>
          <a:p>
            <a:pPr lvl="1" algn="just" rtl="1" eaLnBrk="1" hangingPunct="1">
              <a:buFont typeface="Wingdings" panose="05000000000000000000" pitchFamily="2" charset="2"/>
              <a:buChar char="Ø"/>
            </a:pPr>
            <a:r>
              <a:rPr lang="ar-SA" altLang="en-US" sz="2800" dirty="0" smtClean="0">
                <a:latin typeface="Simplified Arabic" panose="02020603050405020304" pitchFamily="18" charset="-78"/>
                <a:cs typeface="Simplified Arabic" panose="02020603050405020304" pitchFamily="18" charset="-78"/>
              </a:rPr>
              <a:t>الصفة المشتقة يجب أن لا تخزن ولكن توضع طريقة لحسابها عند عملية الاسترجاع، ولكن من الممكن تحزين بعض الصفات إذا كانت عملية حسابها تأخذ وقتا طويلا وفي نفس الوقت يتم طلبها بشكل متكرر مثل المعدل التراكمي.</a:t>
            </a:r>
          </a:p>
        </p:txBody>
      </p:sp>
    </p:spTree>
    <p:extLst>
      <p:ext uri="{BB962C8B-B14F-4D97-AF65-F5344CB8AC3E}">
        <p14:creationId xmlns:p14="http://schemas.microsoft.com/office/powerpoint/2010/main" val="96370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34819" name="Content Placeholder 2"/>
          <p:cNvSpPr>
            <a:spLocks noGrp="1"/>
          </p:cNvSpPr>
          <p:nvPr>
            <p:ph idx="1"/>
          </p:nvPr>
        </p:nvSpPr>
        <p:spPr>
          <a:xfrm>
            <a:off x="611188" y="1268413"/>
            <a:ext cx="8208962" cy="1439862"/>
          </a:xfrm>
        </p:spPr>
        <p:txBody>
          <a:bodyPr/>
          <a:lstStyle/>
          <a:p>
            <a:pPr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في عملية تحديد الصفات يجب التمييز بين:</a:t>
            </a:r>
          </a:p>
          <a:p>
            <a:pPr lvl="1"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الصفات المشتقة:</a:t>
            </a:r>
          </a:p>
        </p:txBody>
      </p:sp>
      <p:grpSp>
        <p:nvGrpSpPr>
          <p:cNvPr id="34820" name="مجموعة 21"/>
          <p:cNvGrpSpPr>
            <a:grpSpLocks/>
          </p:cNvGrpSpPr>
          <p:nvPr/>
        </p:nvGrpSpPr>
        <p:grpSpPr bwMode="auto">
          <a:xfrm>
            <a:off x="2555875" y="3213100"/>
            <a:ext cx="2990850" cy="3168650"/>
            <a:chOff x="3275856" y="2708920"/>
            <a:chExt cx="2304256" cy="3456384"/>
          </a:xfrm>
        </p:grpSpPr>
        <p:grpSp>
          <p:nvGrpSpPr>
            <p:cNvPr id="34821" name="مجموعة 17"/>
            <p:cNvGrpSpPr>
              <a:grpSpLocks/>
            </p:cNvGrpSpPr>
            <p:nvPr/>
          </p:nvGrpSpPr>
          <p:grpSpPr bwMode="auto">
            <a:xfrm>
              <a:off x="3275856" y="3933056"/>
              <a:ext cx="2304256" cy="2232248"/>
              <a:chOff x="3275856" y="3933056"/>
              <a:chExt cx="2304256" cy="2232248"/>
            </a:xfrm>
          </p:grpSpPr>
          <p:sp>
            <p:nvSpPr>
              <p:cNvPr id="9" name="مستطيل 8"/>
              <p:cNvSpPr/>
              <p:nvPr/>
            </p:nvSpPr>
            <p:spPr>
              <a:xfrm>
                <a:off x="3275856" y="5229200"/>
                <a:ext cx="2304256" cy="936104"/>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ar-SA" sz="3600" b="1" dirty="0"/>
                  <a:t>الطالب</a:t>
                </a:r>
                <a:endParaRPr lang="en-US" sz="2000" b="1" dirty="0"/>
              </a:p>
            </p:txBody>
          </p:sp>
          <p:cxnSp>
            <p:nvCxnSpPr>
              <p:cNvPr id="10" name="رابط مستقيم 9"/>
              <p:cNvCxnSpPr/>
              <p:nvPr/>
            </p:nvCxnSpPr>
            <p:spPr>
              <a:xfrm flipV="1">
                <a:off x="4427984" y="3933201"/>
                <a:ext cx="0" cy="1295278"/>
              </a:xfrm>
              <a:prstGeom prst="line">
                <a:avLst/>
              </a:prstGeom>
              <a:ln>
                <a:prstDash val="sysDash"/>
              </a:ln>
            </p:spPr>
            <p:style>
              <a:lnRef idx="3">
                <a:schemeClr val="dk1"/>
              </a:lnRef>
              <a:fillRef idx="0">
                <a:schemeClr val="dk1"/>
              </a:fillRef>
              <a:effectRef idx="2">
                <a:schemeClr val="dk1"/>
              </a:effectRef>
              <a:fontRef idx="minor">
                <a:schemeClr val="tx1"/>
              </a:fontRef>
            </p:style>
          </p:cxnSp>
        </p:grpSp>
        <p:sp>
          <p:nvSpPr>
            <p:cNvPr id="8" name="شكل بيضاوي 7"/>
            <p:cNvSpPr/>
            <p:nvPr/>
          </p:nvSpPr>
          <p:spPr>
            <a:xfrm>
              <a:off x="3348017" y="2708920"/>
              <a:ext cx="2232095" cy="1297010"/>
            </a:xfrm>
            <a:prstGeom prst="ellipse">
              <a:avLst/>
            </a:prstGeom>
            <a:ln w="38100">
              <a:prstDash val="dash"/>
            </a:ln>
          </p:spPr>
          <p:style>
            <a:lnRef idx="2">
              <a:schemeClr val="dk1"/>
            </a:lnRef>
            <a:fillRef idx="1">
              <a:schemeClr val="lt1"/>
            </a:fillRef>
            <a:effectRef idx="0">
              <a:schemeClr val="dk1"/>
            </a:effectRef>
            <a:fontRef idx="minor">
              <a:schemeClr val="dk1"/>
            </a:fontRef>
          </p:style>
          <p:txBody>
            <a:bodyPr anchor="ctr"/>
            <a:lstStyle/>
            <a:p>
              <a:pPr algn="ctr">
                <a:defRPr/>
              </a:pPr>
              <a:r>
                <a:rPr lang="ar-SA" sz="3600" b="1" dirty="0"/>
                <a:t>العمر</a:t>
              </a:r>
              <a:endParaRPr lang="en-US" sz="3600" b="1" dirty="0"/>
            </a:p>
          </p:txBody>
        </p:sp>
      </p:grpSp>
    </p:spTree>
    <p:extLst>
      <p:ext uri="{BB962C8B-B14F-4D97-AF65-F5344CB8AC3E}">
        <p14:creationId xmlns:p14="http://schemas.microsoft.com/office/powerpoint/2010/main" val="375781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115888"/>
            <a:ext cx="8147050" cy="1047750"/>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أسلوب تصميم نموذج الكيان والعلاقة الرابطة</a:t>
            </a:r>
          </a:p>
        </p:txBody>
      </p:sp>
      <p:sp>
        <p:nvSpPr>
          <p:cNvPr id="24579" name="Content Placeholder 2"/>
          <p:cNvSpPr>
            <a:spLocks noGrp="1"/>
          </p:cNvSpPr>
          <p:nvPr>
            <p:ph idx="1"/>
          </p:nvPr>
        </p:nvSpPr>
        <p:spPr>
          <a:xfrm>
            <a:off x="984250" y="1341438"/>
            <a:ext cx="7620000" cy="4568825"/>
          </a:xfrm>
        </p:spPr>
        <p:txBody>
          <a:bodyPr/>
          <a:lstStyle/>
          <a:p>
            <a:pPr algn="r" rtl="1" eaLnBrk="1" hangingPunct="1">
              <a:buFont typeface="Wingdings" panose="05000000000000000000" pitchFamily="2" charset="2"/>
              <a:buNone/>
            </a:pPr>
            <a:r>
              <a:rPr lang="ar-SA" altLang="ar-SA" sz="2800" dirty="0" smtClean="0">
                <a:latin typeface="Simplified Arabic" panose="02020603050405020304" pitchFamily="18" charset="-78"/>
                <a:cs typeface="Simplified Arabic" panose="02020603050405020304" pitchFamily="18" charset="-78"/>
              </a:rPr>
              <a:t>يتم تصميم قواعد البيانات باستخدام إحدى طريقتين:</a:t>
            </a:r>
          </a:p>
          <a:p>
            <a:pPr algn="r" rtl="1" eaLnBrk="1" hangingPunct="1">
              <a:buFont typeface="Wingdings" panose="05000000000000000000" pitchFamily="2" charset="2"/>
              <a:buNone/>
            </a:pPr>
            <a:r>
              <a:rPr lang="ar-SA" altLang="ar-SA" sz="2800" dirty="0" smtClean="0">
                <a:latin typeface="Simplified Arabic" panose="02020603050405020304" pitchFamily="18" charset="-78"/>
                <a:cs typeface="Simplified Arabic" panose="02020603050405020304" pitchFamily="18" charset="-78"/>
              </a:rPr>
              <a:t>1) استخدام الرسم البياني للكيان والعلاقة الرابطة (</a:t>
            </a:r>
            <a:r>
              <a:rPr lang="en-US" altLang="ar-SA" sz="2800" dirty="0" smtClean="0">
                <a:latin typeface="Simplified Arabic" panose="02020603050405020304" pitchFamily="18" charset="-78"/>
                <a:cs typeface="Simplified Arabic" panose="02020603050405020304" pitchFamily="18" charset="-78"/>
              </a:rPr>
              <a:t>Entity Relationship diagram</a:t>
            </a:r>
            <a:r>
              <a:rPr lang="ar-SA" altLang="ar-SA" sz="2800" dirty="0" smtClean="0">
                <a:latin typeface="Simplified Arabic" panose="02020603050405020304" pitchFamily="18" charset="-78"/>
                <a:cs typeface="Simplified Arabic" panose="02020603050405020304" pitchFamily="18" charset="-78"/>
              </a:rPr>
              <a:t>)</a:t>
            </a:r>
          </a:p>
          <a:p>
            <a:pPr algn="r" rtl="1" eaLnBrk="1" hangingPunct="1">
              <a:buFont typeface="Wingdings" panose="05000000000000000000" pitchFamily="2" charset="2"/>
              <a:buNone/>
            </a:pPr>
            <a:r>
              <a:rPr lang="ar-SA" altLang="ar-SA" sz="2800" dirty="0" smtClean="0">
                <a:latin typeface="Simplified Arabic" panose="02020603050405020304" pitchFamily="18" charset="-78"/>
                <a:cs typeface="Simplified Arabic" panose="02020603050405020304" pitchFamily="18" charset="-78"/>
              </a:rPr>
              <a:t>2) تطبيع قواعد البيانات (</a:t>
            </a:r>
            <a:r>
              <a:rPr lang="en-US" altLang="ar-SA" sz="2800" dirty="0" smtClean="0">
                <a:latin typeface="Simplified Arabic" panose="02020603050405020304" pitchFamily="18" charset="-78"/>
                <a:cs typeface="Simplified Arabic" panose="02020603050405020304" pitchFamily="18" charset="-78"/>
              </a:rPr>
              <a:t>Database Normalization</a:t>
            </a:r>
            <a:r>
              <a:rPr lang="ar-SA" altLang="ar-SA" sz="2800" dirty="0" smtClean="0">
                <a:latin typeface="Simplified Arabic" panose="02020603050405020304" pitchFamily="18" charset="-78"/>
                <a:cs typeface="Simplified Arabic" panose="02020603050405020304" pitchFamily="18" charset="-78"/>
              </a:rPr>
              <a:t>)</a:t>
            </a:r>
          </a:p>
          <a:p>
            <a:pPr algn="r" rtl="1" eaLnBrk="1" hangingPunct="1">
              <a:buFont typeface="Wingdings" panose="05000000000000000000" pitchFamily="2" charset="2"/>
              <a:buNone/>
            </a:pPr>
            <a:endParaRPr lang="ar-SA" altLang="ar-SA" sz="2800" dirty="0"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94446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rtl="1"/>
            <a:r>
              <a:rPr lang="ar-DZ" dirty="0">
                <a:solidFill>
                  <a:srgbClr val="FF0000"/>
                </a:solidFill>
              </a:rPr>
              <a:t>الجزء الأول: تحديد الهدف من قاعدة البيانات</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611560" y="1628800"/>
            <a:ext cx="7886700" cy="4351338"/>
          </a:xfrm>
        </p:spPr>
        <p:txBody>
          <a:bodyPr>
            <a:normAutofit/>
          </a:bodyPr>
          <a:lstStyle/>
          <a:p>
            <a:pPr marL="0" indent="0" algn="r" rtl="1">
              <a:buNone/>
            </a:pPr>
            <a:r>
              <a:rPr lang="ar-DZ" dirty="0" smtClean="0"/>
              <a:t>أول </a:t>
            </a:r>
            <a:r>
              <a:rPr lang="ar-DZ" dirty="0"/>
              <a:t>خطوة في تصميم أي قاعدة بيانات هي تحديد الهدف من استخدامها. </a:t>
            </a:r>
            <a:endParaRPr lang="en-US" dirty="0" smtClean="0"/>
          </a:p>
          <a:p>
            <a:pPr algn="r" rtl="1"/>
            <a:r>
              <a:rPr lang="ar-DZ" dirty="0" smtClean="0"/>
              <a:t>الهدف </a:t>
            </a:r>
            <a:r>
              <a:rPr lang="ar-DZ" dirty="0"/>
              <a:t>من القاعدة هو تحديد ما الذي نريد تخزينه وكيف سنستخدم هذه البيانات. في هذا المثال، سنصمم قاعدة بيانات لإدارة مستشفى</a:t>
            </a:r>
            <a:r>
              <a:rPr lang="ar-DZ" dirty="0" smtClean="0"/>
              <a:t>:</a:t>
            </a:r>
            <a:endParaRPr lang="en-US" dirty="0"/>
          </a:p>
          <a:p>
            <a:pPr algn="r" rtl="1"/>
            <a:r>
              <a:rPr lang="ar-DZ" dirty="0">
                <a:solidFill>
                  <a:srgbClr val="FF0000"/>
                </a:solidFill>
              </a:rPr>
              <a:t>أهداف القاعدة</a:t>
            </a:r>
            <a:r>
              <a:rPr lang="ar-DZ" dirty="0" smtClean="0">
                <a:solidFill>
                  <a:srgbClr val="FF0000"/>
                </a:solidFill>
              </a:rPr>
              <a:t>:</a:t>
            </a:r>
            <a:r>
              <a:rPr lang="en-US" dirty="0">
                <a:solidFill>
                  <a:srgbClr val="FF0000"/>
                </a:solidFill>
              </a:rPr>
              <a:t> </a:t>
            </a:r>
          </a:p>
          <a:p>
            <a:pPr algn="r" rtl="1"/>
            <a:r>
              <a:rPr lang="ar-DZ" dirty="0"/>
              <a:t>تسجيل بيانات المرضى والمواعيد</a:t>
            </a:r>
            <a:r>
              <a:rPr lang="ar-DZ" dirty="0" smtClean="0"/>
              <a:t>.</a:t>
            </a:r>
            <a:endParaRPr lang="en-US" dirty="0" smtClean="0"/>
          </a:p>
          <a:p>
            <a:pPr algn="r" rtl="1"/>
            <a:r>
              <a:rPr lang="ar-DZ" dirty="0"/>
              <a:t>تسجيل الأطباء وتخصصاتهم</a:t>
            </a:r>
            <a:r>
              <a:rPr lang="ar-DZ" dirty="0" smtClean="0"/>
              <a:t>.</a:t>
            </a:r>
            <a:r>
              <a:rPr lang="en-US" dirty="0"/>
              <a:t> </a:t>
            </a:r>
          </a:p>
          <a:p>
            <a:pPr algn="r" rtl="1"/>
            <a:r>
              <a:rPr lang="ar-DZ" dirty="0"/>
              <a:t>متابعة الفواتير والمدفوعات</a:t>
            </a:r>
            <a:r>
              <a:rPr lang="ar-DZ" dirty="0" smtClean="0"/>
              <a:t>.</a:t>
            </a:r>
            <a:r>
              <a:rPr lang="en-US" dirty="0"/>
              <a:t> </a:t>
            </a:r>
          </a:p>
          <a:p>
            <a:pPr algn="r" rtl="1"/>
            <a:r>
              <a:rPr lang="ar-DZ" dirty="0"/>
              <a:t>ربط المواعيد الطبية بالعلاج والفواتير.</a:t>
            </a:r>
            <a:endParaRPr lang="en-US" dirty="0"/>
          </a:p>
          <a:p>
            <a:pPr algn="r"/>
            <a:endParaRPr lang="en-US" dirty="0"/>
          </a:p>
        </p:txBody>
      </p:sp>
    </p:spTree>
    <p:extLst>
      <p:ext uri="{BB962C8B-B14F-4D97-AF65-F5344CB8AC3E}">
        <p14:creationId xmlns:p14="http://schemas.microsoft.com/office/powerpoint/2010/main" val="2523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rtl="1"/>
            <a:r>
              <a:rPr lang="ar-DZ" dirty="0">
                <a:solidFill>
                  <a:srgbClr val="FF0000"/>
                </a:solidFill>
              </a:rPr>
              <a:t>الجزء الثاني: تحليل المتطلبات وجمع البيانات</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539552" y="1412776"/>
            <a:ext cx="7886700" cy="4752528"/>
          </a:xfrm>
        </p:spPr>
        <p:txBody>
          <a:bodyPr>
            <a:normAutofit fontScale="70000" lnSpcReduction="20000"/>
          </a:bodyPr>
          <a:lstStyle/>
          <a:p>
            <a:pPr algn="r" rtl="1">
              <a:lnSpc>
                <a:spcPct val="110000"/>
              </a:lnSpc>
              <a:buNone/>
            </a:pPr>
            <a:r>
              <a:rPr lang="ar-DZ" sz="3600" dirty="0" smtClean="0">
                <a:latin typeface="Simplified Arabic" panose="02020603050405020304" pitchFamily="18" charset="-78"/>
                <a:cs typeface="Simplified Arabic" panose="02020603050405020304" pitchFamily="18" charset="-78"/>
              </a:rPr>
              <a:t>في </a:t>
            </a:r>
            <a:r>
              <a:rPr lang="ar-DZ" sz="3600" dirty="0">
                <a:latin typeface="Simplified Arabic" panose="02020603050405020304" pitchFamily="18" charset="-78"/>
                <a:cs typeface="Simplified Arabic" panose="02020603050405020304" pitchFamily="18" charset="-78"/>
              </a:rPr>
              <a:t>هذه المرحلة، يجب جمع كافة المتطلبات الضرورية لبناء القاعدة. </a:t>
            </a:r>
            <a:r>
              <a:rPr lang="ar-DZ" sz="3600" dirty="0">
                <a:latin typeface="Simplified Arabic" panose="02020603050405020304" pitchFamily="18" charset="-78"/>
                <a:cs typeface="Simplified Arabic" panose="02020603050405020304" pitchFamily="18" charset="-78"/>
              </a:rPr>
              <a:t>نبدأ بتحديد الكيانات (</a:t>
            </a:r>
            <a:r>
              <a:rPr lang="ar-DZ" sz="3600" dirty="0" err="1">
                <a:latin typeface="Simplified Arabic" panose="02020603050405020304" pitchFamily="18" charset="-78"/>
                <a:cs typeface="Simplified Arabic" panose="02020603050405020304" pitchFamily="18" charset="-78"/>
              </a:rPr>
              <a:t>Entities</a:t>
            </a:r>
            <a:r>
              <a:rPr lang="ar-DZ" sz="3600" dirty="0">
                <a:latin typeface="Simplified Arabic" panose="02020603050405020304" pitchFamily="18" charset="-78"/>
                <a:cs typeface="Simplified Arabic" panose="02020603050405020304" pitchFamily="18" charset="-78"/>
              </a:rPr>
              <a:t>) التي سنحتاجها في النظام. بعد ذلك، نحدد الصفات (</a:t>
            </a:r>
            <a:r>
              <a:rPr lang="ar-DZ" sz="3600" dirty="0" err="1">
                <a:latin typeface="Simplified Arabic" panose="02020603050405020304" pitchFamily="18" charset="-78"/>
                <a:cs typeface="Simplified Arabic" panose="02020603050405020304" pitchFamily="18" charset="-78"/>
              </a:rPr>
              <a:t>Attributes</a:t>
            </a:r>
            <a:r>
              <a:rPr lang="ar-DZ" sz="3600" dirty="0">
                <a:latin typeface="Simplified Arabic" panose="02020603050405020304" pitchFamily="18" charset="-78"/>
                <a:cs typeface="Simplified Arabic" panose="02020603050405020304" pitchFamily="18" charset="-78"/>
              </a:rPr>
              <a:t>) الخاصة بكل كائن</a:t>
            </a:r>
            <a:r>
              <a:rPr lang="ar-DZ" sz="3600" dirty="0" smtClean="0">
                <a:latin typeface="Simplified Arabic" panose="02020603050405020304" pitchFamily="18" charset="-78"/>
                <a:cs typeface="Simplified Arabic" panose="02020603050405020304" pitchFamily="18" charset="-78"/>
              </a:rPr>
              <a:t>.</a:t>
            </a:r>
            <a:endParaRPr lang="en-US" sz="3600" dirty="0">
              <a:latin typeface="Simplified Arabic" panose="02020603050405020304" pitchFamily="18" charset="-78"/>
              <a:cs typeface="Simplified Arabic" panose="02020603050405020304" pitchFamily="18" charset="-78"/>
            </a:endParaRPr>
          </a:p>
          <a:p>
            <a:pPr algn="r" rtl="1">
              <a:lnSpc>
                <a:spcPct val="110000"/>
              </a:lnSpc>
              <a:buNone/>
            </a:pPr>
            <a:r>
              <a:rPr lang="ar-DZ" sz="3600" dirty="0">
                <a:solidFill>
                  <a:srgbClr val="FF0000"/>
                </a:solidFill>
                <a:latin typeface="Simplified Arabic" panose="02020603050405020304" pitchFamily="18" charset="-78"/>
                <a:cs typeface="Simplified Arabic" panose="02020603050405020304" pitchFamily="18" charset="-78"/>
              </a:rPr>
              <a:t>الكيانات الأساسية (</a:t>
            </a:r>
            <a:r>
              <a:rPr lang="ar-DZ" sz="3600" dirty="0" err="1">
                <a:solidFill>
                  <a:srgbClr val="FF0000"/>
                </a:solidFill>
                <a:latin typeface="Simplified Arabic" panose="02020603050405020304" pitchFamily="18" charset="-78"/>
                <a:cs typeface="Simplified Arabic" panose="02020603050405020304" pitchFamily="18" charset="-78"/>
              </a:rPr>
              <a:t>Entities</a:t>
            </a:r>
            <a:r>
              <a:rPr lang="ar-DZ" sz="3600" dirty="0">
                <a:solidFill>
                  <a:srgbClr val="FF0000"/>
                </a:solidFill>
                <a:latin typeface="Simplified Arabic" panose="02020603050405020304" pitchFamily="18" charset="-78"/>
                <a:cs typeface="Simplified Arabic" panose="02020603050405020304" pitchFamily="18" charset="-78"/>
              </a:rPr>
              <a:t>):</a:t>
            </a:r>
            <a:endParaRPr lang="en-US" sz="3600" dirty="0">
              <a:solidFill>
                <a:srgbClr val="FF0000"/>
              </a:solidFill>
              <a:latin typeface="Simplified Arabic" panose="02020603050405020304" pitchFamily="18" charset="-78"/>
              <a:cs typeface="Simplified Arabic" panose="02020603050405020304" pitchFamily="18" charset="-78"/>
            </a:endParaRPr>
          </a:p>
          <a:p>
            <a:pPr algn="r" rtl="1">
              <a:lnSpc>
                <a:spcPct val="110000"/>
              </a:lnSpc>
              <a:buNone/>
            </a:pPr>
            <a:r>
              <a:rPr lang="ar-DZ" sz="3600" dirty="0">
                <a:solidFill>
                  <a:schemeClr val="accent1">
                    <a:lumMod val="50000"/>
                  </a:schemeClr>
                </a:solidFill>
                <a:latin typeface="Simplified Arabic" panose="02020603050405020304" pitchFamily="18" charset="-78"/>
                <a:cs typeface="Simplified Arabic" panose="02020603050405020304" pitchFamily="18" charset="-78"/>
              </a:rPr>
              <a:t>المريض (</a:t>
            </a:r>
            <a:r>
              <a:rPr lang="ar-DZ" sz="3600" dirty="0" err="1">
                <a:solidFill>
                  <a:schemeClr val="accent1">
                    <a:lumMod val="50000"/>
                  </a:schemeClr>
                </a:solidFill>
                <a:latin typeface="Simplified Arabic" panose="02020603050405020304" pitchFamily="18" charset="-78"/>
                <a:cs typeface="Simplified Arabic" panose="02020603050405020304" pitchFamily="18" charset="-78"/>
              </a:rPr>
              <a:t>Patient</a:t>
            </a:r>
            <a:r>
              <a:rPr lang="ar-DZ" sz="3600" dirty="0">
                <a:solidFill>
                  <a:schemeClr val="accent1">
                    <a:lumMod val="50000"/>
                  </a:schemeClr>
                </a:solidFill>
                <a:latin typeface="Simplified Arabic" panose="02020603050405020304" pitchFamily="18" charset="-78"/>
                <a:cs typeface="Simplified Arabic" panose="02020603050405020304" pitchFamily="18" charset="-78"/>
              </a:rPr>
              <a:t>): </a:t>
            </a:r>
            <a:r>
              <a:rPr lang="ar-DZ" sz="3600" dirty="0">
                <a:latin typeface="Simplified Arabic" panose="02020603050405020304" pitchFamily="18" charset="-78"/>
                <a:cs typeface="Simplified Arabic" panose="02020603050405020304" pitchFamily="18" charset="-78"/>
              </a:rPr>
              <a:t>الكيان الذي يختزن بيانات المرضى</a:t>
            </a:r>
            <a:r>
              <a:rPr lang="ar-DZ" sz="3600" dirty="0">
                <a:latin typeface="Simplified Arabic" panose="02020603050405020304" pitchFamily="18" charset="-78"/>
                <a:cs typeface="Simplified Arabic" panose="02020603050405020304" pitchFamily="18" charset="-78"/>
              </a:rPr>
              <a:t>.</a:t>
            </a:r>
            <a:endParaRPr lang="en-US" sz="3600" dirty="0">
              <a:latin typeface="Simplified Arabic" panose="02020603050405020304" pitchFamily="18" charset="-78"/>
              <a:cs typeface="Simplified Arabic" panose="02020603050405020304" pitchFamily="18" charset="-78"/>
            </a:endParaRPr>
          </a:p>
          <a:p>
            <a:pPr algn="r" rtl="1">
              <a:lnSpc>
                <a:spcPct val="110000"/>
              </a:lnSpc>
              <a:buNone/>
            </a:pPr>
            <a:r>
              <a:rPr lang="ar-DZ" sz="3600" dirty="0">
                <a:solidFill>
                  <a:schemeClr val="accent1">
                    <a:lumMod val="50000"/>
                  </a:schemeClr>
                </a:solidFill>
                <a:latin typeface="Simplified Arabic" panose="02020603050405020304" pitchFamily="18" charset="-78"/>
                <a:cs typeface="Simplified Arabic" panose="02020603050405020304" pitchFamily="18" charset="-78"/>
              </a:rPr>
              <a:t>الطبيب (</a:t>
            </a:r>
            <a:r>
              <a:rPr lang="ar-DZ" sz="3600" dirty="0" err="1">
                <a:solidFill>
                  <a:schemeClr val="accent1">
                    <a:lumMod val="50000"/>
                  </a:schemeClr>
                </a:solidFill>
                <a:latin typeface="Simplified Arabic" panose="02020603050405020304" pitchFamily="18" charset="-78"/>
                <a:cs typeface="Simplified Arabic" panose="02020603050405020304" pitchFamily="18" charset="-78"/>
              </a:rPr>
              <a:t>Doctor</a:t>
            </a:r>
            <a:r>
              <a:rPr lang="ar-DZ" sz="3600" dirty="0">
                <a:solidFill>
                  <a:schemeClr val="accent1">
                    <a:lumMod val="50000"/>
                  </a:schemeClr>
                </a:solidFill>
                <a:latin typeface="Simplified Arabic" panose="02020603050405020304" pitchFamily="18" charset="-78"/>
                <a:cs typeface="Simplified Arabic" panose="02020603050405020304" pitchFamily="18" charset="-78"/>
              </a:rPr>
              <a:t>): </a:t>
            </a:r>
            <a:r>
              <a:rPr lang="ar-DZ" sz="3600" dirty="0">
                <a:latin typeface="Simplified Arabic" panose="02020603050405020304" pitchFamily="18" charset="-78"/>
                <a:cs typeface="Simplified Arabic" panose="02020603050405020304" pitchFamily="18" charset="-78"/>
              </a:rPr>
              <a:t>الكيان الذي يختزن بيانات الأطباء وتخصصاتهم</a:t>
            </a:r>
            <a:r>
              <a:rPr lang="ar-DZ" sz="3600" dirty="0">
                <a:latin typeface="Simplified Arabic" panose="02020603050405020304" pitchFamily="18" charset="-78"/>
                <a:cs typeface="Simplified Arabic" panose="02020603050405020304" pitchFamily="18" charset="-78"/>
              </a:rPr>
              <a:t>.</a:t>
            </a:r>
            <a:endParaRPr lang="en-US" sz="3600" dirty="0">
              <a:latin typeface="Simplified Arabic" panose="02020603050405020304" pitchFamily="18" charset="-78"/>
              <a:cs typeface="Simplified Arabic" panose="02020603050405020304" pitchFamily="18" charset="-78"/>
            </a:endParaRPr>
          </a:p>
          <a:p>
            <a:pPr algn="r" rtl="1">
              <a:lnSpc>
                <a:spcPct val="110000"/>
              </a:lnSpc>
              <a:buNone/>
            </a:pPr>
            <a:r>
              <a:rPr lang="ar-DZ" sz="3600" dirty="0">
                <a:solidFill>
                  <a:schemeClr val="accent1">
                    <a:lumMod val="50000"/>
                  </a:schemeClr>
                </a:solidFill>
                <a:latin typeface="Simplified Arabic" panose="02020603050405020304" pitchFamily="18" charset="-78"/>
                <a:cs typeface="Simplified Arabic" panose="02020603050405020304" pitchFamily="18" charset="-78"/>
              </a:rPr>
              <a:t>الموعد (</a:t>
            </a:r>
            <a:r>
              <a:rPr lang="ar-DZ" sz="3600" dirty="0" err="1">
                <a:solidFill>
                  <a:schemeClr val="accent1">
                    <a:lumMod val="50000"/>
                  </a:schemeClr>
                </a:solidFill>
                <a:latin typeface="Simplified Arabic" panose="02020603050405020304" pitchFamily="18" charset="-78"/>
                <a:cs typeface="Simplified Arabic" panose="02020603050405020304" pitchFamily="18" charset="-78"/>
              </a:rPr>
              <a:t>Appointment</a:t>
            </a:r>
            <a:r>
              <a:rPr lang="ar-DZ" sz="3600" dirty="0">
                <a:solidFill>
                  <a:schemeClr val="accent1">
                    <a:lumMod val="50000"/>
                  </a:schemeClr>
                </a:solidFill>
                <a:latin typeface="Simplified Arabic" panose="02020603050405020304" pitchFamily="18" charset="-78"/>
                <a:cs typeface="Simplified Arabic" panose="02020603050405020304" pitchFamily="18" charset="-78"/>
              </a:rPr>
              <a:t>): </a:t>
            </a:r>
            <a:r>
              <a:rPr lang="ar-DZ" sz="3600" dirty="0">
                <a:latin typeface="Simplified Arabic" panose="02020603050405020304" pitchFamily="18" charset="-78"/>
                <a:cs typeface="Simplified Arabic" panose="02020603050405020304" pitchFamily="18" charset="-78"/>
              </a:rPr>
              <a:t>الكيان الذي يختزن معلومات عن مواعيد المرضى مع الأطباء</a:t>
            </a:r>
            <a:r>
              <a:rPr lang="ar-DZ" sz="3600" dirty="0">
                <a:latin typeface="Simplified Arabic" panose="02020603050405020304" pitchFamily="18" charset="-78"/>
                <a:cs typeface="Simplified Arabic" panose="02020603050405020304" pitchFamily="18" charset="-78"/>
              </a:rPr>
              <a:t>.</a:t>
            </a:r>
            <a:endParaRPr lang="en-US" sz="3600" dirty="0">
              <a:latin typeface="Simplified Arabic" panose="02020603050405020304" pitchFamily="18" charset="-78"/>
              <a:cs typeface="Simplified Arabic" panose="02020603050405020304" pitchFamily="18" charset="-78"/>
            </a:endParaRPr>
          </a:p>
          <a:p>
            <a:pPr algn="r" rtl="1">
              <a:lnSpc>
                <a:spcPct val="110000"/>
              </a:lnSpc>
              <a:buNone/>
            </a:pPr>
            <a:r>
              <a:rPr lang="ar-DZ" sz="3600" dirty="0">
                <a:solidFill>
                  <a:schemeClr val="accent1">
                    <a:lumMod val="50000"/>
                  </a:schemeClr>
                </a:solidFill>
                <a:latin typeface="Simplified Arabic" panose="02020603050405020304" pitchFamily="18" charset="-78"/>
                <a:cs typeface="Simplified Arabic" panose="02020603050405020304" pitchFamily="18" charset="-78"/>
              </a:rPr>
              <a:t>الفاتورة (</a:t>
            </a:r>
            <a:r>
              <a:rPr lang="ar-DZ" sz="3600" dirty="0" err="1">
                <a:solidFill>
                  <a:schemeClr val="accent1">
                    <a:lumMod val="50000"/>
                  </a:schemeClr>
                </a:solidFill>
                <a:latin typeface="Simplified Arabic" panose="02020603050405020304" pitchFamily="18" charset="-78"/>
                <a:cs typeface="Simplified Arabic" panose="02020603050405020304" pitchFamily="18" charset="-78"/>
              </a:rPr>
              <a:t>Invoice</a:t>
            </a:r>
            <a:r>
              <a:rPr lang="ar-DZ" sz="3600" dirty="0">
                <a:solidFill>
                  <a:schemeClr val="accent1">
                    <a:lumMod val="50000"/>
                  </a:schemeClr>
                </a:solidFill>
                <a:latin typeface="Simplified Arabic" panose="02020603050405020304" pitchFamily="18" charset="-78"/>
                <a:cs typeface="Simplified Arabic" panose="02020603050405020304" pitchFamily="18" charset="-78"/>
              </a:rPr>
              <a:t>): </a:t>
            </a:r>
            <a:r>
              <a:rPr lang="ar-DZ" sz="3600" dirty="0">
                <a:latin typeface="Simplified Arabic" panose="02020603050405020304" pitchFamily="18" charset="-78"/>
                <a:cs typeface="Simplified Arabic" panose="02020603050405020304" pitchFamily="18" charset="-78"/>
              </a:rPr>
              <a:t>الكيان الذي يختزن بيانات الفواتير المدفوعة للمرضى</a:t>
            </a:r>
            <a:r>
              <a:rPr lang="ar-DZ" sz="3600" dirty="0">
                <a:latin typeface="Simplified Arabic" panose="02020603050405020304" pitchFamily="18" charset="-78"/>
                <a:cs typeface="Simplified Arabic" panose="02020603050405020304" pitchFamily="18" charset="-78"/>
              </a:rPr>
              <a:t>.</a:t>
            </a:r>
            <a:endParaRPr lang="en-US" sz="3600" dirty="0">
              <a:latin typeface="Simplified Arabic" panose="02020603050405020304" pitchFamily="18" charset="-78"/>
              <a:cs typeface="Simplified Arabic" panose="02020603050405020304" pitchFamily="18" charset="-78"/>
            </a:endParaRPr>
          </a:p>
          <a:p>
            <a:pPr algn="r" rtl="1">
              <a:lnSpc>
                <a:spcPct val="110000"/>
              </a:lnSpc>
              <a:buNone/>
            </a:pPr>
            <a:r>
              <a:rPr lang="ar-DZ" sz="3600" dirty="0">
                <a:solidFill>
                  <a:schemeClr val="accent1">
                    <a:lumMod val="50000"/>
                  </a:schemeClr>
                </a:solidFill>
                <a:latin typeface="Simplified Arabic" panose="02020603050405020304" pitchFamily="18" charset="-78"/>
                <a:cs typeface="Simplified Arabic" panose="02020603050405020304" pitchFamily="18" charset="-78"/>
              </a:rPr>
              <a:t>الدواء (</a:t>
            </a:r>
            <a:r>
              <a:rPr lang="ar-DZ" sz="3600" dirty="0" err="1">
                <a:solidFill>
                  <a:schemeClr val="accent1">
                    <a:lumMod val="50000"/>
                  </a:schemeClr>
                </a:solidFill>
                <a:latin typeface="Simplified Arabic" panose="02020603050405020304" pitchFamily="18" charset="-78"/>
                <a:cs typeface="Simplified Arabic" panose="02020603050405020304" pitchFamily="18" charset="-78"/>
              </a:rPr>
              <a:t>Medicine</a:t>
            </a:r>
            <a:r>
              <a:rPr lang="ar-DZ" sz="3600" dirty="0">
                <a:solidFill>
                  <a:schemeClr val="accent1">
                    <a:lumMod val="50000"/>
                  </a:schemeClr>
                </a:solidFill>
                <a:latin typeface="Simplified Arabic" panose="02020603050405020304" pitchFamily="18" charset="-78"/>
                <a:cs typeface="Simplified Arabic" panose="02020603050405020304" pitchFamily="18" charset="-78"/>
              </a:rPr>
              <a:t>): </a:t>
            </a:r>
            <a:r>
              <a:rPr lang="ar-DZ" sz="3600" dirty="0">
                <a:latin typeface="Simplified Arabic" panose="02020603050405020304" pitchFamily="18" charset="-78"/>
                <a:cs typeface="Simplified Arabic" panose="02020603050405020304" pitchFamily="18" charset="-78"/>
              </a:rPr>
              <a:t>الكيان الذي يختزن بيانات الأدوية المتوفرة في المستشفى.</a:t>
            </a:r>
            <a:endParaRPr lang="en-US" sz="36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2047316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DZ" dirty="0">
                <a:solidFill>
                  <a:srgbClr val="FF0000"/>
                </a:solidFill>
              </a:rPr>
              <a:t>الصفات (</a:t>
            </a:r>
            <a:r>
              <a:rPr lang="ar-DZ" dirty="0" err="1">
                <a:solidFill>
                  <a:srgbClr val="FF0000"/>
                </a:solidFill>
              </a:rPr>
              <a:t>Attributes</a:t>
            </a:r>
            <a:r>
              <a:rPr lang="ar-DZ" dirty="0">
                <a:solidFill>
                  <a:srgbClr val="FF0000"/>
                </a:solidFill>
              </a:rPr>
              <a:t>):</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611560" y="1484784"/>
            <a:ext cx="7886700" cy="4351338"/>
          </a:xfrm>
        </p:spPr>
        <p:txBody>
          <a:bodyPr>
            <a:normAutofit/>
          </a:bodyPr>
          <a:lstStyle/>
          <a:p>
            <a:pPr algn="r" rtl="1"/>
            <a:r>
              <a:rPr lang="ar-DZ" b="1" dirty="0" smtClean="0">
                <a:solidFill>
                  <a:schemeClr val="accent1">
                    <a:lumMod val="50000"/>
                  </a:schemeClr>
                </a:solidFill>
              </a:rPr>
              <a:t>المريض:</a:t>
            </a:r>
            <a:endParaRPr lang="en-US" b="1" dirty="0">
              <a:solidFill>
                <a:schemeClr val="accent1">
                  <a:lumMod val="50000"/>
                </a:schemeClr>
              </a:solidFill>
            </a:endParaRPr>
          </a:p>
          <a:p>
            <a:pPr algn="r" rtl="1"/>
            <a:r>
              <a:rPr lang="ar-DZ" dirty="0" err="1"/>
              <a:t>Patient_ID</a:t>
            </a:r>
            <a:r>
              <a:rPr lang="ar-DZ" dirty="0"/>
              <a:t> (رقم تعريف المريض) [مفتاح رئيسي</a:t>
            </a:r>
            <a:r>
              <a:rPr lang="ar-DZ" dirty="0" smtClean="0"/>
              <a:t>]</a:t>
            </a:r>
            <a:endParaRPr lang="en-US" dirty="0"/>
          </a:p>
          <a:p>
            <a:pPr algn="r" rtl="1"/>
            <a:r>
              <a:rPr lang="ar-DZ" dirty="0" err="1"/>
              <a:t>Name</a:t>
            </a:r>
            <a:r>
              <a:rPr lang="ar-DZ" dirty="0"/>
              <a:t> (اسم المريض</a:t>
            </a:r>
            <a:r>
              <a:rPr lang="ar-DZ" dirty="0" smtClean="0"/>
              <a:t>)</a:t>
            </a:r>
            <a:endParaRPr lang="en-US" dirty="0"/>
          </a:p>
          <a:p>
            <a:pPr algn="r" rtl="1"/>
            <a:r>
              <a:rPr lang="ar-DZ" dirty="0" err="1"/>
              <a:t>Birth_Date</a:t>
            </a:r>
            <a:r>
              <a:rPr lang="ar-DZ" dirty="0"/>
              <a:t> (تاريخ الميلاد</a:t>
            </a:r>
            <a:r>
              <a:rPr lang="ar-DZ" dirty="0" smtClean="0"/>
              <a:t>)</a:t>
            </a:r>
            <a:endParaRPr lang="en-US" dirty="0"/>
          </a:p>
          <a:p>
            <a:pPr algn="r" rtl="1"/>
            <a:r>
              <a:rPr lang="ar-DZ" dirty="0" err="1"/>
              <a:t>Phone</a:t>
            </a:r>
            <a:r>
              <a:rPr lang="ar-DZ" dirty="0"/>
              <a:t> (رقم الهاتف</a:t>
            </a:r>
            <a:r>
              <a:rPr lang="ar-DZ" dirty="0" smtClean="0"/>
              <a:t>)</a:t>
            </a:r>
            <a:endParaRPr lang="en-US" dirty="0"/>
          </a:p>
          <a:p>
            <a:pPr algn="r" rtl="1"/>
            <a:r>
              <a:rPr lang="ar-DZ" dirty="0" err="1"/>
              <a:t>Address</a:t>
            </a:r>
            <a:r>
              <a:rPr lang="ar-DZ" dirty="0"/>
              <a:t> (العنوان)</a:t>
            </a:r>
            <a:endParaRPr lang="en-US" dirty="0"/>
          </a:p>
          <a:p>
            <a:pPr algn="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576" y="4653136"/>
            <a:ext cx="3892653" cy="1807303"/>
          </a:xfrm>
          <a:prstGeom prst="rect">
            <a:avLst/>
          </a:prstGeom>
        </p:spPr>
      </p:pic>
    </p:spTree>
    <p:extLst>
      <p:ext uri="{BB962C8B-B14F-4D97-AF65-F5344CB8AC3E}">
        <p14:creationId xmlns:p14="http://schemas.microsoft.com/office/powerpoint/2010/main" val="155432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normAutofit/>
          </a:bodyPr>
          <a:lstStyle/>
          <a:p>
            <a:pPr algn="r" rtl="1"/>
            <a:r>
              <a:rPr lang="ar-DZ" b="1" dirty="0">
                <a:solidFill>
                  <a:schemeClr val="accent1">
                    <a:lumMod val="50000"/>
                  </a:schemeClr>
                </a:solidFill>
              </a:rPr>
              <a:t>الطبيب</a:t>
            </a:r>
            <a:r>
              <a:rPr lang="ar-DZ" b="1" dirty="0" smtClean="0">
                <a:solidFill>
                  <a:schemeClr val="accent1">
                    <a:lumMod val="50000"/>
                  </a:schemeClr>
                </a:solidFill>
              </a:rPr>
              <a:t>:</a:t>
            </a:r>
            <a:endParaRPr lang="en-US" b="1" dirty="0">
              <a:solidFill>
                <a:schemeClr val="accent1">
                  <a:lumMod val="50000"/>
                </a:schemeClr>
              </a:solidFill>
            </a:endParaRPr>
          </a:p>
          <a:p>
            <a:pPr algn="r" rtl="1"/>
            <a:r>
              <a:rPr lang="ar-DZ" dirty="0" err="1"/>
              <a:t>Doctor_ID</a:t>
            </a:r>
            <a:r>
              <a:rPr lang="ar-DZ" dirty="0"/>
              <a:t> (رقم تعريف الطبيب) [مفتاح رئيسي</a:t>
            </a:r>
            <a:r>
              <a:rPr lang="ar-DZ" dirty="0" smtClean="0"/>
              <a:t>]</a:t>
            </a:r>
            <a:endParaRPr lang="en-US" dirty="0"/>
          </a:p>
          <a:p>
            <a:pPr algn="r" rtl="1"/>
            <a:r>
              <a:rPr lang="ar-DZ" dirty="0" err="1"/>
              <a:t>Name</a:t>
            </a:r>
            <a:r>
              <a:rPr lang="ar-DZ" dirty="0"/>
              <a:t> (اسم الطبيب</a:t>
            </a:r>
            <a:r>
              <a:rPr lang="ar-DZ" dirty="0" smtClean="0"/>
              <a:t>)</a:t>
            </a:r>
            <a:endParaRPr lang="en-US" dirty="0"/>
          </a:p>
          <a:p>
            <a:pPr algn="r" rtl="1"/>
            <a:r>
              <a:rPr lang="ar-DZ" dirty="0" err="1"/>
              <a:t>Specialty</a:t>
            </a:r>
            <a:r>
              <a:rPr lang="ar-DZ" dirty="0"/>
              <a:t> (التخصص</a:t>
            </a:r>
            <a:r>
              <a:rPr lang="ar-DZ" dirty="0" smtClean="0"/>
              <a:t>)</a:t>
            </a:r>
            <a:endParaRPr lang="en-US" dirty="0"/>
          </a:p>
          <a:p>
            <a:pPr algn="r" rtl="1"/>
            <a:r>
              <a:rPr lang="ar-DZ" dirty="0" err="1"/>
              <a:t>Phone</a:t>
            </a:r>
            <a:r>
              <a:rPr lang="ar-DZ" dirty="0"/>
              <a:t> (رقم الهاتف)</a:t>
            </a:r>
            <a:endParaRPr lang="en-US" dirty="0"/>
          </a:p>
        </p:txBody>
      </p:sp>
    </p:spTree>
    <p:extLst>
      <p:ext uri="{BB962C8B-B14F-4D97-AF65-F5344CB8AC3E}">
        <p14:creationId xmlns:p14="http://schemas.microsoft.com/office/powerpoint/2010/main" val="21045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ar-SA" sz="4800" b="1" dirty="0" smtClean="0"/>
              <a:t>مفردات المحاضرة</a:t>
            </a:r>
            <a:endParaRPr lang="en-US" sz="4800" b="1"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
            </a:pPr>
            <a:r>
              <a:rPr lang="ar-SA" sz="3200" dirty="0" smtClean="0"/>
              <a:t>نموذج الكيان والعلاقة الرابطة.</a:t>
            </a:r>
          </a:p>
          <a:p>
            <a:pPr algn="r" rtl="1">
              <a:buFont typeface="Wingdings" panose="05000000000000000000" pitchFamily="2" charset="2"/>
              <a:buChar char="§"/>
            </a:pPr>
            <a:r>
              <a:rPr lang="ar-SA" sz="3200" dirty="0" smtClean="0"/>
              <a:t>الخصائص والصفات.</a:t>
            </a:r>
          </a:p>
          <a:p>
            <a:pPr algn="r" rtl="1">
              <a:buFont typeface="Wingdings" panose="05000000000000000000" pitchFamily="2" charset="2"/>
              <a:buChar char="§"/>
            </a:pPr>
            <a:endParaRPr lang="ar-SA" sz="3200" dirty="0" smtClean="0"/>
          </a:p>
          <a:p>
            <a:pPr marL="0" indent="0" algn="r" rtl="1">
              <a:buNone/>
            </a:pPr>
            <a:endParaRPr lang="ar-SA" sz="3200" dirty="0" smtClean="0"/>
          </a:p>
          <a:p>
            <a:pPr marL="0" indent="0" algn="r" rtl="1">
              <a:buNone/>
            </a:pPr>
            <a:endParaRPr lang="ar-SA" sz="3200" dirty="0">
              <a:cs typeface="DecoType Naskh" pitchFamily="2" charset="-78"/>
            </a:endParaRPr>
          </a:p>
          <a:p>
            <a:pPr algn="r" rtl="1">
              <a:buFont typeface="Wingdings" panose="05000000000000000000" pitchFamily="2" charset="2"/>
              <a:buChar char="§"/>
            </a:pPr>
            <a:endParaRPr lang="ar-SA" sz="3200" dirty="0" smtClean="0"/>
          </a:p>
          <a:p>
            <a:pPr algn="r" rtl="1">
              <a:buFont typeface="Wingdings" panose="05000000000000000000" pitchFamily="2" charset="2"/>
              <a:buChar char="§"/>
            </a:pPr>
            <a:endParaRPr lang="ar-SA" sz="3200" dirty="0" smtClean="0"/>
          </a:p>
          <a:p>
            <a:pPr algn="r" rtl="1">
              <a:buFont typeface="Wingdings" panose="05000000000000000000" pitchFamily="2" charset="2"/>
              <a:buChar char="§"/>
            </a:pPr>
            <a:endParaRPr lang="ar-SA" sz="32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576" y="4653136"/>
            <a:ext cx="3892653" cy="1807303"/>
          </a:xfrm>
          <a:prstGeom prst="rect">
            <a:avLst/>
          </a:prstGeom>
        </p:spPr>
      </p:pic>
    </p:spTree>
    <p:extLst>
      <p:ext uri="{BB962C8B-B14F-4D97-AF65-F5344CB8AC3E}">
        <p14:creationId xmlns:p14="http://schemas.microsoft.com/office/powerpoint/2010/main" val="1861795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normAutofit/>
          </a:bodyPr>
          <a:lstStyle/>
          <a:p>
            <a:pPr algn="r" rtl="1"/>
            <a:r>
              <a:rPr lang="ar-DZ" b="1" dirty="0">
                <a:solidFill>
                  <a:schemeClr val="accent1">
                    <a:lumMod val="50000"/>
                  </a:schemeClr>
                </a:solidFill>
              </a:rPr>
              <a:t>الموعد:</a:t>
            </a:r>
            <a:r>
              <a:rPr lang="ar-DZ" dirty="0"/>
              <a:t>	</a:t>
            </a:r>
            <a:endParaRPr lang="en-US" dirty="0"/>
          </a:p>
          <a:p>
            <a:pPr algn="r" rtl="1"/>
            <a:r>
              <a:rPr lang="ar-DZ" dirty="0" err="1"/>
              <a:t>Appointment_ID</a:t>
            </a:r>
            <a:r>
              <a:rPr lang="ar-DZ" dirty="0"/>
              <a:t> (رقم تعريف الموعد) [مفتاح رئيسي</a:t>
            </a:r>
            <a:r>
              <a:rPr lang="ar-DZ" dirty="0" smtClean="0"/>
              <a:t>]</a:t>
            </a:r>
            <a:endParaRPr lang="en-US" dirty="0"/>
          </a:p>
          <a:p>
            <a:pPr algn="r" rtl="1"/>
            <a:r>
              <a:rPr lang="ar-DZ" dirty="0" err="1"/>
              <a:t>Patient_ID</a:t>
            </a:r>
            <a:r>
              <a:rPr lang="ar-DZ" dirty="0"/>
              <a:t> (رقم المريض) [مفتاح خارجي مرتبط بالمريض</a:t>
            </a:r>
            <a:r>
              <a:rPr lang="ar-DZ" dirty="0" smtClean="0"/>
              <a:t>]</a:t>
            </a:r>
            <a:endParaRPr lang="en-US" dirty="0"/>
          </a:p>
          <a:p>
            <a:pPr algn="r" rtl="1"/>
            <a:r>
              <a:rPr lang="ar-DZ" dirty="0" err="1"/>
              <a:t>Doctor_ID</a:t>
            </a:r>
            <a:r>
              <a:rPr lang="ar-DZ" dirty="0"/>
              <a:t> (رقم الطبيب) [مفتاح خارجي مرتبط بالطبيب</a:t>
            </a:r>
            <a:r>
              <a:rPr lang="ar-DZ" dirty="0" smtClean="0"/>
              <a:t>]</a:t>
            </a:r>
            <a:endParaRPr lang="en-US" dirty="0"/>
          </a:p>
          <a:p>
            <a:pPr algn="r" rtl="1"/>
            <a:r>
              <a:rPr lang="ar-DZ" dirty="0" err="1"/>
              <a:t>Date</a:t>
            </a:r>
            <a:r>
              <a:rPr lang="ar-DZ" dirty="0"/>
              <a:t> (تاريخ الموعد</a:t>
            </a:r>
            <a:r>
              <a:rPr lang="ar-DZ" dirty="0" smtClean="0"/>
              <a:t>)</a:t>
            </a:r>
            <a:endParaRPr lang="en-US" dirty="0"/>
          </a:p>
          <a:p>
            <a:pPr algn="r" rtl="1"/>
            <a:r>
              <a:rPr lang="ar-DZ" dirty="0" err="1"/>
              <a:t>Time</a:t>
            </a:r>
            <a:r>
              <a:rPr lang="ar-DZ" dirty="0"/>
              <a:t> (وقت الموعد)</a:t>
            </a:r>
            <a:endParaRPr lang="en-US" dirty="0"/>
          </a:p>
          <a:p>
            <a:pPr algn="r"/>
            <a:endParaRPr lang="en-US" dirty="0"/>
          </a:p>
        </p:txBody>
      </p:sp>
    </p:spTree>
    <p:extLst>
      <p:ext uri="{BB962C8B-B14F-4D97-AF65-F5344CB8AC3E}">
        <p14:creationId xmlns:p14="http://schemas.microsoft.com/office/powerpoint/2010/main" val="8779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DZ" dirty="0" smtClean="0">
                <a:solidFill>
                  <a:srgbClr val="FF0000"/>
                </a:solidFill>
              </a:rPr>
              <a:t>الجزء الثالث: تحديد العلاقات بين الجداول</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628650" y="1340768"/>
            <a:ext cx="7886700" cy="4836195"/>
          </a:xfrm>
        </p:spPr>
        <p:txBody>
          <a:bodyPr>
            <a:normAutofit/>
          </a:bodyPr>
          <a:lstStyle/>
          <a:p>
            <a:pPr algn="r" rtl="1"/>
            <a:r>
              <a:rPr lang="ar-DZ" dirty="0"/>
              <a:t>في هذه المرحلة، نحدد كيفية ربط الكيانات ببعضها البعض. سنستخدم المفاتيح الخارجية (</a:t>
            </a:r>
            <a:r>
              <a:rPr lang="ar-DZ" dirty="0" err="1"/>
              <a:t>Foreign</a:t>
            </a:r>
            <a:r>
              <a:rPr lang="ar-DZ" dirty="0"/>
              <a:t> </a:t>
            </a:r>
            <a:r>
              <a:rPr lang="ar-DZ" dirty="0" err="1"/>
              <a:t>Keys</a:t>
            </a:r>
            <a:r>
              <a:rPr lang="ar-DZ" dirty="0"/>
              <a:t>) لربط الجداول.</a:t>
            </a:r>
            <a:endParaRPr lang="en-US" dirty="0"/>
          </a:p>
          <a:p>
            <a:pPr algn="r" rtl="1"/>
            <a:r>
              <a:rPr lang="ar-DZ" b="1" dirty="0">
                <a:solidFill>
                  <a:schemeClr val="tx2">
                    <a:lumMod val="50000"/>
                  </a:schemeClr>
                </a:solidFill>
              </a:rPr>
              <a:t>أنواع العلاقات بين الجداول</a:t>
            </a:r>
            <a:r>
              <a:rPr lang="ar-DZ" b="1" dirty="0" smtClean="0">
                <a:solidFill>
                  <a:schemeClr val="tx2">
                    <a:lumMod val="50000"/>
                  </a:schemeClr>
                </a:solidFill>
              </a:rPr>
              <a:t>:</a:t>
            </a:r>
            <a:endParaRPr lang="en-US" b="1" dirty="0">
              <a:solidFill>
                <a:schemeClr val="tx2">
                  <a:lumMod val="50000"/>
                </a:schemeClr>
              </a:solidFill>
            </a:endParaRPr>
          </a:p>
          <a:p>
            <a:pPr marL="0" indent="0" algn="r" rtl="1">
              <a:buNone/>
            </a:pPr>
            <a:r>
              <a:rPr lang="en-US" dirty="0"/>
              <a:t>1</a:t>
            </a:r>
            <a:r>
              <a:rPr lang="ar-DZ" dirty="0" smtClean="0"/>
              <a:t>. </a:t>
            </a:r>
            <a:r>
              <a:rPr lang="ar-DZ" dirty="0"/>
              <a:t>علاقة واحد إلى متعدد (</a:t>
            </a:r>
            <a:r>
              <a:rPr lang="ar-DZ" dirty="0" err="1"/>
              <a:t>One-to-Many</a:t>
            </a:r>
            <a:r>
              <a:rPr lang="ar-DZ" dirty="0" smtClean="0"/>
              <a:t>):</a:t>
            </a:r>
            <a:endParaRPr lang="en-US" dirty="0" smtClean="0"/>
          </a:p>
          <a:p>
            <a:pPr algn="r" rtl="1"/>
            <a:r>
              <a:rPr lang="ar-DZ" dirty="0" smtClean="0"/>
              <a:t>كل </a:t>
            </a:r>
            <a:r>
              <a:rPr lang="ar-DZ" dirty="0"/>
              <a:t>مريض يمكن أن يكون له عدة مواعيد مع أطباء مختلفين</a:t>
            </a:r>
            <a:r>
              <a:rPr lang="ar-DZ" dirty="0" smtClean="0"/>
              <a:t>.</a:t>
            </a:r>
            <a:r>
              <a:rPr lang="en-US" dirty="0"/>
              <a:t> </a:t>
            </a:r>
          </a:p>
          <a:p>
            <a:pPr algn="r" rtl="1"/>
            <a:r>
              <a:rPr lang="ar-DZ" dirty="0"/>
              <a:t>كل طبيب يمكن أن يعالج عدة مرضى في أوقات مختلفة</a:t>
            </a:r>
            <a:r>
              <a:rPr lang="ar-DZ" dirty="0" smtClean="0"/>
              <a:t>.</a:t>
            </a:r>
            <a:endParaRPr lang="en-US" dirty="0"/>
          </a:p>
          <a:p>
            <a:pPr marL="0" indent="0" algn="r" rtl="1">
              <a:buNone/>
            </a:pPr>
            <a:r>
              <a:rPr lang="ar-DZ" dirty="0">
                <a:solidFill>
                  <a:srgbClr val="FF0000"/>
                </a:solidFill>
              </a:rPr>
              <a:t>مثال: </a:t>
            </a:r>
            <a:r>
              <a:rPr lang="ar-DZ" dirty="0"/>
              <a:t>جدول المواعيد يحتوي على مفتاح خارجي من المريض والطبيب، وبالتالي يمكن لمريض أن يكون له عدة مواعيد مع أطباء مختلفين</a:t>
            </a:r>
            <a:r>
              <a:rPr lang="ar-DZ" dirty="0" smtClean="0"/>
              <a:t>.</a:t>
            </a:r>
            <a:r>
              <a:rPr lang="en-US" dirty="0"/>
              <a:t> </a:t>
            </a:r>
          </a:p>
          <a:p>
            <a:pPr algn="r" rtl="1"/>
            <a:endParaRPr lang="en-US" dirty="0"/>
          </a:p>
        </p:txBody>
      </p:sp>
    </p:spTree>
    <p:extLst>
      <p:ext uri="{BB962C8B-B14F-4D97-AF65-F5344CB8AC3E}">
        <p14:creationId xmlns:p14="http://schemas.microsoft.com/office/powerpoint/2010/main" val="77787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en-US"/>
          </a:p>
        </p:txBody>
      </p:sp>
      <p:sp>
        <p:nvSpPr>
          <p:cNvPr id="3" name="عنصر نائب للمحتوى 2"/>
          <p:cNvSpPr>
            <a:spLocks noGrp="1"/>
          </p:cNvSpPr>
          <p:nvPr>
            <p:ph idx="1"/>
          </p:nvPr>
        </p:nvSpPr>
        <p:spPr/>
        <p:txBody>
          <a:bodyPr/>
          <a:lstStyle/>
          <a:p>
            <a:pPr algn="r" rtl="1"/>
            <a:r>
              <a:rPr lang="ar-DZ" b="1" dirty="0">
                <a:solidFill>
                  <a:schemeClr val="tx2">
                    <a:lumMod val="50000"/>
                  </a:schemeClr>
                </a:solidFill>
              </a:rPr>
              <a:t>. علاقة متعدد إلى متعدد (</a:t>
            </a:r>
            <a:r>
              <a:rPr lang="ar-DZ" b="1" dirty="0" err="1">
                <a:solidFill>
                  <a:schemeClr val="tx2">
                    <a:lumMod val="50000"/>
                  </a:schemeClr>
                </a:solidFill>
              </a:rPr>
              <a:t>Many-to-Many</a:t>
            </a:r>
            <a:r>
              <a:rPr lang="ar-DZ" b="1" dirty="0" smtClean="0">
                <a:solidFill>
                  <a:schemeClr val="tx2">
                    <a:lumMod val="50000"/>
                  </a:schemeClr>
                </a:solidFill>
              </a:rPr>
              <a:t>):</a:t>
            </a:r>
            <a:endParaRPr lang="en-US" b="1" dirty="0">
              <a:solidFill>
                <a:schemeClr val="tx2">
                  <a:lumMod val="50000"/>
                </a:schemeClr>
              </a:solidFill>
            </a:endParaRPr>
          </a:p>
          <a:p>
            <a:pPr algn="r" rtl="1"/>
            <a:r>
              <a:rPr lang="ar-DZ" dirty="0"/>
              <a:t>كل مريض قد يحصل على العديد من الأدوية، وكل دواء قد يوصف لعدة مرضى.</a:t>
            </a:r>
            <a:endParaRPr lang="en-US" dirty="0"/>
          </a:p>
          <a:p>
            <a:pPr algn="r" rtl="1"/>
            <a:r>
              <a:rPr lang="ar-DZ" b="1" dirty="0">
                <a:solidFill>
                  <a:schemeClr val="accent5"/>
                </a:solidFill>
              </a:rPr>
              <a:t>حلول التعامل مع العلاقة M:M</a:t>
            </a:r>
            <a:r>
              <a:rPr lang="ar-DZ" b="1" dirty="0" smtClean="0">
                <a:solidFill>
                  <a:schemeClr val="accent5"/>
                </a:solidFill>
              </a:rPr>
              <a:t>:</a:t>
            </a:r>
            <a:endParaRPr lang="en-US" b="1" dirty="0">
              <a:solidFill>
                <a:schemeClr val="accent5"/>
              </a:solidFill>
            </a:endParaRPr>
          </a:p>
          <a:p>
            <a:pPr algn="r" rtl="1"/>
            <a:r>
              <a:rPr lang="ar-DZ" dirty="0"/>
              <a:t>يتم استخدام جدول وسيط مثل </a:t>
            </a:r>
            <a:r>
              <a:rPr lang="ar-DZ" dirty="0" err="1"/>
              <a:t>Prescription</a:t>
            </a:r>
            <a:r>
              <a:rPr lang="ar-DZ" dirty="0"/>
              <a:t> لتمثيل هذه العلاقة.</a:t>
            </a:r>
            <a:endParaRPr lang="en-US" dirty="0"/>
          </a:p>
          <a:p>
            <a:pPr algn="r"/>
            <a:endParaRPr lang="en-US" dirty="0"/>
          </a:p>
        </p:txBody>
      </p:sp>
    </p:spTree>
    <p:extLst>
      <p:ext uri="{BB962C8B-B14F-4D97-AF65-F5344CB8AC3E}">
        <p14:creationId xmlns:p14="http://schemas.microsoft.com/office/powerpoint/2010/main" val="373041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rtl="1"/>
            <a:r>
              <a:rPr lang="ar-DZ" sz="3600" dirty="0">
                <a:solidFill>
                  <a:srgbClr val="FF0000"/>
                </a:solidFill>
              </a:rPr>
              <a:t>الجزء الرابع: تصميم المخطط العلاقي (ER </a:t>
            </a:r>
            <a:r>
              <a:rPr lang="ar-DZ" sz="3600" dirty="0" err="1">
                <a:solidFill>
                  <a:srgbClr val="FF0000"/>
                </a:solidFill>
              </a:rPr>
              <a:t>Diagram</a:t>
            </a:r>
            <a:r>
              <a:rPr lang="ar-DZ" sz="3600" dirty="0">
                <a:solidFill>
                  <a:srgbClr val="FF0000"/>
                </a:solidFill>
              </a:rPr>
              <a:t>)</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628650" y="1412776"/>
            <a:ext cx="7886700" cy="4764187"/>
          </a:xfrm>
        </p:spPr>
        <p:txBody>
          <a:bodyPr>
            <a:normAutofit fontScale="92500" lnSpcReduction="10000"/>
          </a:bodyPr>
          <a:lstStyle/>
          <a:p>
            <a:pPr marL="0" indent="0" algn="r" rtl="1">
              <a:buNone/>
            </a:pPr>
            <a:endParaRPr lang="en-US" dirty="0"/>
          </a:p>
          <a:p>
            <a:pPr algn="r" rtl="1"/>
            <a:r>
              <a:rPr lang="ar-DZ" dirty="0"/>
              <a:t>في هذه </a:t>
            </a:r>
            <a:r>
              <a:rPr lang="ar-DZ" dirty="0">
                <a:latin typeface="Simplified Arabic" panose="02020603050405020304" pitchFamily="18" charset="-78"/>
                <a:cs typeface="Simplified Arabic" panose="02020603050405020304" pitchFamily="18" charset="-78"/>
              </a:rPr>
              <a:t>المرحلة</a:t>
            </a:r>
            <a:r>
              <a:rPr lang="ar-DZ" dirty="0"/>
              <a:t>، نقوم برسم مخطط الكيانات والعلاقات بين الجداول، لتوضيح كيفية ارتباط الجداول ببعضها</a:t>
            </a:r>
            <a:r>
              <a:rPr lang="ar-DZ" dirty="0" smtClean="0"/>
              <a:t>.</a:t>
            </a:r>
            <a:endParaRPr lang="en-US" dirty="0" smtClean="0"/>
          </a:p>
          <a:p>
            <a:pPr marL="0" indent="0" algn="r" rtl="1">
              <a:buNone/>
            </a:pPr>
            <a:r>
              <a:rPr lang="ar-DZ" b="1" u="sng" dirty="0"/>
              <a:t>ما هو ER </a:t>
            </a:r>
            <a:r>
              <a:rPr lang="ar-DZ" b="1" u="sng" dirty="0" err="1"/>
              <a:t>Diagram</a:t>
            </a:r>
            <a:r>
              <a:rPr lang="ar-DZ" b="1" u="sng" dirty="0"/>
              <a:t>؟: </a:t>
            </a:r>
            <a:endParaRPr lang="en-US" b="1" u="sng" dirty="0" smtClean="0"/>
          </a:p>
          <a:p>
            <a:pPr marL="0" indent="0" algn="r" rtl="1">
              <a:buNone/>
            </a:pPr>
            <a:r>
              <a:rPr lang="ar-DZ" dirty="0" smtClean="0"/>
              <a:t>هو </a:t>
            </a:r>
            <a:r>
              <a:rPr lang="ar-DZ" dirty="0"/>
              <a:t>تمثيل مرئي للعلاقات بين الكيانات والصفات في قاعدة البيانات.</a:t>
            </a:r>
            <a:endParaRPr lang="en-US" dirty="0"/>
          </a:p>
          <a:p>
            <a:pPr marL="0" indent="0" algn="r" rtl="1">
              <a:buNone/>
            </a:pPr>
            <a:r>
              <a:rPr lang="ar-DZ" b="1" dirty="0"/>
              <a:t>كيفية رسم ER </a:t>
            </a:r>
            <a:r>
              <a:rPr lang="ar-DZ" b="1" dirty="0" err="1"/>
              <a:t>Diagram</a:t>
            </a:r>
            <a:r>
              <a:rPr lang="ar-DZ" b="1" dirty="0"/>
              <a:t>؟:</a:t>
            </a:r>
            <a:endParaRPr lang="en-US" b="1" dirty="0"/>
          </a:p>
          <a:p>
            <a:pPr algn="r" rtl="1"/>
            <a:r>
              <a:rPr lang="ar-DZ" dirty="0"/>
              <a:t>ابدأ بتحديد الكيانات.</a:t>
            </a:r>
            <a:endParaRPr lang="en-US" dirty="0"/>
          </a:p>
          <a:p>
            <a:pPr algn="r" rtl="1"/>
            <a:r>
              <a:rPr lang="ar-DZ" dirty="0"/>
              <a:t>أضف الصفات المرتبطة بكل كيان.</a:t>
            </a:r>
            <a:endParaRPr lang="en-US" dirty="0"/>
          </a:p>
          <a:p>
            <a:pPr algn="r" rtl="1"/>
            <a:r>
              <a:rPr lang="ar-DZ" dirty="0"/>
              <a:t>حدد العلاقات بين الكيانات باستخدام الخطوط.</a:t>
            </a:r>
            <a:endParaRPr lang="en-US" dirty="0"/>
          </a:p>
          <a:p>
            <a:pPr algn="r" rtl="1"/>
            <a:r>
              <a:rPr lang="ar-DZ" dirty="0"/>
              <a:t>استخدم الرموز المناسبة لتمثيل المفاتيح الأساسية (PK) والمفاتيح الأجنبية (FK).</a:t>
            </a:r>
            <a:endParaRPr lang="en-US" dirty="0"/>
          </a:p>
          <a:p>
            <a:pPr algn="r" rtl="1"/>
            <a:endParaRPr lang="en-US" dirty="0"/>
          </a:p>
          <a:p>
            <a:pPr algn="r"/>
            <a:endParaRPr lang="en-US" dirty="0"/>
          </a:p>
        </p:txBody>
      </p:sp>
    </p:spTree>
    <p:extLst>
      <p:ext uri="{BB962C8B-B14F-4D97-AF65-F5344CB8AC3E}">
        <p14:creationId xmlns:p14="http://schemas.microsoft.com/office/powerpoint/2010/main" val="1745387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DZ" dirty="0">
                <a:solidFill>
                  <a:srgbClr val="FF0000"/>
                </a:solidFill>
              </a:rPr>
              <a:t>الجزء الخامس: تحديد أنواع البيانات والقيود</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683568" y="1340768"/>
            <a:ext cx="7886700" cy="4351338"/>
          </a:xfrm>
        </p:spPr>
        <p:txBody>
          <a:bodyPr>
            <a:normAutofit/>
          </a:bodyPr>
          <a:lstStyle/>
          <a:p>
            <a:pPr marL="0" indent="0" algn="r" rtl="1">
              <a:buNone/>
            </a:pPr>
            <a:endParaRPr lang="en-US" dirty="0"/>
          </a:p>
          <a:p>
            <a:pPr algn="r" rtl="1"/>
            <a:r>
              <a:rPr lang="ar-DZ" dirty="0">
                <a:latin typeface="Simplified Arabic" panose="02020603050405020304" pitchFamily="18" charset="-78"/>
                <a:cs typeface="Simplified Arabic" panose="02020603050405020304" pitchFamily="18" charset="-78"/>
              </a:rPr>
              <a:t>في هذه المرحلة، نحدد أنواع البيانات المناسبة لكل عمود ونتأكد من تطبيق القيود الضرورية لضمان صحة البيانات</a:t>
            </a:r>
            <a:r>
              <a:rPr lang="ar-DZ" dirty="0">
                <a:latin typeface="Simplified Arabic" panose="02020603050405020304" pitchFamily="18" charset="-78"/>
                <a:cs typeface="Simplified Arabic" panose="02020603050405020304" pitchFamily="18" charset="-78"/>
              </a:rPr>
              <a:t>:</a:t>
            </a:r>
            <a:endParaRPr lang="en-US" dirty="0">
              <a:latin typeface="Simplified Arabic" panose="02020603050405020304" pitchFamily="18" charset="-78"/>
              <a:cs typeface="Simplified Arabic" panose="02020603050405020304" pitchFamily="18" charset="-78"/>
            </a:endParaRPr>
          </a:p>
          <a:p>
            <a:pPr marL="0" indent="0" algn="r" rtl="1">
              <a:buNone/>
            </a:pPr>
            <a:r>
              <a:rPr lang="ar-DZ" b="1" dirty="0">
                <a:latin typeface="Simplified Arabic" panose="02020603050405020304" pitchFamily="18" charset="-78"/>
                <a:cs typeface="Simplified Arabic" panose="02020603050405020304" pitchFamily="18" charset="-78"/>
              </a:rPr>
              <a:t>أنواع البيانات</a:t>
            </a:r>
            <a:r>
              <a:rPr lang="ar-DZ" b="1" dirty="0">
                <a:latin typeface="Simplified Arabic" panose="02020603050405020304" pitchFamily="18" charset="-78"/>
                <a:cs typeface="Simplified Arabic" panose="02020603050405020304" pitchFamily="18" charset="-78"/>
              </a:rPr>
              <a:t>:</a:t>
            </a:r>
            <a:endParaRPr lang="en-US" b="1" dirty="0">
              <a:latin typeface="Simplified Arabic" panose="02020603050405020304" pitchFamily="18" charset="-78"/>
              <a:cs typeface="Simplified Arabic" panose="02020603050405020304" pitchFamily="18" charset="-78"/>
            </a:endParaRPr>
          </a:p>
          <a:p>
            <a:pPr algn="r" rtl="1"/>
            <a:r>
              <a:rPr lang="ar-DZ" dirty="0">
                <a:latin typeface="Simplified Arabic" panose="02020603050405020304" pitchFamily="18" charset="-78"/>
                <a:cs typeface="Simplified Arabic" panose="02020603050405020304" pitchFamily="18" charset="-78"/>
              </a:rPr>
              <a:t>INT: للأرقام</a:t>
            </a:r>
            <a:r>
              <a:rPr lang="ar-DZ" dirty="0">
                <a:latin typeface="Simplified Arabic" panose="02020603050405020304" pitchFamily="18" charset="-78"/>
                <a:cs typeface="Simplified Arabic" panose="02020603050405020304" pitchFamily="18" charset="-78"/>
              </a:rPr>
              <a:t>.</a:t>
            </a:r>
            <a:endParaRPr lang="en-US" dirty="0">
              <a:latin typeface="Simplified Arabic" panose="02020603050405020304" pitchFamily="18" charset="-78"/>
              <a:cs typeface="Simplified Arabic" panose="02020603050405020304" pitchFamily="18" charset="-78"/>
            </a:endParaRPr>
          </a:p>
          <a:p>
            <a:pPr algn="r" rtl="1"/>
            <a:r>
              <a:rPr lang="ar-DZ" dirty="0">
                <a:latin typeface="Simplified Arabic" panose="02020603050405020304" pitchFamily="18" charset="-78"/>
                <a:cs typeface="Simplified Arabic" panose="02020603050405020304" pitchFamily="18" charset="-78"/>
              </a:rPr>
              <a:t>VARCHAR: للنصوص</a:t>
            </a:r>
            <a:r>
              <a:rPr lang="ar-DZ" dirty="0">
                <a:latin typeface="Simplified Arabic" panose="02020603050405020304" pitchFamily="18" charset="-78"/>
                <a:cs typeface="Simplified Arabic" panose="02020603050405020304" pitchFamily="18" charset="-78"/>
              </a:rPr>
              <a:t>.</a:t>
            </a:r>
            <a:endParaRPr lang="en-US" dirty="0">
              <a:latin typeface="Simplified Arabic" panose="02020603050405020304" pitchFamily="18" charset="-78"/>
              <a:cs typeface="Simplified Arabic" panose="02020603050405020304" pitchFamily="18" charset="-78"/>
            </a:endParaRPr>
          </a:p>
          <a:p>
            <a:pPr algn="r" rtl="1"/>
            <a:r>
              <a:rPr lang="ar-DZ" dirty="0">
                <a:latin typeface="Simplified Arabic" panose="02020603050405020304" pitchFamily="18" charset="-78"/>
                <a:cs typeface="Simplified Arabic" panose="02020603050405020304" pitchFamily="18" charset="-78"/>
              </a:rPr>
              <a:t>DATE: للتواريخ</a:t>
            </a:r>
            <a:r>
              <a:rPr lang="ar-DZ" dirty="0">
                <a:latin typeface="Simplified Arabic" panose="02020603050405020304" pitchFamily="18" charset="-78"/>
                <a:cs typeface="Simplified Arabic" panose="02020603050405020304" pitchFamily="18" charset="-78"/>
              </a:rPr>
              <a:t>.</a:t>
            </a:r>
            <a:endParaRPr lang="en-US" dirty="0">
              <a:latin typeface="Simplified Arabic" panose="02020603050405020304" pitchFamily="18" charset="-78"/>
              <a:cs typeface="Simplified Arabic" panose="02020603050405020304" pitchFamily="18" charset="-78"/>
            </a:endParaRPr>
          </a:p>
          <a:p>
            <a:pPr algn="r" rtl="1"/>
            <a:r>
              <a:rPr lang="ar-DZ" dirty="0">
                <a:latin typeface="Simplified Arabic" panose="02020603050405020304" pitchFamily="18" charset="-78"/>
                <a:cs typeface="Simplified Arabic" panose="02020603050405020304" pitchFamily="18" charset="-78"/>
              </a:rPr>
              <a:t>TIME: للأوقات.</a:t>
            </a:r>
            <a:endParaRPr lang="en-US" dirty="0">
              <a:latin typeface="Simplified Arabic" panose="02020603050405020304" pitchFamily="18" charset="-78"/>
              <a:cs typeface="Simplified Arabic" panose="02020603050405020304" pitchFamily="18" charset="-78"/>
            </a:endParaRPr>
          </a:p>
          <a:p>
            <a:pPr algn="r"/>
            <a:endParaRPr lang="en-US" dirty="0"/>
          </a:p>
        </p:txBody>
      </p:sp>
    </p:spTree>
    <p:extLst>
      <p:ext uri="{BB962C8B-B14F-4D97-AF65-F5344CB8AC3E}">
        <p14:creationId xmlns:p14="http://schemas.microsoft.com/office/powerpoint/2010/main" val="320077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DZ" dirty="0">
                <a:solidFill>
                  <a:srgbClr val="FF0000"/>
                </a:solidFill>
                <a:latin typeface="Simplified Arabic" panose="02020603050405020304" pitchFamily="18" charset="-78"/>
                <a:cs typeface="Simplified Arabic" panose="02020603050405020304" pitchFamily="18" charset="-78"/>
              </a:rPr>
              <a:t>القيود (</a:t>
            </a:r>
            <a:r>
              <a:rPr lang="ar-DZ" dirty="0" err="1">
                <a:solidFill>
                  <a:srgbClr val="FF0000"/>
                </a:solidFill>
                <a:latin typeface="Simplified Arabic" panose="02020603050405020304" pitchFamily="18" charset="-78"/>
                <a:cs typeface="Simplified Arabic" panose="02020603050405020304" pitchFamily="18" charset="-78"/>
              </a:rPr>
              <a:t>Constraints</a:t>
            </a:r>
            <a:r>
              <a:rPr lang="ar-DZ" dirty="0">
                <a:solidFill>
                  <a:srgbClr val="FF0000"/>
                </a:solidFill>
                <a:latin typeface="Simplified Arabic" panose="02020603050405020304" pitchFamily="18" charset="-78"/>
                <a:cs typeface="Simplified Arabic" panose="02020603050405020304" pitchFamily="18" charset="-78"/>
              </a:rPr>
              <a:t>):</a:t>
            </a:r>
            <a:r>
              <a:rPr lang="en-US" dirty="0">
                <a:solidFill>
                  <a:srgbClr val="FF0000"/>
                </a:solidFill>
                <a:latin typeface="Simplified Arabic" panose="02020603050405020304" pitchFamily="18" charset="-78"/>
                <a:cs typeface="Simplified Arabic" panose="02020603050405020304" pitchFamily="18" charset="-78"/>
              </a:rPr>
              <a:t/>
            </a:r>
            <a:br>
              <a:rPr lang="en-US" dirty="0">
                <a:solidFill>
                  <a:srgbClr val="FF0000"/>
                </a:solidFill>
                <a:latin typeface="Simplified Arabic" panose="02020603050405020304" pitchFamily="18" charset="-78"/>
                <a:cs typeface="Simplified Arabic" panose="02020603050405020304" pitchFamily="18" charset="-78"/>
              </a:rPr>
            </a:br>
            <a:endParaRPr lang="en-US" dirty="0">
              <a:solidFill>
                <a:srgbClr val="FF0000"/>
              </a:solidFill>
            </a:endParaRPr>
          </a:p>
        </p:txBody>
      </p:sp>
      <p:sp>
        <p:nvSpPr>
          <p:cNvPr id="3" name="عنصر نائب للمحتوى 2"/>
          <p:cNvSpPr>
            <a:spLocks noGrp="1"/>
          </p:cNvSpPr>
          <p:nvPr>
            <p:ph idx="1"/>
          </p:nvPr>
        </p:nvSpPr>
        <p:spPr/>
        <p:txBody>
          <a:bodyPr>
            <a:normAutofit/>
          </a:bodyPr>
          <a:lstStyle/>
          <a:p>
            <a:pPr algn="r" rtl="1">
              <a:lnSpc>
                <a:spcPct val="80000"/>
              </a:lnSpc>
            </a:pPr>
            <a:r>
              <a:rPr lang="ar-DZ" sz="2600" b="1" dirty="0"/>
              <a:t>القيود </a:t>
            </a:r>
            <a:r>
              <a:rPr lang="ar-DZ" sz="2600" b="1" dirty="0"/>
              <a:t>على البيانات (</a:t>
            </a:r>
            <a:r>
              <a:rPr lang="ar-DZ" sz="2600" b="1" dirty="0" err="1"/>
              <a:t>Data</a:t>
            </a:r>
            <a:r>
              <a:rPr lang="ar-DZ" sz="2600" b="1" dirty="0"/>
              <a:t> </a:t>
            </a:r>
            <a:r>
              <a:rPr lang="ar-DZ" sz="2600" b="1" dirty="0" err="1"/>
              <a:t>Constraints</a:t>
            </a:r>
            <a:r>
              <a:rPr lang="ar-DZ" sz="2600" b="1" dirty="0"/>
              <a:t>): </a:t>
            </a:r>
            <a:r>
              <a:rPr lang="ar-DZ" sz="2600" dirty="0"/>
              <a:t>مثل قيود NOT NULL أو UNIQUE لضمان صحة البيانات.</a:t>
            </a:r>
            <a:endParaRPr lang="en-US" sz="2600" dirty="0"/>
          </a:p>
          <a:p>
            <a:pPr algn="r" rtl="1">
              <a:lnSpc>
                <a:spcPct val="80000"/>
              </a:lnSpc>
            </a:pPr>
            <a:r>
              <a:rPr lang="ar-DZ" sz="2600" b="1" dirty="0"/>
              <a:t>قيود المفاتيح: </a:t>
            </a:r>
            <a:r>
              <a:rPr lang="ar-DZ" sz="2600" dirty="0"/>
              <a:t>مثل المفتاح الأساسي (PK) و المفتاح الخارجي (FK) لضمان العلاقة بين الجداول.</a:t>
            </a:r>
            <a:endParaRPr lang="en-US" sz="2600" dirty="0"/>
          </a:p>
          <a:p>
            <a:pPr algn="r" rtl="1">
              <a:lnSpc>
                <a:spcPct val="80000"/>
              </a:lnSpc>
            </a:pPr>
            <a:r>
              <a:rPr lang="ar-DZ" sz="2600" b="1" dirty="0"/>
              <a:t>قيود التحقق: </a:t>
            </a:r>
            <a:r>
              <a:rPr lang="ar-DZ" sz="2600" dirty="0"/>
              <a:t>مثل CHECK لضمان أن البيانات المدخلة تفي بشروط معينة</a:t>
            </a:r>
            <a:r>
              <a:rPr lang="ar-DZ" sz="2600" dirty="0" smtClean="0"/>
              <a:t>.</a:t>
            </a:r>
            <a:endParaRPr lang="en-US" sz="2600" dirty="0" smtClean="0"/>
          </a:p>
          <a:p>
            <a:pPr marL="0" indent="0" algn="r" rtl="1">
              <a:lnSpc>
                <a:spcPct val="80000"/>
              </a:lnSpc>
              <a:buNone/>
            </a:pPr>
            <a:endParaRPr lang="en-US" sz="2600" dirty="0"/>
          </a:p>
          <a:p>
            <a:pPr algn="r" rtl="1">
              <a:lnSpc>
                <a:spcPct val="80000"/>
              </a:lnSpc>
            </a:pPr>
            <a:r>
              <a:rPr lang="ar-DZ" sz="2600" dirty="0"/>
              <a:t>كيف تستخدم القيود؟: عند تعريف الجداول باستخدام SQL، تحدد القيود للحفاظ على تكامل البيانات.</a:t>
            </a:r>
            <a:endParaRPr lang="en-US" sz="2600" dirty="0"/>
          </a:p>
          <a:p>
            <a:pPr marL="0" indent="0" algn="r" rtl="1">
              <a:buNone/>
            </a:pPr>
            <a:endParaRPr lang="en-US" dirty="0" smtClean="0"/>
          </a:p>
          <a:p>
            <a:pPr algn="r"/>
            <a:endParaRPr lang="en-US" dirty="0"/>
          </a:p>
        </p:txBody>
      </p:sp>
    </p:spTree>
    <p:extLst>
      <p:ext uri="{BB962C8B-B14F-4D97-AF65-F5344CB8AC3E}">
        <p14:creationId xmlns:p14="http://schemas.microsoft.com/office/powerpoint/2010/main" val="7105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8147050" cy="831850"/>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أسلوب تصميم نموذج الكيان والعلاقة الرابطة</a:t>
            </a:r>
            <a:r>
              <a:rPr lang="ar-SA" sz="4400" b="1" dirty="0" smtClean="0">
                <a:solidFill>
                  <a:srgbClr val="C00000"/>
                </a:solidFill>
                <a:cs typeface="DecoType Naskh" pitchFamily="2" charset="-78"/>
              </a:rPr>
              <a:t>:</a:t>
            </a:r>
            <a:br>
              <a:rPr lang="ar-SA" sz="4400" b="1" dirty="0" smtClean="0">
                <a:solidFill>
                  <a:srgbClr val="C00000"/>
                </a:solidFill>
                <a:cs typeface="DecoType Naskh" pitchFamily="2" charset="-78"/>
              </a:rPr>
            </a:br>
            <a:r>
              <a:rPr lang="ar-SA" b="1" dirty="0" smtClean="0">
                <a:solidFill>
                  <a:srgbClr val="C00000"/>
                </a:solidFill>
                <a:cs typeface="DecoType Naskh" pitchFamily="2" charset="-78"/>
              </a:rPr>
              <a:t>ملخص:</a:t>
            </a:r>
            <a:endParaRPr lang="en-US" sz="4400" b="1" dirty="0" smtClean="0">
              <a:solidFill>
                <a:srgbClr val="C00000"/>
              </a:solidFill>
              <a:cs typeface="DecoType Naskh" pitchFamily="2" charset="-78"/>
            </a:endParaRPr>
          </a:p>
        </p:txBody>
      </p:sp>
      <p:sp>
        <p:nvSpPr>
          <p:cNvPr id="25603" name="Content Placeholder 2"/>
          <p:cNvSpPr>
            <a:spLocks noGrp="1"/>
          </p:cNvSpPr>
          <p:nvPr>
            <p:ph idx="1"/>
          </p:nvPr>
        </p:nvSpPr>
        <p:spPr>
          <a:xfrm>
            <a:off x="755576" y="1916832"/>
            <a:ext cx="7907337" cy="4373562"/>
          </a:xfrm>
        </p:spPr>
        <p:txBody>
          <a:bodyPr/>
          <a:lstStyle/>
          <a:p>
            <a:pPr algn="just" rtl="1" eaLnBrk="1" hangingPunct="1">
              <a:buFont typeface="Wingdings" panose="05000000000000000000" pitchFamily="2" charset="2"/>
              <a:buChar char="Ø"/>
            </a:pPr>
            <a:r>
              <a:rPr lang="ar-SA" altLang="ar-SA" sz="2800" dirty="0" smtClean="0">
                <a:latin typeface="Simplified Arabic" panose="02020603050405020304" pitchFamily="18" charset="-78"/>
                <a:cs typeface="Simplified Arabic" panose="02020603050405020304" pitchFamily="18" charset="-78"/>
              </a:rPr>
              <a:t>يتكون تصميم</a:t>
            </a:r>
            <a:r>
              <a:rPr lang="en-US" altLang="ar-SA" sz="2800" dirty="0" smtClean="0">
                <a:latin typeface="Simplified Arabic" panose="02020603050405020304" pitchFamily="18" charset="-78"/>
                <a:cs typeface="Simplified Arabic" panose="02020603050405020304" pitchFamily="18" charset="-78"/>
              </a:rPr>
              <a:t> </a:t>
            </a:r>
            <a:r>
              <a:rPr lang="ar-SA" altLang="ar-SA" sz="2800" dirty="0" smtClean="0">
                <a:latin typeface="Simplified Arabic" panose="02020603050405020304" pitchFamily="18" charset="-78"/>
                <a:cs typeface="Simplified Arabic" panose="02020603050405020304" pitchFamily="18" charset="-78"/>
              </a:rPr>
              <a:t> </a:t>
            </a:r>
            <a:r>
              <a:rPr lang="en-US" altLang="ar-SA" sz="2800" dirty="0" smtClean="0">
                <a:latin typeface="Simplified Arabic" panose="02020603050405020304" pitchFamily="18" charset="-78"/>
                <a:cs typeface="Simplified Arabic" panose="02020603050405020304" pitchFamily="18" charset="-78"/>
              </a:rPr>
              <a:t>ERD</a:t>
            </a:r>
            <a:r>
              <a:rPr lang="ar-SA" altLang="ar-SA" sz="2800" dirty="0" smtClean="0">
                <a:latin typeface="Simplified Arabic" panose="02020603050405020304" pitchFamily="18" charset="-78"/>
                <a:cs typeface="Simplified Arabic" panose="02020603050405020304" pitchFamily="18" charset="-78"/>
              </a:rPr>
              <a:t> من مجموعة من الكيانات (</a:t>
            </a:r>
            <a:r>
              <a:rPr lang="en-US" altLang="ar-SA" sz="2800" dirty="0" smtClean="0">
                <a:latin typeface="Simplified Arabic" panose="02020603050405020304" pitchFamily="18" charset="-78"/>
                <a:cs typeface="Simplified Arabic" panose="02020603050405020304" pitchFamily="18" charset="-78"/>
              </a:rPr>
              <a:t>Entity</a:t>
            </a:r>
            <a:r>
              <a:rPr lang="ar-SA" altLang="ar-SA" sz="2800" dirty="0" smtClean="0">
                <a:latin typeface="Simplified Arabic" panose="02020603050405020304" pitchFamily="18" charset="-78"/>
                <a:cs typeface="Simplified Arabic" panose="02020603050405020304" pitchFamily="18" charset="-78"/>
              </a:rPr>
              <a:t>) تربط بعضها ببعض علاقات رابطة (</a:t>
            </a:r>
            <a:r>
              <a:rPr lang="en-US" altLang="ar-SA" sz="2800" dirty="0" smtClean="0">
                <a:latin typeface="Simplified Arabic" panose="02020603050405020304" pitchFamily="18" charset="-78"/>
                <a:cs typeface="Simplified Arabic" panose="02020603050405020304" pitchFamily="18" charset="-78"/>
              </a:rPr>
              <a:t>Relationship</a:t>
            </a:r>
            <a:r>
              <a:rPr lang="ar-SA" altLang="ar-SA" sz="2800" dirty="0" smtClean="0">
                <a:latin typeface="Simplified Arabic" panose="02020603050405020304" pitchFamily="18" charset="-78"/>
                <a:cs typeface="Simplified Arabic" panose="02020603050405020304" pitchFamily="18" charset="-78"/>
              </a:rPr>
              <a:t>).</a:t>
            </a:r>
          </a:p>
          <a:p>
            <a:pPr lvl="1" algn="just" rtl="1" eaLnBrk="1" hangingPunct="1">
              <a:buFont typeface="Wingdings" panose="05000000000000000000" pitchFamily="2" charset="2"/>
              <a:buChar char="Ø"/>
            </a:pPr>
            <a:r>
              <a:rPr lang="ar-SA" altLang="ar-SA" sz="2800" b="1" dirty="0" smtClean="0">
                <a:latin typeface="Simplified Arabic" panose="02020603050405020304" pitchFamily="18" charset="-78"/>
                <a:cs typeface="Simplified Arabic" panose="02020603050405020304" pitchFamily="18" charset="-78"/>
              </a:rPr>
              <a:t>يتم </a:t>
            </a:r>
            <a:r>
              <a:rPr lang="ar-SA" altLang="ar-SA" sz="2800" b="1" dirty="0" smtClean="0">
                <a:latin typeface="Simplified Arabic" panose="02020603050405020304" pitchFamily="18" charset="-78"/>
                <a:cs typeface="Simplified Arabic" panose="02020603050405020304" pitchFamily="18" charset="-78"/>
              </a:rPr>
              <a:t>تحديد خصائص كل كيان</a:t>
            </a:r>
          </a:p>
          <a:p>
            <a:pPr lvl="1" algn="just" rtl="1" eaLnBrk="1" hangingPunct="1">
              <a:buFont typeface="Wingdings" panose="05000000000000000000" pitchFamily="2" charset="2"/>
              <a:buChar char="Ø"/>
            </a:pPr>
            <a:r>
              <a:rPr lang="ar-SA" altLang="ar-SA" sz="2800" b="1" dirty="0" smtClean="0">
                <a:latin typeface="Simplified Arabic" panose="02020603050405020304" pitchFamily="18" charset="-78"/>
                <a:cs typeface="Simplified Arabic" panose="02020603050405020304" pitchFamily="18" charset="-78"/>
              </a:rPr>
              <a:t>الخاصية التي تميز كل سجل يتبع الكيان ولا تتكرر هي خاصية المفتاح الرئيسي (</a:t>
            </a:r>
            <a:r>
              <a:rPr lang="en-US" altLang="ar-SA" sz="2800" b="1" dirty="0" smtClean="0">
                <a:latin typeface="Simplified Arabic" panose="02020603050405020304" pitchFamily="18" charset="-78"/>
                <a:cs typeface="Simplified Arabic" panose="02020603050405020304" pitchFamily="18" charset="-78"/>
              </a:rPr>
              <a:t>Primary Key</a:t>
            </a:r>
            <a:r>
              <a:rPr lang="ar-SA" altLang="ar-SA" sz="2800" b="1" dirty="0" smtClean="0">
                <a:latin typeface="Simplified Arabic" panose="02020603050405020304" pitchFamily="18" charset="-78"/>
                <a:cs typeface="Simplified Arabic" panose="02020603050405020304" pitchFamily="18" charset="-78"/>
              </a:rPr>
              <a:t>)</a:t>
            </a:r>
            <a:endParaRPr lang="en-US" altLang="ar-SA" sz="2800" b="1" dirty="0" smtClean="0">
              <a:latin typeface="Simplified Arabic" panose="02020603050405020304" pitchFamily="18" charset="-78"/>
              <a:cs typeface="Simplified Arabic" panose="02020603050405020304" pitchFamily="18" charset="-78"/>
            </a:endParaRPr>
          </a:p>
          <a:p>
            <a:pPr algn="just" rtl="1" eaLnBrk="1" hangingPunct="1">
              <a:buFont typeface="Arial" panose="020B0604020202020204" pitchFamily="34" charset="0"/>
              <a:buChar char="•"/>
            </a:pPr>
            <a:endParaRPr lang="ar-SA" altLang="ar-SA" sz="2800" dirty="0" smtClean="0">
              <a:latin typeface="Simplified Arabic" panose="02020603050405020304" pitchFamily="18" charset="-78"/>
              <a:cs typeface="Simplified Arabic" panose="02020603050405020304" pitchFamily="18" charset="-78"/>
            </a:endParaRPr>
          </a:p>
          <a:p>
            <a:pPr algn="just" rtl="1" eaLnBrk="1" hangingPunct="1"/>
            <a:endParaRPr lang="en-US" altLang="ar-SA" sz="2800" dirty="0" smtClean="0">
              <a:latin typeface="Simplified Arabic" panose="02020603050405020304" pitchFamily="18" charset="-78"/>
              <a:cs typeface="Simplified Arabic" panose="02020603050405020304" pitchFamily="18" charset="-78"/>
            </a:endParaRPr>
          </a:p>
          <a:p>
            <a:pPr lvl="1" algn="just" rtl="1" eaLnBrk="1" hangingPunct="1"/>
            <a:endParaRPr lang="en-US" altLang="ar-SA" sz="2800" dirty="0"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788842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أسلوب تصميم نموذج الكيان والعلاقة الرابطة:</a:t>
            </a:r>
            <a:endParaRPr lang="en-US" sz="4400" b="1" dirty="0" smtClean="0">
              <a:solidFill>
                <a:srgbClr val="C00000"/>
              </a:solidFill>
              <a:cs typeface="DecoType Naskh" pitchFamily="2" charset="-78"/>
            </a:endParaRPr>
          </a:p>
        </p:txBody>
      </p:sp>
      <p:sp>
        <p:nvSpPr>
          <p:cNvPr id="26627" name="Content Placeholder 2"/>
          <p:cNvSpPr>
            <a:spLocks noGrp="1"/>
          </p:cNvSpPr>
          <p:nvPr>
            <p:ph idx="1"/>
          </p:nvPr>
        </p:nvSpPr>
        <p:spPr>
          <a:xfrm>
            <a:off x="611188" y="1412875"/>
            <a:ext cx="8208962" cy="4608513"/>
          </a:xfrm>
        </p:spPr>
        <p:txBody>
          <a:bodyPr/>
          <a:lstStyle/>
          <a:p>
            <a:pPr lvl="1" algn="just" rtl="1" eaLnBrk="1" hangingPunct="1">
              <a:buClrTx/>
              <a:buFont typeface="Wingdings" panose="05000000000000000000" pitchFamily="2" charset="2"/>
              <a:buChar char="Ø"/>
            </a:pPr>
            <a:r>
              <a:rPr lang="ar-SA" altLang="en-US" sz="2800" b="1" dirty="0" smtClean="0">
                <a:latin typeface="Simplified Arabic" panose="02020603050405020304" pitchFamily="18" charset="-78"/>
                <a:cs typeface="Simplified Arabic" panose="02020603050405020304" pitchFamily="18" charset="-78"/>
              </a:rPr>
              <a:t>يجب تحديد لكل علاقة رابطة الخصائص التي تساعد على وصف العلاقة الرابطة بين كل كيانين</a:t>
            </a:r>
          </a:p>
          <a:p>
            <a:pPr lvl="1" algn="just" rtl="1" eaLnBrk="1" hangingPunct="1">
              <a:buClrTx/>
              <a:buFont typeface="Wingdings" panose="05000000000000000000" pitchFamily="2" charset="2"/>
              <a:buChar char="Ø"/>
            </a:pPr>
            <a:r>
              <a:rPr lang="ar-SA" altLang="en-US" sz="2800" b="1" dirty="0" smtClean="0">
                <a:latin typeface="Simplified Arabic" panose="02020603050405020304" pitchFamily="18" charset="-78"/>
                <a:cs typeface="Simplified Arabic" panose="02020603050405020304" pitchFamily="18" charset="-78"/>
              </a:rPr>
              <a:t>يجب تحديد نوع العلاقة:</a:t>
            </a:r>
          </a:p>
          <a:p>
            <a:pPr lvl="2" algn="just" rtl="1" eaLnBrk="1" hangingPunct="1">
              <a:buClrTx/>
              <a:buFont typeface="Wingdings" panose="05000000000000000000" pitchFamily="2" charset="2"/>
              <a:buChar char="Ø"/>
            </a:pPr>
            <a:r>
              <a:rPr lang="ar-SA" altLang="en-US" sz="2800" b="1" dirty="0" smtClean="0">
                <a:latin typeface="Simplified Arabic" panose="02020603050405020304" pitchFamily="18" charset="-78"/>
                <a:cs typeface="Simplified Arabic" panose="02020603050405020304" pitchFamily="18" charset="-78"/>
              </a:rPr>
              <a:t>واحد إلى واحد(</a:t>
            </a:r>
            <a:r>
              <a:rPr lang="en-US" altLang="en-US" sz="2800" b="1" dirty="0" smtClean="0">
                <a:latin typeface="Simplified Arabic" panose="02020603050405020304" pitchFamily="18" charset="-78"/>
                <a:cs typeface="Simplified Arabic" panose="02020603050405020304" pitchFamily="18" charset="-78"/>
              </a:rPr>
              <a:t>One-to-One</a:t>
            </a:r>
            <a:r>
              <a:rPr lang="ar-SA" altLang="en-US" sz="2800" b="1" dirty="0" smtClean="0">
                <a:latin typeface="Simplified Arabic" panose="02020603050405020304" pitchFamily="18" charset="-78"/>
                <a:cs typeface="Simplified Arabic" panose="02020603050405020304" pitchFamily="18" charset="-78"/>
              </a:rPr>
              <a:t>)</a:t>
            </a:r>
          </a:p>
          <a:p>
            <a:pPr lvl="2" algn="just" rtl="1" eaLnBrk="1" hangingPunct="1">
              <a:buClrTx/>
              <a:buFont typeface="Wingdings" panose="05000000000000000000" pitchFamily="2" charset="2"/>
              <a:buChar char="Ø"/>
            </a:pPr>
            <a:r>
              <a:rPr lang="ar-SA" altLang="en-US" sz="2800" b="1" dirty="0" smtClean="0">
                <a:latin typeface="Simplified Arabic" panose="02020603050405020304" pitchFamily="18" charset="-78"/>
                <a:cs typeface="Simplified Arabic" panose="02020603050405020304" pitchFamily="18" charset="-78"/>
              </a:rPr>
              <a:t>واحد إلى كثير(</a:t>
            </a:r>
            <a:r>
              <a:rPr lang="en-US" altLang="en-US" sz="2800" b="1" dirty="0" smtClean="0">
                <a:latin typeface="Simplified Arabic" panose="02020603050405020304" pitchFamily="18" charset="-78"/>
                <a:cs typeface="Simplified Arabic" panose="02020603050405020304" pitchFamily="18" charset="-78"/>
              </a:rPr>
              <a:t>One-to-Many</a:t>
            </a:r>
            <a:r>
              <a:rPr lang="ar-SA" altLang="en-US" sz="2800" b="1" dirty="0" smtClean="0">
                <a:latin typeface="Simplified Arabic" panose="02020603050405020304" pitchFamily="18" charset="-78"/>
                <a:cs typeface="Simplified Arabic" panose="02020603050405020304" pitchFamily="18" charset="-78"/>
              </a:rPr>
              <a:t>)</a:t>
            </a:r>
          </a:p>
          <a:p>
            <a:pPr lvl="2" algn="just" rtl="1" eaLnBrk="1" hangingPunct="1">
              <a:buClrTx/>
              <a:buFont typeface="Wingdings" panose="05000000000000000000" pitchFamily="2" charset="2"/>
              <a:buChar char="Ø"/>
            </a:pPr>
            <a:r>
              <a:rPr lang="ar-SA" altLang="en-US" sz="2800" b="1" dirty="0" smtClean="0">
                <a:latin typeface="Simplified Arabic" panose="02020603050405020304" pitchFamily="18" charset="-78"/>
                <a:cs typeface="Simplified Arabic" panose="02020603050405020304" pitchFamily="18" charset="-78"/>
              </a:rPr>
              <a:t>كثير إلى كثير(</a:t>
            </a:r>
            <a:r>
              <a:rPr lang="en-US" altLang="en-US" sz="2800" b="1" dirty="0" smtClean="0">
                <a:latin typeface="Simplified Arabic" panose="02020603050405020304" pitchFamily="18" charset="-78"/>
                <a:cs typeface="Simplified Arabic" panose="02020603050405020304" pitchFamily="18" charset="-78"/>
              </a:rPr>
              <a:t>Many-to-Many</a:t>
            </a:r>
            <a:r>
              <a:rPr lang="ar-SA" altLang="en-US" sz="2800" b="1" dirty="0" smtClean="0">
                <a:latin typeface="Simplified Arabic" panose="02020603050405020304" pitchFamily="18" charset="-78"/>
                <a:cs typeface="Simplified Arabic" panose="02020603050405020304" pitchFamily="18" charset="-78"/>
              </a:rPr>
              <a:t>)</a:t>
            </a:r>
            <a:endParaRPr lang="en-US" altLang="en-US" sz="2800" b="1" dirty="0" smtClean="0">
              <a:latin typeface="Simplified Arabic" panose="02020603050405020304" pitchFamily="18" charset="-78"/>
              <a:cs typeface="Simplified Arabic" panose="02020603050405020304" pitchFamily="18" charset="-78"/>
            </a:endParaRPr>
          </a:p>
          <a:p>
            <a:pPr lvl="1" algn="just" rtl="1" eaLnBrk="1" hangingPunct="1">
              <a:buClrTx/>
              <a:buFont typeface="Wingdings" panose="05000000000000000000" pitchFamily="2" charset="2"/>
              <a:buChar char="Ø"/>
            </a:pPr>
            <a:r>
              <a:rPr lang="ar-SA" altLang="en-US" sz="2800" b="1" dirty="0" smtClean="0">
                <a:latin typeface="Simplified Arabic" panose="02020603050405020304" pitchFamily="18" charset="-78"/>
                <a:cs typeface="Simplified Arabic" panose="02020603050405020304" pitchFamily="18" charset="-78"/>
              </a:rPr>
              <a:t>يجب تحديد نسبة المشاركة (0أو1)</a:t>
            </a:r>
          </a:p>
          <a:p>
            <a:pPr algn="r" rtl="1" eaLnBrk="1" hangingPunct="1">
              <a:buFont typeface="Wingdings" panose="05000000000000000000" pitchFamily="2" charset="2"/>
              <a:buChar char="Ø"/>
            </a:pPr>
            <a:endParaRPr lang="ar-SA" altLang="en-US" sz="2800" dirty="0" smtClean="0">
              <a:latin typeface="Simplified Arabic" panose="02020603050405020304" pitchFamily="18" charset="-78"/>
              <a:cs typeface="Simplified Arabic" panose="02020603050405020304" pitchFamily="18" charset="-78"/>
            </a:endParaRPr>
          </a:p>
          <a:p>
            <a:pPr algn="r" rtl="1" eaLnBrk="1" hangingPunct="1">
              <a:buFont typeface="Wingdings" panose="05000000000000000000" pitchFamily="2" charset="2"/>
              <a:buChar char="Ø"/>
            </a:pPr>
            <a:endParaRPr lang="en-US" altLang="en-US" sz="2800" dirty="0" smtClean="0">
              <a:latin typeface="Simplified Arabic" panose="02020603050405020304" pitchFamily="18" charset="-78"/>
              <a:cs typeface="Simplified Arabic" panose="02020603050405020304" pitchFamily="18" charset="-78"/>
            </a:endParaRPr>
          </a:p>
          <a:p>
            <a:pPr lvl="1" algn="r" rtl="1" eaLnBrk="1" hangingPunct="1">
              <a:buClrTx/>
              <a:buFont typeface="Wingdings" panose="05000000000000000000" pitchFamily="2" charset="2"/>
              <a:buChar char="Ø"/>
            </a:pPr>
            <a:endParaRPr lang="en-US" altLang="en-US" sz="2800" b="1" dirty="0"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428319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الكلية المصغر</a:t>
            </a:r>
            <a:endParaRPr lang="en-US" sz="4400" b="1" dirty="0" smtClean="0">
              <a:solidFill>
                <a:srgbClr val="C00000"/>
              </a:solidFill>
              <a:cs typeface="DecoType Naskh" pitchFamily="2" charset="-78"/>
            </a:endParaRPr>
          </a:p>
        </p:txBody>
      </p:sp>
      <p:sp>
        <p:nvSpPr>
          <p:cNvPr id="6147" name="Content Placeholder 2"/>
          <p:cNvSpPr>
            <a:spLocks noGrp="1"/>
          </p:cNvSpPr>
          <p:nvPr>
            <p:ph idx="1"/>
          </p:nvPr>
        </p:nvSpPr>
        <p:spPr>
          <a:xfrm>
            <a:off x="755650" y="1341438"/>
            <a:ext cx="7704138" cy="4895850"/>
          </a:xfrm>
        </p:spPr>
        <p:txBody>
          <a:bodyPr/>
          <a:lstStyle/>
          <a:p>
            <a:pPr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في قاعدة بيانات الكلية نهتم بـ:</a:t>
            </a:r>
          </a:p>
          <a:p>
            <a:pPr lvl="1"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تخزين بيانات الطلاب (الرقم الجامعي، الاسم، العنوان، التخصص)</a:t>
            </a:r>
          </a:p>
          <a:p>
            <a:pPr lvl="1"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بيانات المقررات التي يسجلها الطالب (رمز المقرر، اسم المقرر، عدد الساعات المعتمدة، العام الدراسي، الفصل الدراسي، العلامة)</a:t>
            </a:r>
          </a:p>
          <a:p>
            <a:pPr lvl="1"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بيانات أعضاء هيئة التدريس (الرقم، الاسم،الهاتف، القسم ، المؤهل)</a:t>
            </a:r>
            <a:endParaRPr lang="en-US" altLang="ar-SA" sz="2800" b="1"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78758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468313" y="1268413"/>
            <a:ext cx="8496300" cy="5040312"/>
          </a:xfrm>
        </p:spPr>
        <p:txBody>
          <a:bodyPr/>
          <a:lstStyle/>
          <a:p>
            <a:pPr algn="just" rtl="1" eaLnBrk="1" hangingPunct="1">
              <a:buFont typeface="Wingdings" pitchFamily="2" charset="2"/>
              <a:buChar char="Ø"/>
              <a:defRPr/>
            </a:pPr>
            <a:r>
              <a:rPr lang="ar-SA" sz="2800" dirty="0" smtClean="0">
                <a:latin typeface="Simplified Arabic" pitchFamily="18" charset="-78"/>
                <a:cs typeface="Simplified Arabic" pitchFamily="18" charset="-78"/>
              </a:rPr>
              <a:t>التصميم:</a:t>
            </a:r>
          </a:p>
          <a:p>
            <a:pPr marL="514350" indent="-514350" algn="just" rtl="1" eaLnBrk="1" hangingPunct="1">
              <a:buFont typeface="Wingdings" pitchFamily="2" charset="2"/>
              <a:buChar char="Ø"/>
              <a:defRPr/>
            </a:pPr>
            <a:r>
              <a:rPr lang="ar-SA" sz="2800" dirty="0" smtClean="0">
                <a:latin typeface="Simplified Arabic" pitchFamily="18" charset="-78"/>
                <a:cs typeface="Simplified Arabic" pitchFamily="18" charset="-78"/>
              </a:rPr>
              <a:t>الكيانات: هي وحدة معلومات لها خصائص تصفها تخصها وأنها تكون أسماء، وقد تم تحديد الكيانات التالية:</a:t>
            </a:r>
          </a:p>
          <a:p>
            <a:pPr marL="685800" lvl="1" indent="-514350" algn="just" rtl="1" eaLnBrk="1" hangingPunct="1">
              <a:buFont typeface="Wingdings" pitchFamily="2" charset="2"/>
              <a:buChar char="Ø"/>
              <a:defRPr/>
            </a:pPr>
            <a:r>
              <a:rPr lang="ar-SA" sz="2800" b="1" dirty="0" smtClean="0">
                <a:latin typeface="Simplified Arabic" pitchFamily="18" charset="-78"/>
                <a:cs typeface="Simplified Arabic" pitchFamily="18" charset="-78"/>
              </a:rPr>
              <a:t>الطالب، وخصائصه هي: (</a:t>
            </a:r>
            <a:r>
              <a:rPr lang="ar-SA" sz="2800" b="1" u="sng" dirty="0" smtClean="0">
                <a:latin typeface="Simplified Arabic" pitchFamily="18" charset="-78"/>
                <a:cs typeface="Simplified Arabic" pitchFamily="18" charset="-78"/>
              </a:rPr>
              <a:t>رقم الطالب</a:t>
            </a:r>
            <a:r>
              <a:rPr lang="ar-SA" sz="2800" b="1" dirty="0" smtClean="0">
                <a:latin typeface="Simplified Arabic" pitchFamily="18" charset="-78"/>
                <a:cs typeface="Simplified Arabic" pitchFamily="18" charset="-78"/>
              </a:rPr>
              <a:t>، الاسم، العنوان، التخصص) </a:t>
            </a:r>
            <a:endParaRPr lang="ar-SA" sz="2800" b="1" u="sng" dirty="0" smtClean="0">
              <a:latin typeface="Simplified Arabic" pitchFamily="18" charset="-78"/>
              <a:cs typeface="Simplified Arabic" pitchFamily="18" charset="-78"/>
            </a:endParaRPr>
          </a:p>
          <a:p>
            <a:pPr marL="685800" lvl="1" indent="-514350" algn="just" rtl="1" eaLnBrk="1" hangingPunct="1">
              <a:buFont typeface="Wingdings" pitchFamily="2" charset="2"/>
              <a:buChar char="Ø"/>
              <a:defRPr/>
            </a:pPr>
            <a:r>
              <a:rPr lang="ar-SA" sz="2800" b="1" dirty="0" smtClean="0">
                <a:latin typeface="Simplified Arabic" pitchFamily="18" charset="-78"/>
                <a:cs typeface="Simplified Arabic" pitchFamily="18" charset="-78"/>
              </a:rPr>
              <a:t>المدرس، وخصائصه هي: (</a:t>
            </a:r>
            <a:r>
              <a:rPr lang="ar-SA" sz="2800" b="1" u="sng" dirty="0" smtClean="0">
                <a:latin typeface="Simplified Arabic" pitchFamily="18" charset="-78"/>
                <a:cs typeface="Simplified Arabic" pitchFamily="18" charset="-78"/>
              </a:rPr>
              <a:t>رقم المدرس</a:t>
            </a:r>
            <a:r>
              <a:rPr lang="ar-SA" sz="2800" b="1" dirty="0" smtClean="0">
                <a:latin typeface="Simplified Arabic" pitchFamily="18" charset="-78"/>
                <a:cs typeface="Simplified Arabic" pitchFamily="18" charset="-78"/>
              </a:rPr>
              <a:t>، الاسم،الهاتف،القسم) </a:t>
            </a:r>
          </a:p>
          <a:p>
            <a:pPr marL="685800" lvl="1" indent="-514350" algn="just" rtl="1" eaLnBrk="1" hangingPunct="1">
              <a:buFont typeface="Wingdings" pitchFamily="2" charset="2"/>
              <a:buChar char="Ø"/>
              <a:defRPr/>
            </a:pPr>
            <a:r>
              <a:rPr lang="ar-SA" sz="2800" b="1" dirty="0" smtClean="0">
                <a:latin typeface="Simplified Arabic" pitchFamily="18" charset="-78"/>
                <a:cs typeface="Simplified Arabic" pitchFamily="18" charset="-78"/>
              </a:rPr>
              <a:t>المقرر، وخصائصه هي: (</a:t>
            </a:r>
            <a:r>
              <a:rPr lang="ar-SA" sz="2800" b="1" u="sng" dirty="0" smtClean="0">
                <a:latin typeface="Simplified Arabic" pitchFamily="18" charset="-78"/>
                <a:cs typeface="Simplified Arabic" pitchFamily="18" charset="-78"/>
              </a:rPr>
              <a:t>رمز المقرر</a:t>
            </a:r>
            <a:r>
              <a:rPr lang="ar-SA" sz="2800" b="1" dirty="0" smtClean="0">
                <a:latin typeface="Simplified Arabic" pitchFamily="18" charset="-78"/>
                <a:cs typeface="Simplified Arabic" pitchFamily="18" charset="-78"/>
              </a:rPr>
              <a:t>، اسم المقرر ،عدد الساعات المعتمدة )</a:t>
            </a:r>
          </a:p>
          <a:p>
            <a:pPr marL="685800" lvl="1" indent="-514350" algn="just" rtl="1" eaLnBrk="1" hangingPunct="1">
              <a:buFont typeface="Wingdings" pitchFamily="2" charset="2"/>
              <a:buChar char="Ø"/>
              <a:defRPr/>
            </a:pPr>
            <a:r>
              <a:rPr lang="ar-SA" sz="2800" b="1" dirty="0" smtClean="0">
                <a:latin typeface="Simplified Arabic" pitchFamily="18" charset="-78"/>
                <a:cs typeface="Simplified Arabic" pitchFamily="18" charset="-78"/>
              </a:rPr>
              <a:t>المؤهل وخصائصه هي (</a:t>
            </a:r>
            <a:r>
              <a:rPr lang="ar-SA" sz="2800" b="1" u="sng" dirty="0" smtClean="0">
                <a:latin typeface="Simplified Arabic" pitchFamily="18" charset="-78"/>
                <a:cs typeface="Simplified Arabic" pitchFamily="18" charset="-78"/>
              </a:rPr>
              <a:t>رقم المؤهل</a:t>
            </a:r>
            <a:r>
              <a:rPr lang="ar-SA" sz="2800" b="1" dirty="0" smtClean="0">
                <a:latin typeface="Simplified Arabic" pitchFamily="18" charset="-78"/>
                <a:cs typeface="Simplified Arabic" pitchFamily="18" charset="-78"/>
              </a:rPr>
              <a:t>، نوع المؤهل، الجهة)</a:t>
            </a:r>
          </a:p>
          <a:p>
            <a:pPr marL="971550" lvl="1" indent="-514350" algn="just" rtl="1" eaLnBrk="1" hangingPunct="1">
              <a:buFont typeface="Wingdings" pitchFamily="2" charset="2"/>
              <a:buChar char="Ø"/>
              <a:defRPr/>
            </a:pPr>
            <a:endParaRPr lang="en-US" sz="2800" b="1" dirty="0" smtClean="0">
              <a:latin typeface="Simplified Arabic" pitchFamily="18" charset="-78"/>
              <a:cs typeface="Simplified Arabic" pitchFamily="18" charset="-78"/>
            </a:endParaRPr>
          </a:p>
        </p:txBody>
      </p:sp>
      <p:sp>
        <p:nvSpPr>
          <p:cNvPr id="5"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الكلية المصغر</a:t>
            </a:r>
            <a:endParaRPr lang="en-US" sz="4400" b="1" dirty="0" smtClean="0">
              <a:solidFill>
                <a:srgbClr val="C00000"/>
              </a:solidFill>
              <a:cs typeface="DecoType Naskh" pitchFamily="2" charset="-78"/>
            </a:endParaRPr>
          </a:p>
        </p:txBody>
      </p:sp>
    </p:spTree>
    <p:extLst>
      <p:ext uri="{BB962C8B-B14F-4D97-AF65-F5344CB8AC3E}">
        <p14:creationId xmlns:p14="http://schemas.microsoft.com/office/powerpoint/2010/main" val="266979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p:nvPr>
        </p:nvSpPr>
        <p:spPr>
          <a:xfrm>
            <a:off x="323528" y="333375"/>
            <a:ext cx="8280722" cy="830263"/>
          </a:xfrm>
        </p:spPr>
        <p:txBody>
          <a:bodyPr>
            <a:noAutofit/>
          </a:bodyPr>
          <a:lstStyle/>
          <a:p>
            <a:pPr marL="342900" indent="-342900" algn="r" rtl="1" eaLnBrk="1" fontAlgn="auto" hangingPunct="1">
              <a:spcAft>
                <a:spcPts val="0"/>
              </a:spcAft>
              <a:defRPr/>
            </a:pPr>
            <a:r>
              <a:rPr lang="ar-SA" altLang="ar-SA" sz="4400" b="1" dirty="0" smtClean="0">
                <a:solidFill>
                  <a:srgbClr val="C00000"/>
                </a:solidFill>
                <a:cs typeface="DecoType Naskh" pitchFamily="2" charset="-78"/>
              </a:rPr>
              <a:t>نموذج الكيان والعلاقة </a:t>
            </a:r>
            <a:r>
              <a:rPr lang="ar-SA" altLang="ar-SA" sz="4400" b="1" dirty="0" smtClean="0">
                <a:solidFill>
                  <a:srgbClr val="C00000"/>
                </a:solidFill>
                <a:cs typeface="DecoType Naskh" pitchFamily="2" charset="-78"/>
              </a:rPr>
              <a:t>الرابطة: </a:t>
            </a:r>
            <a:r>
              <a:rPr lang="ar-SA" altLang="ar-SA" b="1" dirty="0" smtClean="0">
                <a:solidFill>
                  <a:srgbClr val="C00000"/>
                </a:solidFill>
                <a:cs typeface="DecoType Naskh" pitchFamily="2" charset="-78"/>
              </a:rPr>
              <a:t>قواعد البيانات العلائقية</a:t>
            </a:r>
            <a:r>
              <a:rPr lang="ar-SA" altLang="ar-SA" sz="4400" b="1" dirty="0" smtClean="0">
                <a:solidFill>
                  <a:srgbClr val="C00000"/>
                </a:solidFill>
                <a:cs typeface="DecoType Naskh" pitchFamily="2" charset="-78"/>
              </a:rPr>
              <a:t> </a:t>
            </a:r>
            <a:endParaRPr lang="ar-SA" altLang="ar-SA" sz="4400" b="1" dirty="0" smtClean="0">
              <a:solidFill>
                <a:srgbClr val="C00000"/>
              </a:solidFill>
              <a:cs typeface="DecoType Naskh" pitchFamily="2" charset="-78"/>
            </a:endParaRPr>
          </a:p>
        </p:txBody>
      </p:sp>
      <p:sp>
        <p:nvSpPr>
          <p:cNvPr id="22531" name="Content Placeholder 2"/>
          <p:cNvSpPr>
            <a:spLocks noGrp="1"/>
          </p:cNvSpPr>
          <p:nvPr>
            <p:ph idx="1"/>
          </p:nvPr>
        </p:nvSpPr>
        <p:spPr>
          <a:xfrm>
            <a:off x="684213" y="1412875"/>
            <a:ext cx="8229600" cy="4721225"/>
          </a:xfrm>
        </p:spPr>
        <p:txBody>
          <a:bodyPr/>
          <a:lstStyle/>
          <a:p>
            <a:pPr lvl="1" algn="just" rtl="1" eaLnBrk="1" hangingPunct="1">
              <a:buClr>
                <a:schemeClr val="tx1"/>
              </a:buClr>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احد أشهر واهم طرق تمثيل وتصميم قواعد البيانات هو نموذج الكيان والعلاقة الرابطة</a:t>
            </a:r>
          </a:p>
          <a:p>
            <a:pPr marL="457200" lvl="1" indent="0" algn="just" rtl="1" eaLnBrk="1" hangingPunct="1">
              <a:buClr>
                <a:schemeClr val="tx1"/>
              </a:buClr>
              <a:buNone/>
            </a:pPr>
            <a:r>
              <a:rPr lang="ar-SA" altLang="ar-SA" sz="2800" b="1" smtClean="0">
                <a:latin typeface="Simplified Arabic" panose="02020603050405020304" pitchFamily="18" charset="-78"/>
                <a:cs typeface="Simplified Arabic" panose="02020603050405020304" pitchFamily="18" charset="-78"/>
              </a:rPr>
              <a:t>((</a:t>
            </a:r>
            <a:r>
              <a:rPr lang="en-US" altLang="ar-SA" sz="2800" b="1" smtClean="0">
                <a:latin typeface="Simplified Arabic" panose="02020603050405020304" pitchFamily="18" charset="-78"/>
                <a:cs typeface="Simplified Arabic" panose="02020603050405020304" pitchFamily="18" charset="-78"/>
              </a:rPr>
              <a:t>ERD</a:t>
            </a:r>
            <a:r>
              <a:rPr lang="ar-SA" altLang="ar-SA" sz="2800" b="1" smtClean="0">
                <a:latin typeface="Simplified Arabic" panose="02020603050405020304" pitchFamily="18" charset="-78"/>
                <a:cs typeface="Simplified Arabic" panose="02020603050405020304" pitchFamily="18" charset="-78"/>
              </a:rPr>
              <a:t>)</a:t>
            </a:r>
            <a:r>
              <a:rPr lang="en-US" altLang="ar-SA" sz="2800" b="1" smtClean="0">
                <a:latin typeface="Simplified Arabic" panose="02020603050405020304" pitchFamily="18" charset="-78"/>
                <a:cs typeface="Simplified Arabic" panose="02020603050405020304" pitchFamily="18" charset="-78"/>
              </a:rPr>
              <a:t>Entity-Relationship Data Model </a:t>
            </a:r>
            <a:r>
              <a:rPr lang="ar-SA" altLang="ar-SA" sz="2800" b="1" smtClean="0">
                <a:latin typeface="Simplified Arabic" panose="02020603050405020304" pitchFamily="18" charset="-78"/>
                <a:cs typeface="Simplified Arabic" panose="02020603050405020304" pitchFamily="18" charset="-78"/>
              </a:rPr>
              <a:t>)</a:t>
            </a:r>
            <a:r>
              <a:rPr lang="ar-SA" altLang="ar-SA" sz="2800" smtClean="0">
                <a:latin typeface="Simplified Arabic" panose="02020603050405020304" pitchFamily="18" charset="-78"/>
                <a:cs typeface="Simplified Arabic" panose="02020603050405020304" pitchFamily="18" charset="-78"/>
              </a:rPr>
              <a:t>.</a:t>
            </a:r>
          </a:p>
          <a:p>
            <a:pPr marL="742950" lvl="2" indent="-342900" algn="just" rtl="1" eaLnBrk="1" hangingPunct="1">
              <a:buClr>
                <a:schemeClr val="tx1"/>
              </a:buClr>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نموذج (</a:t>
            </a:r>
            <a:r>
              <a:rPr lang="en-US" altLang="ar-SA" sz="2800" b="1" smtClean="0">
                <a:latin typeface="Simplified Arabic" panose="02020603050405020304" pitchFamily="18" charset="-78"/>
                <a:cs typeface="Simplified Arabic" panose="02020603050405020304" pitchFamily="18" charset="-78"/>
              </a:rPr>
              <a:t>ERD</a:t>
            </a:r>
            <a:r>
              <a:rPr lang="ar-SA" altLang="ar-SA" sz="2800" b="1" smtClean="0">
                <a:latin typeface="Simplified Arabic" panose="02020603050405020304" pitchFamily="18" charset="-78"/>
                <a:cs typeface="Simplified Arabic" panose="02020603050405020304" pitchFamily="18" charset="-78"/>
              </a:rPr>
              <a:t>) هو النموذج الذي يتم استخدامه لإنشاء قواعد البيانات على الحاسب الآلي وله </a:t>
            </a:r>
            <a:r>
              <a:rPr lang="ar-SA" altLang="ar-SA" sz="2800" b="1" smtClean="0">
                <a:solidFill>
                  <a:srgbClr val="FF0000"/>
                </a:solidFill>
                <a:latin typeface="Simplified Arabic" panose="02020603050405020304" pitchFamily="18" charset="-78"/>
                <a:cs typeface="Simplified Arabic" panose="02020603050405020304" pitchFamily="18" charset="-78"/>
              </a:rPr>
              <a:t>قواعد</a:t>
            </a:r>
            <a:r>
              <a:rPr lang="ar-SA" altLang="ar-SA" sz="2800" b="1" smtClean="0">
                <a:latin typeface="Simplified Arabic" panose="02020603050405020304" pitchFamily="18" charset="-78"/>
                <a:cs typeface="Simplified Arabic" panose="02020603050405020304" pitchFamily="18" charset="-78"/>
              </a:rPr>
              <a:t> </a:t>
            </a:r>
            <a:r>
              <a:rPr lang="ar-SA" altLang="ar-SA" sz="2800" b="1" smtClean="0">
                <a:solidFill>
                  <a:srgbClr val="FF0000"/>
                </a:solidFill>
                <a:latin typeface="Simplified Arabic" panose="02020603050405020304" pitchFamily="18" charset="-78"/>
                <a:cs typeface="Simplified Arabic" panose="02020603050405020304" pitchFamily="18" charset="-78"/>
              </a:rPr>
              <a:t>وأشكال</a:t>
            </a:r>
            <a:r>
              <a:rPr lang="ar-SA" altLang="ar-SA" sz="2800" b="1" smtClean="0">
                <a:latin typeface="Simplified Arabic" panose="02020603050405020304" pitchFamily="18" charset="-78"/>
                <a:cs typeface="Simplified Arabic" panose="02020603050405020304" pitchFamily="18" charset="-78"/>
              </a:rPr>
              <a:t> محددة تصف الكيانات الموجودة في تطبيق معين والعلاقات الرابطة بين تلك الكيانات وخصائصها وكذلك </a:t>
            </a:r>
            <a:r>
              <a:rPr lang="ar-SA" altLang="ar-SA" sz="2800" b="1" smtClean="0">
                <a:solidFill>
                  <a:srgbClr val="FF0000"/>
                </a:solidFill>
                <a:latin typeface="Simplified Arabic" panose="02020603050405020304" pitchFamily="18" charset="-78"/>
                <a:cs typeface="Simplified Arabic" panose="02020603050405020304" pitchFamily="18" charset="-78"/>
              </a:rPr>
              <a:t>القيود</a:t>
            </a:r>
            <a:r>
              <a:rPr lang="ar-SA" altLang="ar-SA" sz="2800" b="1" smtClean="0">
                <a:latin typeface="Simplified Arabic" panose="02020603050405020304" pitchFamily="18" charset="-78"/>
                <a:cs typeface="Simplified Arabic" panose="02020603050405020304" pitchFamily="18" charset="-78"/>
              </a:rPr>
              <a:t> المفروضة على كل منها.</a:t>
            </a:r>
          </a:p>
          <a:p>
            <a:pPr marL="742950" lvl="2" indent="-342900" algn="just" rtl="1" eaLnBrk="1" hangingPunct="1">
              <a:buClr>
                <a:schemeClr val="tx1"/>
              </a:buClr>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يمثل تصميم قاعدة البيانات.</a:t>
            </a:r>
          </a:p>
          <a:p>
            <a:pPr marL="742950" lvl="2" indent="-342900" algn="just" rtl="1" eaLnBrk="1" hangingPunct="1">
              <a:buClr>
                <a:schemeClr val="tx1"/>
              </a:buClr>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جميع الأشكال التي تم عرضها في الأمثلة السابقة هي نماذج مبسطة من نماذج (</a:t>
            </a:r>
            <a:r>
              <a:rPr lang="en-US" altLang="ar-SA" sz="2800" b="1" smtClean="0">
                <a:latin typeface="Simplified Arabic" panose="02020603050405020304" pitchFamily="18" charset="-78"/>
                <a:cs typeface="Simplified Arabic" panose="02020603050405020304" pitchFamily="18" charset="-78"/>
              </a:rPr>
              <a:t>ERD</a:t>
            </a:r>
            <a:r>
              <a:rPr lang="ar-SA" altLang="ar-SA" sz="2800" b="1" smtClean="0">
                <a:latin typeface="Simplified Arabic" panose="02020603050405020304" pitchFamily="18" charset="-78"/>
                <a:cs typeface="Simplified Arabic" panose="02020603050405020304" pitchFamily="18" charset="-78"/>
              </a:rPr>
              <a:t>)</a:t>
            </a:r>
          </a:p>
          <a:p>
            <a:pPr algn="just" rtl="1" eaLnBrk="1" hangingPunct="1">
              <a:buClr>
                <a:schemeClr val="tx1"/>
              </a:buClr>
              <a:buFont typeface="Wingdings" panose="05000000000000000000" pitchFamily="2" charset="2"/>
              <a:buChar char="Ø"/>
            </a:pPr>
            <a:endParaRPr lang="ar-SA" altLang="ar-SA" sz="2800" smtClean="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120457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68313" y="1268413"/>
            <a:ext cx="8496300" cy="4373562"/>
          </a:xfrm>
        </p:spPr>
        <p:txBody>
          <a:bodyPr/>
          <a:lstStyle/>
          <a:p>
            <a:pPr marL="685800" lvl="1" indent="-514350" algn="just" rtl="1" eaLnBrk="1" hangingPunct="1">
              <a:buFont typeface="Wingdings" panose="05000000000000000000" pitchFamily="2" charset="2"/>
              <a:buChar char="Ø"/>
            </a:pPr>
            <a:r>
              <a:rPr lang="ar-SA" altLang="en-US" sz="2800" b="1" smtClean="0">
                <a:latin typeface="Simplified Arabic" panose="02020603050405020304" pitchFamily="18" charset="-78"/>
                <a:cs typeface="Simplified Arabic" panose="02020603050405020304" pitchFamily="18" charset="-78"/>
              </a:rPr>
              <a:t>ملاحظة (1): المعلومات المذكورة هي معلومات شبه ثابتة (</a:t>
            </a:r>
            <a:r>
              <a:rPr lang="en-US" altLang="en-US" sz="2800" b="1" smtClean="0">
                <a:latin typeface="Simplified Arabic" panose="02020603050405020304" pitchFamily="18" charset="-78"/>
                <a:cs typeface="Simplified Arabic" panose="02020603050405020304" pitchFamily="18" charset="-78"/>
              </a:rPr>
              <a:t>Static</a:t>
            </a:r>
            <a:r>
              <a:rPr lang="ar-SA" altLang="en-US" sz="2800" b="1" smtClean="0">
                <a:latin typeface="Simplified Arabic" panose="02020603050405020304" pitchFamily="18" charset="-78"/>
                <a:cs typeface="Simplified Arabic" panose="02020603050405020304" pitchFamily="18" charset="-78"/>
              </a:rPr>
              <a:t>) </a:t>
            </a:r>
            <a:endParaRPr lang="en-US" altLang="en-US" sz="2800" b="1" smtClean="0">
              <a:latin typeface="Simplified Arabic" panose="02020603050405020304" pitchFamily="18" charset="-78"/>
              <a:cs typeface="Simplified Arabic" panose="02020603050405020304" pitchFamily="18" charset="-78"/>
            </a:endParaRPr>
          </a:p>
          <a:p>
            <a:pPr marL="685800" lvl="1" indent="-514350" algn="just" rtl="1" eaLnBrk="1" hangingPunct="1">
              <a:buFont typeface="Wingdings" panose="05000000000000000000" pitchFamily="2" charset="2"/>
              <a:buChar char="Ø"/>
            </a:pPr>
            <a:r>
              <a:rPr lang="ar-SA" altLang="en-US" sz="2800" b="1" smtClean="0">
                <a:latin typeface="Simplified Arabic" panose="02020603050405020304" pitchFamily="18" charset="-78"/>
                <a:cs typeface="Simplified Arabic" panose="02020603050405020304" pitchFamily="18" charset="-78"/>
              </a:rPr>
              <a:t>ملاحظة (2): لم يتم ذكر معلومات عن المواد التي يدرسها الطالب في جدول الطالب، ولم يتم ذكر معلومات عن المواد التي يدرسها المدرس في جدول المدرس، ولم يتم ذكر معلومات الفصل الدراسي في جدول المقرر، فهي كلها معلومات متغيرة (</a:t>
            </a:r>
            <a:r>
              <a:rPr lang="en-US" altLang="en-US" sz="2800" b="1" smtClean="0">
                <a:latin typeface="Simplified Arabic" panose="02020603050405020304" pitchFamily="18" charset="-78"/>
                <a:cs typeface="Simplified Arabic" panose="02020603050405020304" pitchFamily="18" charset="-78"/>
              </a:rPr>
              <a:t>Dynamic</a:t>
            </a:r>
            <a:r>
              <a:rPr lang="ar-SA" altLang="en-US" sz="2800" b="1" smtClean="0">
                <a:latin typeface="Simplified Arabic" panose="02020603050405020304" pitchFamily="18" charset="-78"/>
                <a:cs typeface="Simplified Arabic" panose="02020603050405020304" pitchFamily="18" charset="-78"/>
              </a:rPr>
              <a:t>) لا تذكر في الكيانات.</a:t>
            </a:r>
          </a:p>
          <a:p>
            <a:pPr marL="685800" lvl="1" indent="-514350" algn="just" rtl="1" eaLnBrk="1" hangingPunct="1">
              <a:buFont typeface="Wingdings" panose="05000000000000000000" pitchFamily="2" charset="2"/>
              <a:buChar char="Ø"/>
            </a:pPr>
            <a:r>
              <a:rPr lang="ar-SA" altLang="en-US" sz="2800" b="1" smtClean="0">
                <a:latin typeface="Simplified Arabic" panose="02020603050405020304" pitchFamily="18" charset="-78"/>
                <a:cs typeface="Simplified Arabic" panose="02020603050405020304" pitchFamily="18" charset="-78"/>
              </a:rPr>
              <a:t>ملاحظة (3): تم تحديد الصفة المميزة لكل كيان بوضع خط تحتها.</a:t>
            </a:r>
          </a:p>
        </p:txBody>
      </p:sp>
      <p:sp>
        <p:nvSpPr>
          <p:cNvPr id="5"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الكلية المصغر</a:t>
            </a:r>
            <a:endParaRPr lang="en-US" sz="4400" b="1" dirty="0" smtClean="0">
              <a:solidFill>
                <a:srgbClr val="C00000"/>
              </a:solidFill>
              <a:cs typeface="DecoType Naskh" pitchFamily="2" charset="-78"/>
            </a:endParaRPr>
          </a:p>
        </p:txBody>
      </p:sp>
    </p:spTree>
    <p:extLst>
      <p:ext uri="{BB962C8B-B14F-4D97-AF65-F5344CB8AC3E}">
        <p14:creationId xmlns:p14="http://schemas.microsoft.com/office/powerpoint/2010/main" val="335537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95288" y="1268413"/>
            <a:ext cx="8353425" cy="5184775"/>
          </a:xfrm>
        </p:spPr>
        <p:txBody>
          <a:bodyPr/>
          <a:lstStyle/>
          <a:p>
            <a:pPr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التصميم:</a:t>
            </a:r>
          </a:p>
          <a:p>
            <a:pPr lvl="1"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العلاقات الرابطة:هي عبارة عن فعل يمثل العلاقة بين كيان ونفسه، أو كيانين، أو ثلاثة كيانات معا. وقد تم تحديد العلاقات التالية:</a:t>
            </a:r>
          </a:p>
          <a:p>
            <a:pPr lvl="2"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يُسجِّل :</a:t>
            </a:r>
          </a:p>
          <a:p>
            <a:pPr lvl="3"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هي علاقة تربط الطالب بالمقررات التي يسجلها للدراسة</a:t>
            </a:r>
          </a:p>
          <a:p>
            <a:pPr lvl="3"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لها الخصائص(الفصل الدراسي، العام الدراسي، العلامة)</a:t>
            </a:r>
          </a:p>
          <a:p>
            <a:pPr lvl="3"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كل طالب يمكنه تسجيل عدة مقررات،وكل مقرر يمكن أن يسجله أكثر من طالب، أي أن نوع العلاقة كثير إلى كثير(</a:t>
            </a:r>
            <a:r>
              <a:rPr lang="en-US" altLang="ar-SA" sz="2800" b="1" smtClean="0">
                <a:latin typeface="Simplified Arabic" panose="02020603050405020304" pitchFamily="18" charset="-78"/>
                <a:cs typeface="Simplified Arabic" panose="02020603050405020304" pitchFamily="18" charset="-78"/>
              </a:rPr>
              <a:t>Many –to – Many </a:t>
            </a:r>
            <a:r>
              <a:rPr lang="ar-SA" altLang="ar-SA" sz="2800" b="1" smtClean="0">
                <a:latin typeface="Simplified Arabic" panose="02020603050405020304" pitchFamily="18" charset="-78"/>
                <a:cs typeface="Simplified Arabic" panose="02020603050405020304" pitchFamily="18" charset="-78"/>
              </a:rPr>
              <a:t>)</a:t>
            </a:r>
            <a:r>
              <a:rPr lang="en-US" altLang="ar-SA" sz="2800" b="1" smtClean="0">
                <a:latin typeface="Simplified Arabic" panose="02020603050405020304" pitchFamily="18" charset="-78"/>
                <a:cs typeface="Simplified Arabic" panose="02020603050405020304" pitchFamily="18" charset="-78"/>
              </a:rPr>
              <a:t>M:N</a:t>
            </a:r>
          </a:p>
          <a:p>
            <a:pPr lvl="3" algn="just" rtl="1" eaLnBrk="1" hangingPunct="1">
              <a:buFont typeface="Wingdings" panose="05000000000000000000" pitchFamily="2" charset="2"/>
              <a:buChar char="Ø"/>
            </a:pPr>
            <a:endParaRPr lang="ar-SA" altLang="ar-SA" sz="2800" b="1" smtClean="0">
              <a:latin typeface="Simplified Arabic" panose="02020603050405020304" pitchFamily="18" charset="-78"/>
              <a:cs typeface="Simplified Arabic" panose="02020603050405020304" pitchFamily="18" charset="-78"/>
            </a:endParaRPr>
          </a:p>
        </p:txBody>
      </p:sp>
      <p:sp>
        <p:nvSpPr>
          <p:cNvPr id="6"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الكلية المصغر</a:t>
            </a:r>
            <a:endParaRPr lang="en-US" sz="4400" b="1" dirty="0" smtClean="0">
              <a:solidFill>
                <a:srgbClr val="C00000"/>
              </a:solidFill>
              <a:cs typeface="DecoType Naskh" pitchFamily="2" charset="-78"/>
            </a:endParaRPr>
          </a:p>
        </p:txBody>
      </p:sp>
    </p:spTree>
    <p:extLst>
      <p:ext uri="{BB962C8B-B14F-4D97-AF65-F5344CB8AC3E}">
        <p14:creationId xmlns:p14="http://schemas.microsoft.com/office/powerpoint/2010/main" val="193438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11188" y="1196975"/>
            <a:ext cx="8137525" cy="4968875"/>
          </a:xfrm>
        </p:spPr>
        <p:txBody>
          <a:bodyPr/>
          <a:lstStyle/>
          <a:p>
            <a:pPr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التصميم:</a:t>
            </a:r>
          </a:p>
          <a:p>
            <a:pPr lvl="1"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العلاقات الرابطة:</a:t>
            </a:r>
          </a:p>
          <a:p>
            <a:pPr lvl="2"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يُدرِّس :</a:t>
            </a:r>
          </a:p>
          <a:p>
            <a:pPr lvl="3"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هي علاقة تربط عضو هيئة التدريس بالمقرر الدراسي</a:t>
            </a:r>
          </a:p>
          <a:p>
            <a:pPr lvl="3"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لها الخصائص(الفصل الدراسي، العام الدراسي)</a:t>
            </a:r>
          </a:p>
          <a:p>
            <a:pPr lvl="3"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كل مدرس يمكنه تدريس عدة مقررات، وكل مقرر يمكن أن يدرسه أكثر من مدرس ، أي أن نوع العلاقة كثير إلى كثير(</a:t>
            </a:r>
            <a:r>
              <a:rPr lang="en-US" altLang="ar-SA" sz="2800" b="1" smtClean="0">
                <a:latin typeface="Simplified Arabic" panose="02020603050405020304" pitchFamily="18" charset="-78"/>
                <a:cs typeface="Simplified Arabic" panose="02020603050405020304" pitchFamily="18" charset="-78"/>
              </a:rPr>
              <a:t>Many –to – Many </a:t>
            </a:r>
            <a:r>
              <a:rPr lang="ar-SA" altLang="ar-SA" sz="2800" b="1" smtClean="0">
                <a:latin typeface="Simplified Arabic" panose="02020603050405020304" pitchFamily="18" charset="-78"/>
                <a:cs typeface="Simplified Arabic" panose="02020603050405020304" pitchFamily="18" charset="-78"/>
              </a:rPr>
              <a:t>)</a:t>
            </a:r>
            <a:r>
              <a:rPr lang="en-US" altLang="ar-SA" sz="2800" b="1" smtClean="0">
                <a:latin typeface="Simplified Arabic" panose="02020603050405020304" pitchFamily="18" charset="-78"/>
                <a:cs typeface="Simplified Arabic" panose="02020603050405020304" pitchFamily="18" charset="-78"/>
              </a:rPr>
              <a:t>M:N</a:t>
            </a:r>
          </a:p>
          <a:p>
            <a:pPr lvl="3" algn="just" rtl="1" eaLnBrk="1" hangingPunct="1">
              <a:buFont typeface="Wingdings" panose="05000000000000000000" pitchFamily="2" charset="2"/>
              <a:buChar char="Ø"/>
            </a:pPr>
            <a:endParaRPr lang="ar-SA" altLang="ar-SA" sz="2800" b="1" smtClean="0">
              <a:latin typeface="Simplified Arabic" panose="02020603050405020304" pitchFamily="18" charset="-78"/>
              <a:cs typeface="Simplified Arabic" panose="02020603050405020304" pitchFamily="18" charset="-78"/>
            </a:endParaRPr>
          </a:p>
        </p:txBody>
      </p:sp>
      <p:sp>
        <p:nvSpPr>
          <p:cNvPr id="5" name="Title 1"/>
          <p:cNvSpPr txBox="1">
            <a:spLocks/>
          </p:cNvSpPr>
          <p:nvPr/>
        </p:nvSpPr>
        <p:spPr>
          <a:xfrm>
            <a:off x="2987675" y="115888"/>
            <a:ext cx="5791200" cy="976312"/>
          </a:xfrm>
          <a:prstGeom prst="rect">
            <a:avLst/>
          </a:prstGeom>
        </p:spPr>
        <p:txBody>
          <a:bodyPr anchor="b">
            <a:normAutofit/>
          </a:bodyPr>
          <a:lstStyle/>
          <a:p>
            <a:pPr algn="r" fontAlgn="auto">
              <a:spcAft>
                <a:spcPts val="0"/>
              </a:spcAft>
              <a:defRPr/>
            </a:pPr>
            <a:r>
              <a:rPr lang="ar-SA" sz="4400" b="1" cap="all" spc="-60" dirty="0">
                <a:solidFill>
                  <a:srgbClr val="C00000"/>
                </a:solidFill>
                <a:latin typeface="+mj-lt"/>
                <a:ea typeface="+mj-ea"/>
                <a:cs typeface="DecoType Naskh" pitchFamily="2" charset="-78"/>
              </a:rPr>
              <a:t>تطبيق قاعدة بيانات الكلية المصغر</a:t>
            </a:r>
            <a:endParaRPr lang="en-US" sz="4400" b="1" cap="all" spc="-60" dirty="0">
              <a:solidFill>
                <a:srgbClr val="C00000"/>
              </a:solidFill>
              <a:latin typeface="+mj-lt"/>
              <a:ea typeface="+mj-ea"/>
              <a:cs typeface="DecoType Naskh" pitchFamily="2" charset="-78"/>
            </a:endParaRPr>
          </a:p>
        </p:txBody>
      </p:sp>
    </p:spTree>
    <p:extLst>
      <p:ext uri="{BB962C8B-B14F-4D97-AF65-F5344CB8AC3E}">
        <p14:creationId xmlns:p14="http://schemas.microsoft.com/office/powerpoint/2010/main" val="2709222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611188" y="1196975"/>
            <a:ext cx="8137525" cy="4968875"/>
          </a:xfrm>
        </p:spPr>
        <p:txBody>
          <a:bodyPr/>
          <a:lstStyle/>
          <a:p>
            <a:pPr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التصميم:</a:t>
            </a:r>
          </a:p>
          <a:p>
            <a:pPr lvl="1" algn="just" rtl="1" eaLnBrk="1" hangingPunct="1">
              <a:buFont typeface="Wingdings" panose="05000000000000000000" pitchFamily="2" charset="2"/>
              <a:buChar char="Ø"/>
            </a:pPr>
            <a:r>
              <a:rPr lang="ar-SA" altLang="ar-SA" sz="2800" b="1" smtClean="0">
                <a:latin typeface="Simplified Arabic" panose="02020603050405020304" pitchFamily="18" charset="-78"/>
                <a:cs typeface="Simplified Arabic" panose="02020603050405020304" pitchFamily="18" charset="-78"/>
              </a:rPr>
              <a:t>العلاقات الرابطة:</a:t>
            </a:r>
          </a:p>
          <a:p>
            <a:pPr lvl="2"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يملك:</a:t>
            </a:r>
          </a:p>
          <a:p>
            <a:pPr lvl="3"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هي علاقة تربط عضو هيئة التدريس بالمؤهل</a:t>
            </a:r>
          </a:p>
          <a:p>
            <a:pPr lvl="3"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لها الخصائص (تاريخ التأهيل ، تاريخ الحصول)</a:t>
            </a:r>
          </a:p>
          <a:p>
            <a:pPr lvl="3"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كل مدرس يمكن أن يملك أكثر من مؤهل وكل مؤهل يتبع لمدرس واحد فقط، أي أن نوع العلاقة واحد إلى كثير(</a:t>
            </a:r>
            <a:r>
              <a:rPr lang="en-US" altLang="ar-SA" sz="2800" smtClean="0">
                <a:latin typeface="Simplified Arabic" panose="02020603050405020304" pitchFamily="18" charset="-78"/>
                <a:cs typeface="Simplified Arabic" panose="02020603050405020304" pitchFamily="18" charset="-78"/>
              </a:rPr>
              <a:t>one–to – Many </a:t>
            </a:r>
            <a:r>
              <a:rPr lang="ar-SA" altLang="ar-SA" sz="2800" smtClean="0">
                <a:latin typeface="Simplified Arabic" panose="02020603050405020304" pitchFamily="18" charset="-78"/>
                <a:cs typeface="Simplified Arabic" panose="02020603050405020304" pitchFamily="18" charset="-78"/>
              </a:rPr>
              <a:t>)</a:t>
            </a:r>
            <a:r>
              <a:rPr lang="en-US" altLang="ar-SA" sz="2800" smtClean="0">
                <a:latin typeface="Simplified Arabic" panose="02020603050405020304" pitchFamily="18" charset="-78"/>
                <a:cs typeface="Simplified Arabic" panose="02020603050405020304" pitchFamily="18" charset="-78"/>
              </a:rPr>
              <a:t>1:N</a:t>
            </a:r>
          </a:p>
          <a:p>
            <a:pPr lvl="3" algn="just" rtl="1" eaLnBrk="1" hangingPunct="1">
              <a:buFont typeface="Wingdings" panose="05000000000000000000" pitchFamily="2" charset="2"/>
              <a:buChar char="Ø"/>
            </a:pPr>
            <a:endParaRPr lang="ar-SA" altLang="ar-SA" sz="2800" b="1" smtClean="0">
              <a:latin typeface="Simplified Arabic" panose="02020603050405020304" pitchFamily="18" charset="-78"/>
              <a:cs typeface="Simplified Arabic" panose="02020603050405020304" pitchFamily="18" charset="-78"/>
            </a:endParaRPr>
          </a:p>
        </p:txBody>
      </p:sp>
      <p:sp>
        <p:nvSpPr>
          <p:cNvPr id="5" name="Title 1"/>
          <p:cNvSpPr txBox="1">
            <a:spLocks/>
          </p:cNvSpPr>
          <p:nvPr/>
        </p:nvSpPr>
        <p:spPr>
          <a:xfrm>
            <a:off x="2987675" y="115888"/>
            <a:ext cx="5791200" cy="976312"/>
          </a:xfrm>
          <a:prstGeom prst="rect">
            <a:avLst/>
          </a:prstGeom>
        </p:spPr>
        <p:txBody>
          <a:bodyPr anchor="b">
            <a:normAutofit/>
          </a:bodyPr>
          <a:lstStyle/>
          <a:p>
            <a:pPr algn="r" fontAlgn="auto">
              <a:spcAft>
                <a:spcPts val="0"/>
              </a:spcAft>
              <a:defRPr/>
            </a:pPr>
            <a:r>
              <a:rPr lang="ar-SA" sz="4400" b="1" cap="all" spc="-60" dirty="0">
                <a:solidFill>
                  <a:srgbClr val="C00000"/>
                </a:solidFill>
                <a:latin typeface="+mj-lt"/>
                <a:ea typeface="+mj-ea"/>
                <a:cs typeface="DecoType Naskh" pitchFamily="2" charset="-78"/>
              </a:rPr>
              <a:t>تطبيق قاعدة بيانات الكلية المصغر</a:t>
            </a:r>
            <a:endParaRPr lang="en-US" sz="4400" b="1" cap="all" spc="-60" dirty="0">
              <a:solidFill>
                <a:srgbClr val="C00000"/>
              </a:solidFill>
              <a:latin typeface="+mj-lt"/>
              <a:ea typeface="+mj-ea"/>
              <a:cs typeface="DecoType Naskh" pitchFamily="2" charset="-78"/>
            </a:endParaRPr>
          </a:p>
        </p:txBody>
      </p:sp>
    </p:spTree>
    <p:extLst>
      <p:ext uri="{BB962C8B-B14F-4D97-AF65-F5344CB8AC3E}">
        <p14:creationId xmlns:p14="http://schemas.microsoft.com/office/powerpoint/2010/main" val="384337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19113" y="765175"/>
            <a:ext cx="8229600" cy="588963"/>
          </a:xfrm>
        </p:spPr>
        <p:txBody>
          <a:bodyPr/>
          <a:lstStyle/>
          <a:p>
            <a:pPr algn="r" rtl="1" eaLnBrk="1" hangingPunct="1"/>
            <a:r>
              <a:rPr lang="ar-SA" altLang="ar-SA" sz="2400" smtClean="0"/>
              <a:t>التصميم:</a:t>
            </a:r>
            <a:r>
              <a:rPr lang="en-US" altLang="ar-SA" sz="2400" smtClean="0"/>
              <a:t> </a:t>
            </a:r>
            <a:r>
              <a:rPr lang="ar-SA" altLang="ar-SA" sz="2400" smtClean="0"/>
              <a:t>نموذج الكيان العلاقة:</a:t>
            </a:r>
          </a:p>
        </p:txBody>
      </p:sp>
      <p:sp>
        <p:nvSpPr>
          <p:cNvPr id="12291" name="Rectangle 7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ar-SA"/>
          </a:p>
        </p:txBody>
      </p:sp>
      <p:sp>
        <p:nvSpPr>
          <p:cNvPr id="12292" name="Rectangle 17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ar-SA"/>
          </a:p>
        </p:txBody>
      </p:sp>
      <p:sp>
        <p:nvSpPr>
          <p:cNvPr id="72" name="Title 1"/>
          <p:cNvSpPr>
            <a:spLocks noGrp="1"/>
          </p:cNvSpPr>
          <p:nvPr>
            <p:ph type="title"/>
          </p:nvPr>
        </p:nvSpPr>
        <p:spPr>
          <a:xfrm>
            <a:off x="3028950" y="115888"/>
            <a:ext cx="5791200" cy="687387"/>
          </a:xfrm>
        </p:spPr>
        <p:txBody>
          <a:bodyPr>
            <a:normAutofit fontScale="90000"/>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الكلية المصغر</a:t>
            </a:r>
            <a:endParaRPr lang="en-US" sz="4400" b="1" dirty="0" smtClean="0">
              <a:solidFill>
                <a:srgbClr val="C00000"/>
              </a:solidFill>
              <a:cs typeface="DecoType Naskh" pitchFamily="2" charset="-78"/>
            </a:endParaRPr>
          </a:p>
        </p:txBody>
      </p:sp>
      <p:grpSp>
        <p:nvGrpSpPr>
          <p:cNvPr id="12294" name="مجموعة 109"/>
          <p:cNvGrpSpPr>
            <a:grpSpLocks/>
          </p:cNvGrpSpPr>
          <p:nvPr/>
        </p:nvGrpSpPr>
        <p:grpSpPr bwMode="auto">
          <a:xfrm>
            <a:off x="323850" y="1125538"/>
            <a:ext cx="8496300" cy="5038725"/>
            <a:chOff x="323528" y="1124744"/>
            <a:chExt cx="8496944" cy="5040312"/>
          </a:xfrm>
        </p:grpSpPr>
        <p:grpSp>
          <p:nvGrpSpPr>
            <p:cNvPr id="12295" name="Group 101"/>
            <p:cNvGrpSpPr>
              <a:grpSpLocks noChangeAspect="1"/>
            </p:cNvGrpSpPr>
            <p:nvPr/>
          </p:nvGrpSpPr>
          <p:grpSpPr bwMode="auto">
            <a:xfrm>
              <a:off x="597222" y="1124744"/>
              <a:ext cx="8223250" cy="5040312"/>
              <a:chOff x="1800" y="1440"/>
              <a:chExt cx="8640" cy="6222"/>
            </a:xfrm>
          </p:grpSpPr>
          <p:sp>
            <p:nvSpPr>
              <p:cNvPr id="12316" name="AutoShape 176"/>
              <p:cNvSpPr>
                <a:spLocks noChangeAspect="1" noChangeArrowheads="1" noTextEdit="1"/>
              </p:cNvSpPr>
              <p:nvPr/>
            </p:nvSpPr>
            <p:spPr bwMode="auto">
              <a:xfrm>
                <a:off x="1800" y="1440"/>
                <a:ext cx="8640" cy="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7" name="Rectangle 175"/>
              <p:cNvSpPr>
                <a:spLocks noChangeArrowheads="1"/>
              </p:cNvSpPr>
              <p:nvPr/>
            </p:nvSpPr>
            <p:spPr bwMode="auto">
              <a:xfrm>
                <a:off x="8449" y="2939"/>
                <a:ext cx="967" cy="43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المقرر</a:t>
                </a:r>
                <a:endParaRPr lang="en-US" altLang="ar-SA" sz="1600" b="1"/>
              </a:p>
            </p:txBody>
          </p:sp>
          <p:sp>
            <p:nvSpPr>
              <p:cNvPr id="12318" name="Rectangle 174"/>
              <p:cNvSpPr>
                <a:spLocks noChangeArrowheads="1"/>
              </p:cNvSpPr>
              <p:nvPr/>
            </p:nvSpPr>
            <p:spPr bwMode="auto">
              <a:xfrm>
                <a:off x="8447" y="5806"/>
                <a:ext cx="967" cy="42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المدرس</a:t>
                </a:r>
                <a:endParaRPr lang="en-US" altLang="ar-SA" sz="1600" b="1"/>
              </a:p>
            </p:txBody>
          </p:sp>
          <p:sp>
            <p:nvSpPr>
              <p:cNvPr id="12319" name="AutoShape 173"/>
              <p:cNvSpPr>
                <a:spLocks noChangeArrowheads="1"/>
              </p:cNvSpPr>
              <p:nvPr/>
            </p:nvSpPr>
            <p:spPr bwMode="auto">
              <a:xfrm>
                <a:off x="5117" y="2731"/>
                <a:ext cx="1794" cy="859"/>
              </a:xfrm>
              <a:prstGeom prst="diamond">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يسجل</a:t>
                </a:r>
                <a:endParaRPr lang="en-US" altLang="ar-SA" sz="1600" b="1"/>
              </a:p>
            </p:txBody>
          </p:sp>
          <p:sp>
            <p:nvSpPr>
              <p:cNvPr id="12320" name="AutoShape 172"/>
              <p:cNvSpPr>
                <a:spLocks noChangeArrowheads="1"/>
              </p:cNvSpPr>
              <p:nvPr/>
            </p:nvSpPr>
            <p:spPr bwMode="auto">
              <a:xfrm>
                <a:off x="8040" y="4205"/>
                <a:ext cx="1794" cy="859"/>
              </a:xfrm>
              <a:prstGeom prst="diamond">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يدرس</a:t>
                </a:r>
                <a:endParaRPr lang="en-US" altLang="ar-SA" sz="1600" b="1"/>
              </a:p>
            </p:txBody>
          </p:sp>
          <p:cxnSp>
            <p:nvCxnSpPr>
              <p:cNvPr id="12321" name="AutoShape 171"/>
              <p:cNvCxnSpPr>
                <a:cxnSpLocks noChangeShapeType="1"/>
              </p:cNvCxnSpPr>
              <p:nvPr/>
            </p:nvCxnSpPr>
            <p:spPr bwMode="auto">
              <a:xfrm flipH="1" flipV="1">
                <a:off x="3484" y="3159"/>
                <a:ext cx="1633" cy="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22" name="AutoShape 170"/>
              <p:cNvCxnSpPr>
                <a:cxnSpLocks noChangeShapeType="1"/>
              </p:cNvCxnSpPr>
              <p:nvPr/>
            </p:nvCxnSpPr>
            <p:spPr bwMode="auto">
              <a:xfrm flipH="1">
                <a:off x="6911" y="3154"/>
                <a:ext cx="1538" cy="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23" name="AutoShape 169"/>
              <p:cNvCxnSpPr>
                <a:cxnSpLocks noChangeShapeType="1"/>
              </p:cNvCxnSpPr>
              <p:nvPr/>
            </p:nvCxnSpPr>
            <p:spPr bwMode="auto">
              <a:xfrm flipH="1" flipV="1">
                <a:off x="8933" y="3369"/>
                <a:ext cx="4" cy="83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24" name="AutoShape 168"/>
              <p:cNvCxnSpPr>
                <a:cxnSpLocks noChangeShapeType="1"/>
              </p:cNvCxnSpPr>
              <p:nvPr/>
            </p:nvCxnSpPr>
            <p:spPr bwMode="auto">
              <a:xfrm flipH="1">
                <a:off x="8931" y="5064"/>
                <a:ext cx="6" cy="7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325" name="Oval 167"/>
              <p:cNvSpPr>
                <a:spLocks noChangeArrowheads="1"/>
              </p:cNvSpPr>
              <p:nvPr/>
            </p:nvSpPr>
            <p:spPr bwMode="auto">
              <a:xfrm>
                <a:off x="9017" y="2300"/>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u="sng">
                    <a:latin typeface="Calibri" panose="020F0502020204030204" pitchFamily="34" charset="0"/>
                  </a:rPr>
                  <a:t>الرقم</a:t>
                </a:r>
                <a:r>
                  <a:rPr lang="en-US" altLang="ar-SA" sz="1600" b="1">
                    <a:latin typeface="Calibri" panose="020F0502020204030204" pitchFamily="34" charset="0"/>
                  </a:rPr>
                  <a:t> </a:t>
                </a:r>
                <a:endParaRPr lang="en-US" altLang="ar-SA" sz="1600" b="1"/>
              </a:p>
            </p:txBody>
          </p:sp>
          <p:sp>
            <p:nvSpPr>
              <p:cNvPr id="12326" name="Oval 166"/>
              <p:cNvSpPr>
                <a:spLocks noChangeArrowheads="1"/>
              </p:cNvSpPr>
              <p:nvPr/>
            </p:nvSpPr>
            <p:spPr bwMode="auto">
              <a:xfrm>
                <a:off x="7940" y="2311"/>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الاسم</a:t>
                </a:r>
                <a:endParaRPr lang="en-US" altLang="ar-SA" sz="1600" b="1"/>
              </a:p>
            </p:txBody>
          </p:sp>
          <p:sp>
            <p:nvSpPr>
              <p:cNvPr id="12327" name="Oval 165"/>
              <p:cNvSpPr>
                <a:spLocks noChangeArrowheads="1"/>
              </p:cNvSpPr>
              <p:nvPr/>
            </p:nvSpPr>
            <p:spPr bwMode="auto">
              <a:xfrm>
                <a:off x="7841" y="1892"/>
                <a:ext cx="2191"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عدد الساعات المعتمدة</a:t>
                </a:r>
                <a:endParaRPr lang="en-US" altLang="ar-SA" sz="1600" b="1"/>
              </a:p>
            </p:txBody>
          </p:sp>
          <p:sp>
            <p:nvSpPr>
              <p:cNvPr id="12328" name="Oval 164"/>
              <p:cNvSpPr>
                <a:spLocks noChangeArrowheads="1"/>
              </p:cNvSpPr>
              <p:nvPr/>
            </p:nvSpPr>
            <p:spPr bwMode="auto">
              <a:xfrm>
                <a:off x="9402" y="6380"/>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u="sng">
                    <a:latin typeface="Calibri" panose="020F0502020204030204" pitchFamily="34" charset="0"/>
                  </a:rPr>
                  <a:t>الرقم</a:t>
                </a:r>
                <a:endParaRPr lang="en-US" altLang="ar-SA" sz="1600" b="1"/>
              </a:p>
            </p:txBody>
          </p:sp>
          <p:sp>
            <p:nvSpPr>
              <p:cNvPr id="12329" name="Oval 163"/>
              <p:cNvSpPr>
                <a:spLocks noChangeArrowheads="1"/>
              </p:cNvSpPr>
              <p:nvPr/>
            </p:nvSpPr>
            <p:spPr bwMode="auto">
              <a:xfrm>
                <a:off x="8970" y="6787"/>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الاسم</a:t>
                </a:r>
                <a:endParaRPr lang="en-US" altLang="ar-SA" sz="1600" b="1"/>
              </a:p>
            </p:txBody>
          </p:sp>
          <p:sp>
            <p:nvSpPr>
              <p:cNvPr id="12330" name="Oval 162"/>
              <p:cNvSpPr>
                <a:spLocks noChangeArrowheads="1"/>
              </p:cNvSpPr>
              <p:nvPr/>
            </p:nvSpPr>
            <p:spPr bwMode="auto">
              <a:xfrm>
                <a:off x="7987" y="6798"/>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الهاتف</a:t>
                </a:r>
                <a:endParaRPr lang="en-US" altLang="ar-SA" sz="1600" b="1"/>
              </a:p>
            </p:txBody>
          </p:sp>
          <p:sp>
            <p:nvSpPr>
              <p:cNvPr id="12331" name="Oval 161"/>
              <p:cNvSpPr>
                <a:spLocks noChangeArrowheads="1"/>
              </p:cNvSpPr>
              <p:nvPr/>
            </p:nvSpPr>
            <p:spPr bwMode="auto">
              <a:xfrm>
                <a:off x="7558" y="6383"/>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القسم</a:t>
                </a:r>
                <a:endParaRPr lang="en-US" altLang="ar-SA" sz="1600" b="1"/>
              </a:p>
            </p:txBody>
          </p:sp>
          <p:cxnSp>
            <p:nvCxnSpPr>
              <p:cNvPr id="12332" name="AutoShape 160"/>
              <p:cNvCxnSpPr>
                <a:cxnSpLocks noChangeShapeType="1"/>
              </p:cNvCxnSpPr>
              <p:nvPr/>
            </p:nvCxnSpPr>
            <p:spPr bwMode="auto">
              <a:xfrm flipV="1">
                <a:off x="8933" y="2665"/>
                <a:ext cx="541" cy="2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33" name="AutoShape 159"/>
              <p:cNvCxnSpPr>
                <a:cxnSpLocks noChangeShapeType="1"/>
              </p:cNvCxnSpPr>
              <p:nvPr/>
            </p:nvCxnSpPr>
            <p:spPr bwMode="auto">
              <a:xfrm flipH="1" flipV="1">
                <a:off x="8397" y="2676"/>
                <a:ext cx="536" cy="2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34" name="AutoShape 158"/>
              <p:cNvCxnSpPr>
                <a:cxnSpLocks noChangeShapeType="1"/>
              </p:cNvCxnSpPr>
              <p:nvPr/>
            </p:nvCxnSpPr>
            <p:spPr bwMode="auto">
              <a:xfrm flipV="1">
                <a:off x="8933" y="2257"/>
                <a:ext cx="4" cy="68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35" name="AutoShape 157"/>
              <p:cNvCxnSpPr>
                <a:cxnSpLocks noChangeShapeType="1"/>
              </p:cNvCxnSpPr>
              <p:nvPr/>
            </p:nvCxnSpPr>
            <p:spPr bwMode="auto">
              <a:xfrm>
                <a:off x="8931" y="6234"/>
                <a:ext cx="928" cy="1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36" name="AutoShape 156"/>
              <p:cNvCxnSpPr>
                <a:cxnSpLocks noChangeShapeType="1"/>
              </p:cNvCxnSpPr>
              <p:nvPr/>
            </p:nvCxnSpPr>
            <p:spPr bwMode="auto">
              <a:xfrm>
                <a:off x="8931" y="6234"/>
                <a:ext cx="496" cy="5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37" name="AutoShape 155"/>
              <p:cNvCxnSpPr>
                <a:cxnSpLocks noChangeShapeType="1"/>
              </p:cNvCxnSpPr>
              <p:nvPr/>
            </p:nvCxnSpPr>
            <p:spPr bwMode="auto">
              <a:xfrm flipH="1">
                <a:off x="8444" y="6234"/>
                <a:ext cx="487" cy="5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38" name="AutoShape 154"/>
              <p:cNvCxnSpPr>
                <a:cxnSpLocks noChangeShapeType="1"/>
              </p:cNvCxnSpPr>
              <p:nvPr/>
            </p:nvCxnSpPr>
            <p:spPr bwMode="auto">
              <a:xfrm flipH="1">
                <a:off x="8015" y="6234"/>
                <a:ext cx="916" cy="14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339" name="Oval 153"/>
              <p:cNvSpPr>
                <a:spLocks noChangeArrowheads="1"/>
              </p:cNvSpPr>
              <p:nvPr/>
            </p:nvSpPr>
            <p:spPr bwMode="auto">
              <a:xfrm>
                <a:off x="6097" y="2137"/>
                <a:ext cx="1397"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العام الدراسي</a:t>
                </a:r>
                <a:endParaRPr lang="en-US" altLang="ar-SA" sz="1600" b="1"/>
              </a:p>
            </p:txBody>
          </p:sp>
          <p:sp>
            <p:nvSpPr>
              <p:cNvPr id="12340" name="Oval 152"/>
              <p:cNvSpPr>
                <a:spLocks noChangeArrowheads="1"/>
              </p:cNvSpPr>
              <p:nvPr/>
            </p:nvSpPr>
            <p:spPr bwMode="auto">
              <a:xfrm>
                <a:off x="4309" y="2126"/>
                <a:ext cx="162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الفصل الدراسي</a:t>
                </a:r>
                <a:endParaRPr lang="en-US" altLang="ar-SA" sz="1600" b="1"/>
              </a:p>
            </p:txBody>
          </p:sp>
          <p:sp>
            <p:nvSpPr>
              <p:cNvPr id="12341" name="Oval 151"/>
              <p:cNvSpPr>
                <a:spLocks noChangeArrowheads="1"/>
              </p:cNvSpPr>
              <p:nvPr/>
            </p:nvSpPr>
            <p:spPr bwMode="auto">
              <a:xfrm>
                <a:off x="5563" y="1752"/>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العلامة</a:t>
                </a:r>
                <a:endParaRPr lang="en-US" altLang="ar-SA" sz="1600" b="1"/>
              </a:p>
            </p:txBody>
          </p:sp>
          <p:cxnSp>
            <p:nvCxnSpPr>
              <p:cNvPr id="12342" name="AutoShape 150"/>
              <p:cNvCxnSpPr>
                <a:cxnSpLocks noChangeShapeType="1"/>
              </p:cNvCxnSpPr>
              <p:nvPr/>
            </p:nvCxnSpPr>
            <p:spPr bwMode="auto">
              <a:xfrm flipH="1">
                <a:off x="6014" y="2502"/>
                <a:ext cx="782" cy="22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43" name="AutoShape 149"/>
              <p:cNvCxnSpPr>
                <a:cxnSpLocks noChangeShapeType="1"/>
              </p:cNvCxnSpPr>
              <p:nvPr/>
            </p:nvCxnSpPr>
            <p:spPr bwMode="auto">
              <a:xfrm flipH="1" flipV="1">
                <a:off x="5121" y="2491"/>
                <a:ext cx="893" cy="2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44" name="AutoShape 148"/>
              <p:cNvCxnSpPr>
                <a:cxnSpLocks noChangeShapeType="1"/>
              </p:cNvCxnSpPr>
              <p:nvPr/>
            </p:nvCxnSpPr>
            <p:spPr bwMode="auto">
              <a:xfrm flipV="1">
                <a:off x="6014" y="2117"/>
                <a:ext cx="6" cy="6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345" name="Oval 147"/>
              <p:cNvSpPr>
                <a:spLocks noChangeArrowheads="1"/>
              </p:cNvSpPr>
              <p:nvPr/>
            </p:nvSpPr>
            <p:spPr bwMode="auto">
              <a:xfrm>
                <a:off x="6337" y="4456"/>
                <a:ext cx="1397"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العام الدراسي</a:t>
                </a:r>
                <a:endParaRPr lang="en-US" altLang="ar-SA" sz="1600" b="1"/>
              </a:p>
            </p:txBody>
          </p:sp>
          <p:sp>
            <p:nvSpPr>
              <p:cNvPr id="12346" name="Oval 146"/>
              <p:cNvSpPr>
                <a:spLocks noChangeArrowheads="1"/>
              </p:cNvSpPr>
              <p:nvPr/>
            </p:nvSpPr>
            <p:spPr bwMode="auto">
              <a:xfrm>
                <a:off x="6089" y="4884"/>
                <a:ext cx="162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الفصل الدراسي</a:t>
                </a:r>
                <a:endParaRPr lang="en-US" altLang="ar-SA" sz="1600" b="1"/>
              </a:p>
            </p:txBody>
          </p:sp>
          <p:cxnSp>
            <p:nvCxnSpPr>
              <p:cNvPr id="12347" name="AutoShape 143"/>
              <p:cNvCxnSpPr>
                <a:cxnSpLocks noChangeShapeType="1"/>
              </p:cNvCxnSpPr>
              <p:nvPr/>
            </p:nvCxnSpPr>
            <p:spPr bwMode="auto">
              <a:xfrm flipH="1">
                <a:off x="7734" y="4635"/>
                <a:ext cx="306" cy="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48" name="AutoShape 142"/>
              <p:cNvCxnSpPr>
                <a:cxnSpLocks noChangeShapeType="1"/>
              </p:cNvCxnSpPr>
              <p:nvPr/>
            </p:nvCxnSpPr>
            <p:spPr bwMode="auto">
              <a:xfrm flipH="1">
                <a:off x="7712" y="4635"/>
                <a:ext cx="328"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2349" name="Group 122"/>
              <p:cNvGrpSpPr>
                <a:grpSpLocks/>
              </p:cNvGrpSpPr>
              <p:nvPr/>
            </p:nvGrpSpPr>
            <p:grpSpPr bwMode="auto">
              <a:xfrm>
                <a:off x="1972" y="2203"/>
                <a:ext cx="2172" cy="2117"/>
                <a:chOff x="1972" y="2203"/>
                <a:chExt cx="2172" cy="2117"/>
              </a:xfrm>
            </p:grpSpPr>
            <p:sp>
              <p:nvSpPr>
                <p:cNvPr id="12364" name="Rectangle 136"/>
                <p:cNvSpPr>
                  <a:spLocks noChangeArrowheads="1"/>
                </p:cNvSpPr>
                <p:nvPr/>
              </p:nvSpPr>
              <p:spPr bwMode="auto">
                <a:xfrm>
                  <a:off x="2517" y="2944"/>
                  <a:ext cx="967" cy="43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الطالب</a:t>
                  </a:r>
                  <a:endParaRPr lang="en-US" altLang="ar-SA" sz="1600" b="1"/>
                </a:p>
              </p:txBody>
            </p:sp>
            <p:sp>
              <p:nvSpPr>
                <p:cNvPr id="12365" name="Oval 135"/>
                <p:cNvSpPr>
                  <a:spLocks noChangeArrowheads="1"/>
                </p:cNvSpPr>
                <p:nvPr/>
              </p:nvSpPr>
              <p:spPr bwMode="auto">
                <a:xfrm>
                  <a:off x="1972" y="2203"/>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u="sng">
                      <a:latin typeface="Calibri" panose="020F0502020204030204" pitchFamily="34" charset="0"/>
                    </a:rPr>
                    <a:t>الرقم</a:t>
                  </a:r>
                  <a:endParaRPr lang="en-US" altLang="ar-SA" sz="1600" b="1"/>
                </a:p>
              </p:txBody>
            </p:sp>
            <p:sp>
              <p:nvSpPr>
                <p:cNvPr id="12366" name="Oval 134"/>
                <p:cNvSpPr>
                  <a:spLocks noChangeArrowheads="1"/>
                </p:cNvSpPr>
                <p:nvPr/>
              </p:nvSpPr>
              <p:spPr bwMode="auto">
                <a:xfrm>
                  <a:off x="3231" y="2203"/>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الاسم</a:t>
                  </a:r>
                  <a:endParaRPr lang="en-US" altLang="ar-SA" sz="1600" b="1"/>
                </a:p>
              </p:txBody>
            </p:sp>
            <p:sp>
              <p:nvSpPr>
                <p:cNvPr id="12367" name="Oval 133"/>
                <p:cNvSpPr>
                  <a:spLocks noChangeArrowheads="1"/>
                </p:cNvSpPr>
                <p:nvPr/>
              </p:nvSpPr>
              <p:spPr bwMode="auto">
                <a:xfrm>
                  <a:off x="3116" y="3955"/>
                  <a:ext cx="913"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العنوان</a:t>
                  </a:r>
                  <a:r>
                    <a:rPr lang="en-US" altLang="ar-SA" sz="1600" b="1">
                      <a:latin typeface="Calibri" panose="020F0502020204030204" pitchFamily="34" charset="0"/>
                    </a:rPr>
                    <a:t> </a:t>
                  </a:r>
                  <a:endParaRPr lang="en-US" altLang="ar-SA" sz="1600" b="1"/>
                </a:p>
              </p:txBody>
            </p:sp>
            <p:sp>
              <p:nvSpPr>
                <p:cNvPr id="12368" name="Oval 132"/>
                <p:cNvSpPr>
                  <a:spLocks noChangeArrowheads="1"/>
                </p:cNvSpPr>
                <p:nvPr/>
              </p:nvSpPr>
              <p:spPr bwMode="auto">
                <a:xfrm>
                  <a:off x="1977" y="3955"/>
                  <a:ext cx="1024" cy="365"/>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التخصص</a:t>
                  </a:r>
                  <a:endParaRPr lang="en-US" altLang="ar-SA" sz="1600" b="1"/>
                </a:p>
              </p:txBody>
            </p:sp>
            <p:cxnSp>
              <p:nvCxnSpPr>
                <p:cNvPr id="12369" name="AutoShape 131"/>
                <p:cNvCxnSpPr>
                  <a:cxnSpLocks noChangeShapeType="1"/>
                </p:cNvCxnSpPr>
                <p:nvPr/>
              </p:nvCxnSpPr>
              <p:spPr bwMode="auto">
                <a:xfrm flipH="1" flipV="1">
                  <a:off x="2429" y="2568"/>
                  <a:ext cx="572" cy="3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70" name="AutoShape 130"/>
                <p:cNvCxnSpPr>
                  <a:cxnSpLocks noChangeShapeType="1"/>
                </p:cNvCxnSpPr>
                <p:nvPr/>
              </p:nvCxnSpPr>
              <p:spPr bwMode="auto">
                <a:xfrm flipV="1">
                  <a:off x="3001" y="2568"/>
                  <a:ext cx="687" cy="3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71" name="AutoShape 129"/>
                <p:cNvCxnSpPr>
                  <a:cxnSpLocks noChangeShapeType="1"/>
                </p:cNvCxnSpPr>
                <p:nvPr/>
              </p:nvCxnSpPr>
              <p:spPr bwMode="auto">
                <a:xfrm flipH="1">
                  <a:off x="2489" y="3374"/>
                  <a:ext cx="512" cy="58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72" name="AutoShape 128"/>
                <p:cNvCxnSpPr>
                  <a:cxnSpLocks noChangeShapeType="1"/>
                </p:cNvCxnSpPr>
                <p:nvPr/>
              </p:nvCxnSpPr>
              <p:spPr bwMode="auto">
                <a:xfrm flipH="1" flipV="1">
                  <a:off x="3001" y="3374"/>
                  <a:ext cx="572" cy="58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12373" name="Group 123"/>
                <p:cNvGrpSpPr>
                  <a:grpSpLocks/>
                </p:cNvGrpSpPr>
                <p:nvPr/>
              </p:nvGrpSpPr>
              <p:grpSpPr bwMode="auto">
                <a:xfrm>
                  <a:off x="3484" y="3037"/>
                  <a:ext cx="457" cy="237"/>
                  <a:chOff x="3231" y="5370"/>
                  <a:chExt cx="457" cy="237"/>
                </a:xfrm>
              </p:grpSpPr>
              <p:cxnSp>
                <p:nvCxnSpPr>
                  <p:cNvPr id="12374" name="AutoShape 127"/>
                  <p:cNvCxnSpPr>
                    <a:cxnSpLocks noChangeShapeType="1"/>
                  </p:cNvCxnSpPr>
                  <p:nvPr/>
                </p:nvCxnSpPr>
                <p:spPr bwMode="auto">
                  <a:xfrm>
                    <a:off x="3231" y="5370"/>
                    <a:ext cx="253" cy="12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75" name="AutoShape 126"/>
                  <p:cNvCxnSpPr>
                    <a:cxnSpLocks noChangeShapeType="1"/>
                  </p:cNvCxnSpPr>
                  <p:nvPr/>
                </p:nvCxnSpPr>
                <p:spPr bwMode="auto">
                  <a:xfrm flipH="1">
                    <a:off x="3231" y="5492"/>
                    <a:ext cx="45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76" name="AutoShape 125"/>
                  <p:cNvCxnSpPr>
                    <a:cxnSpLocks noChangeShapeType="1"/>
                  </p:cNvCxnSpPr>
                  <p:nvPr/>
                </p:nvCxnSpPr>
                <p:spPr bwMode="auto">
                  <a:xfrm flipH="1">
                    <a:off x="3231" y="5492"/>
                    <a:ext cx="253" cy="1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77" name="AutoShape 124"/>
                  <p:cNvCxnSpPr>
                    <a:cxnSpLocks noChangeShapeType="1"/>
                  </p:cNvCxnSpPr>
                  <p:nvPr/>
                </p:nvCxnSpPr>
                <p:spPr bwMode="auto">
                  <a:xfrm>
                    <a:off x="3573" y="5381"/>
                    <a:ext cx="1" cy="2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12350" name="Group 112"/>
              <p:cNvGrpSpPr>
                <a:grpSpLocks/>
              </p:cNvGrpSpPr>
              <p:nvPr/>
            </p:nvGrpSpPr>
            <p:grpSpPr bwMode="auto">
              <a:xfrm rot="-5400000">
                <a:off x="8703" y="5458"/>
                <a:ext cx="457" cy="237"/>
                <a:chOff x="3231" y="5370"/>
                <a:chExt cx="457" cy="237"/>
              </a:xfrm>
            </p:grpSpPr>
            <p:cxnSp>
              <p:nvCxnSpPr>
                <p:cNvPr id="12360" name="AutoShape 116"/>
                <p:cNvCxnSpPr>
                  <a:cxnSpLocks noChangeShapeType="1"/>
                </p:cNvCxnSpPr>
                <p:nvPr/>
              </p:nvCxnSpPr>
              <p:spPr bwMode="auto">
                <a:xfrm>
                  <a:off x="3231" y="5370"/>
                  <a:ext cx="253" cy="12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61" name="AutoShape 115"/>
                <p:cNvCxnSpPr>
                  <a:cxnSpLocks noChangeShapeType="1"/>
                </p:cNvCxnSpPr>
                <p:nvPr/>
              </p:nvCxnSpPr>
              <p:spPr bwMode="auto">
                <a:xfrm flipH="1">
                  <a:off x="3231" y="5492"/>
                  <a:ext cx="45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62" name="AutoShape 114"/>
                <p:cNvCxnSpPr>
                  <a:cxnSpLocks noChangeShapeType="1"/>
                </p:cNvCxnSpPr>
                <p:nvPr/>
              </p:nvCxnSpPr>
              <p:spPr bwMode="auto">
                <a:xfrm flipH="1">
                  <a:off x="3231" y="5492"/>
                  <a:ext cx="253" cy="1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63" name="AutoShape 113"/>
                <p:cNvCxnSpPr>
                  <a:cxnSpLocks noChangeShapeType="1"/>
                </p:cNvCxnSpPr>
                <p:nvPr/>
              </p:nvCxnSpPr>
              <p:spPr bwMode="auto">
                <a:xfrm>
                  <a:off x="3573" y="5381"/>
                  <a:ext cx="1" cy="2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2351" name="Group 107"/>
              <p:cNvGrpSpPr>
                <a:grpSpLocks/>
              </p:cNvGrpSpPr>
              <p:nvPr/>
            </p:nvGrpSpPr>
            <p:grpSpPr bwMode="auto">
              <a:xfrm flipH="1">
                <a:off x="7987" y="3030"/>
                <a:ext cx="457" cy="226"/>
                <a:chOff x="3356" y="6234"/>
                <a:chExt cx="457" cy="226"/>
              </a:xfrm>
            </p:grpSpPr>
            <p:cxnSp>
              <p:nvCxnSpPr>
                <p:cNvPr id="12357" name="AutoShape 111"/>
                <p:cNvCxnSpPr>
                  <a:cxnSpLocks noChangeShapeType="1"/>
                </p:cNvCxnSpPr>
                <p:nvPr/>
              </p:nvCxnSpPr>
              <p:spPr bwMode="auto">
                <a:xfrm>
                  <a:off x="3356" y="6234"/>
                  <a:ext cx="253" cy="12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58" name="AutoShape 110"/>
                <p:cNvCxnSpPr>
                  <a:cxnSpLocks noChangeShapeType="1"/>
                </p:cNvCxnSpPr>
                <p:nvPr/>
              </p:nvCxnSpPr>
              <p:spPr bwMode="auto">
                <a:xfrm flipH="1">
                  <a:off x="3356" y="6356"/>
                  <a:ext cx="45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59" name="AutoShape 109"/>
                <p:cNvCxnSpPr>
                  <a:cxnSpLocks noChangeShapeType="1"/>
                </p:cNvCxnSpPr>
                <p:nvPr/>
              </p:nvCxnSpPr>
              <p:spPr bwMode="auto">
                <a:xfrm flipH="1">
                  <a:off x="3356" y="6356"/>
                  <a:ext cx="253" cy="1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2352" name="Group 102"/>
              <p:cNvGrpSpPr>
                <a:grpSpLocks/>
              </p:cNvGrpSpPr>
              <p:nvPr/>
            </p:nvGrpSpPr>
            <p:grpSpPr bwMode="auto">
              <a:xfrm rot="5400000">
                <a:off x="8714" y="3484"/>
                <a:ext cx="457" cy="237"/>
                <a:chOff x="3231" y="5370"/>
                <a:chExt cx="457" cy="237"/>
              </a:xfrm>
            </p:grpSpPr>
            <p:cxnSp>
              <p:nvCxnSpPr>
                <p:cNvPr id="12353" name="AutoShape 106"/>
                <p:cNvCxnSpPr>
                  <a:cxnSpLocks noChangeShapeType="1"/>
                </p:cNvCxnSpPr>
                <p:nvPr/>
              </p:nvCxnSpPr>
              <p:spPr bwMode="auto">
                <a:xfrm>
                  <a:off x="3231" y="5370"/>
                  <a:ext cx="253" cy="12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54" name="AutoShape 105"/>
                <p:cNvCxnSpPr>
                  <a:cxnSpLocks noChangeShapeType="1"/>
                </p:cNvCxnSpPr>
                <p:nvPr/>
              </p:nvCxnSpPr>
              <p:spPr bwMode="auto">
                <a:xfrm flipH="1">
                  <a:off x="3231" y="5492"/>
                  <a:ext cx="45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55" name="AutoShape 104"/>
                <p:cNvCxnSpPr>
                  <a:cxnSpLocks noChangeShapeType="1"/>
                </p:cNvCxnSpPr>
                <p:nvPr/>
              </p:nvCxnSpPr>
              <p:spPr bwMode="auto">
                <a:xfrm flipH="1">
                  <a:off x="3231" y="5492"/>
                  <a:ext cx="253" cy="1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356" name="AutoShape 103"/>
                <p:cNvCxnSpPr>
                  <a:cxnSpLocks noChangeShapeType="1"/>
                </p:cNvCxnSpPr>
                <p:nvPr/>
              </p:nvCxnSpPr>
              <p:spPr bwMode="auto">
                <a:xfrm>
                  <a:off x="3573" y="5381"/>
                  <a:ext cx="1" cy="2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74" name="رابط مستقيم 73"/>
            <p:cNvCxnSpPr/>
            <p:nvPr/>
          </p:nvCxnSpPr>
          <p:spPr>
            <a:xfrm flipH="1">
              <a:off x="5394387" y="4834312"/>
              <a:ext cx="1554281" cy="0"/>
            </a:xfrm>
            <a:prstGeom prst="line">
              <a:avLst/>
            </a:prstGeom>
          </p:spPr>
          <p:style>
            <a:lnRef idx="2">
              <a:schemeClr val="dk1"/>
            </a:lnRef>
            <a:fillRef idx="0">
              <a:schemeClr val="dk1"/>
            </a:fillRef>
            <a:effectRef idx="1">
              <a:schemeClr val="dk1"/>
            </a:effectRef>
            <a:fontRef idx="minor">
              <a:schemeClr val="tx1"/>
            </a:fontRef>
          </p:style>
        </p:cxnSp>
        <p:sp>
          <p:nvSpPr>
            <p:cNvPr id="12297" name="AutoShape 173"/>
            <p:cNvSpPr>
              <a:spLocks noChangeArrowheads="1"/>
            </p:cNvSpPr>
            <p:nvPr/>
          </p:nvSpPr>
          <p:spPr bwMode="auto">
            <a:xfrm>
              <a:off x="3749815" y="4495162"/>
              <a:ext cx="1707466" cy="695858"/>
            </a:xfrm>
            <a:prstGeom prst="diamond">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يملك</a:t>
              </a:r>
              <a:endParaRPr lang="en-US" altLang="ar-SA" sz="1600" b="1"/>
            </a:p>
          </p:txBody>
        </p:sp>
        <p:sp>
          <p:nvSpPr>
            <p:cNvPr id="12298" name="Oval 153"/>
            <p:cNvSpPr>
              <a:spLocks noChangeArrowheads="1"/>
            </p:cNvSpPr>
            <p:nvPr/>
          </p:nvSpPr>
          <p:spPr bwMode="auto">
            <a:xfrm>
              <a:off x="4682544" y="5589240"/>
              <a:ext cx="1329616" cy="295679"/>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تاريخ التأهيل</a:t>
              </a:r>
              <a:endParaRPr lang="en-US" altLang="ar-SA" sz="1600" b="1"/>
            </a:p>
          </p:txBody>
        </p:sp>
        <p:cxnSp>
          <p:nvCxnSpPr>
            <p:cNvPr id="84" name="رابط مستقيم 83"/>
            <p:cNvCxnSpPr>
              <a:stCxn id="12297" idx="2"/>
              <a:endCxn id="12298" idx="0"/>
            </p:cNvCxnSpPr>
            <p:nvPr/>
          </p:nvCxnSpPr>
          <p:spPr>
            <a:xfrm>
              <a:off x="4603752" y="5191611"/>
              <a:ext cx="743006" cy="397000"/>
            </a:xfrm>
            <a:prstGeom prst="line">
              <a:avLst/>
            </a:prstGeom>
          </p:spPr>
          <p:style>
            <a:lnRef idx="2">
              <a:schemeClr val="dk1"/>
            </a:lnRef>
            <a:fillRef idx="0">
              <a:schemeClr val="dk1"/>
            </a:fillRef>
            <a:effectRef idx="1">
              <a:schemeClr val="dk1"/>
            </a:effectRef>
            <a:fontRef idx="minor">
              <a:schemeClr val="tx1"/>
            </a:fontRef>
          </p:style>
        </p:cxnSp>
        <p:cxnSp>
          <p:nvCxnSpPr>
            <p:cNvPr id="85" name="رابط مستقيم 84"/>
            <p:cNvCxnSpPr/>
            <p:nvPr/>
          </p:nvCxnSpPr>
          <p:spPr>
            <a:xfrm flipH="1">
              <a:off x="2296941" y="4869248"/>
              <a:ext cx="1554280" cy="0"/>
            </a:xfrm>
            <a:prstGeom prst="line">
              <a:avLst/>
            </a:prstGeom>
          </p:spPr>
          <p:style>
            <a:lnRef idx="2">
              <a:schemeClr val="dk1"/>
            </a:lnRef>
            <a:fillRef idx="0">
              <a:schemeClr val="dk1"/>
            </a:fillRef>
            <a:effectRef idx="1">
              <a:schemeClr val="dk1"/>
            </a:effectRef>
            <a:fontRef idx="minor">
              <a:schemeClr val="tx1"/>
            </a:fontRef>
          </p:style>
        </p:cxnSp>
        <p:sp>
          <p:nvSpPr>
            <p:cNvPr id="12301" name="Rectangle 174"/>
            <p:cNvSpPr>
              <a:spLocks noChangeArrowheads="1"/>
            </p:cNvSpPr>
            <p:nvPr/>
          </p:nvSpPr>
          <p:spPr bwMode="auto">
            <a:xfrm>
              <a:off x="1347387" y="4738470"/>
              <a:ext cx="920357" cy="34671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المؤهل</a:t>
              </a:r>
              <a:endParaRPr lang="en-US" altLang="ar-SA" sz="1600" b="1"/>
            </a:p>
          </p:txBody>
        </p:sp>
        <p:cxnSp>
          <p:nvCxnSpPr>
            <p:cNvPr id="89" name="رابط مستقيم 88"/>
            <p:cNvCxnSpPr>
              <a:stCxn id="12301" idx="0"/>
            </p:cNvCxnSpPr>
            <p:nvPr/>
          </p:nvCxnSpPr>
          <p:spPr>
            <a:xfrm flipV="1">
              <a:off x="1807954" y="4437312"/>
              <a:ext cx="1252632" cy="301720"/>
            </a:xfrm>
            <a:prstGeom prst="line">
              <a:avLst/>
            </a:prstGeom>
          </p:spPr>
          <p:style>
            <a:lnRef idx="2">
              <a:schemeClr val="dk1"/>
            </a:lnRef>
            <a:fillRef idx="0">
              <a:schemeClr val="dk1"/>
            </a:fillRef>
            <a:effectRef idx="1">
              <a:schemeClr val="dk1"/>
            </a:effectRef>
            <a:fontRef idx="minor">
              <a:schemeClr val="tx1"/>
            </a:fontRef>
          </p:style>
        </p:cxnSp>
        <p:cxnSp>
          <p:nvCxnSpPr>
            <p:cNvPr id="91" name="رابط مستقيم 90"/>
            <p:cNvCxnSpPr>
              <a:stCxn id="12301" idx="0"/>
            </p:cNvCxnSpPr>
            <p:nvPr/>
          </p:nvCxnSpPr>
          <p:spPr>
            <a:xfrm flipH="1" flipV="1">
              <a:off x="826804" y="4365851"/>
              <a:ext cx="981149" cy="373181"/>
            </a:xfrm>
            <a:prstGeom prst="line">
              <a:avLst/>
            </a:prstGeom>
          </p:spPr>
          <p:style>
            <a:lnRef idx="2">
              <a:schemeClr val="dk1"/>
            </a:lnRef>
            <a:fillRef idx="0">
              <a:schemeClr val="dk1"/>
            </a:fillRef>
            <a:effectRef idx="1">
              <a:schemeClr val="dk1"/>
            </a:effectRef>
            <a:fontRef idx="minor">
              <a:schemeClr val="tx1"/>
            </a:fontRef>
          </p:style>
        </p:cxnSp>
        <p:cxnSp>
          <p:nvCxnSpPr>
            <p:cNvPr id="93" name="رابط مستقيم 92"/>
            <p:cNvCxnSpPr>
              <a:stCxn id="12301" idx="2"/>
            </p:cNvCxnSpPr>
            <p:nvPr/>
          </p:nvCxnSpPr>
          <p:spPr>
            <a:xfrm flipH="1">
              <a:off x="1044308" y="5085216"/>
              <a:ext cx="763646" cy="431936"/>
            </a:xfrm>
            <a:prstGeom prst="line">
              <a:avLst/>
            </a:prstGeom>
          </p:spPr>
          <p:style>
            <a:lnRef idx="2">
              <a:schemeClr val="dk1"/>
            </a:lnRef>
            <a:fillRef idx="0">
              <a:schemeClr val="dk1"/>
            </a:fillRef>
            <a:effectRef idx="1">
              <a:schemeClr val="dk1"/>
            </a:effectRef>
            <a:fontRef idx="minor">
              <a:schemeClr val="tx1"/>
            </a:fontRef>
          </p:style>
        </p:cxnSp>
        <p:sp>
          <p:nvSpPr>
            <p:cNvPr id="12305" name="Oval 133"/>
            <p:cNvSpPr>
              <a:spLocks noChangeArrowheads="1"/>
            </p:cNvSpPr>
            <p:nvPr/>
          </p:nvSpPr>
          <p:spPr bwMode="auto">
            <a:xfrm>
              <a:off x="2550910" y="4141433"/>
              <a:ext cx="868962" cy="295679"/>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u="sng">
                  <a:latin typeface="Calibri" panose="020F0502020204030204" pitchFamily="34" charset="0"/>
                </a:rPr>
                <a:t>الرقم</a:t>
              </a:r>
              <a:endParaRPr lang="en-US" altLang="ar-SA" sz="1600" b="1" u="sng"/>
            </a:p>
          </p:txBody>
        </p:sp>
        <p:cxnSp>
          <p:nvCxnSpPr>
            <p:cNvPr id="12306" name="AutoShape 129"/>
            <p:cNvCxnSpPr>
              <a:cxnSpLocks noChangeShapeType="1"/>
            </p:cNvCxnSpPr>
            <p:nvPr/>
          </p:nvCxnSpPr>
          <p:spPr bwMode="auto">
            <a:xfrm flipH="1">
              <a:off x="4084696" y="5157192"/>
              <a:ext cx="487304" cy="47065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307" name="Oval 153"/>
            <p:cNvSpPr>
              <a:spLocks noChangeArrowheads="1"/>
            </p:cNvSpPr>
            <p:nvPr/>
          </p:nvSpPr>
          <p:spPr bwMode="auto">
            <a:xfrm>
              <a:off x="3275856" y="5589240"/>
              <a:ext cx="1329616" cy="295679"/>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400" b="1">
                  <a:latin typeface="Calibri" panose="020F0502020204030204" pitchFamily="34" charset="0"/>
                </a:rPr>
                <a:t>تاريخ الحصول</a:t>
              </a:r>
              <a:endParaRPr lang="en-US" altLang="ar-SA" sz="1400" b="1"/>
            </a:p>
          </p:txBody>
        </p:sp>
        <p:sp>
          <p:nvSpPr>
            <p:cNvPr id="12308" name="Oval 133"/>
            <p:cNvSpPr>
              <a:spLocks noChangeArrowheads="1"/>
            </p:cNvSpPr>
            <p:nvPr/>
          </p:nvSpPr>
          <p:spPr bwMode="auto">
            <a:xfrm>
              <a:off x="323528" y="4069425"/>
              <a:ext cx="868962" cy="295679"/>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النوع</a:t>
              </a:r>
              <a:endParaRPr lang="en-US" altLang="ar-SA" sz="1600" b="1"/>
            </a:p>
          </p:txBody>
        </p:sp>
        <p:sp>
          <p:nvSpPr>
            <p:cNvPr id="12309" name="Oval 133"/>
            <p:cNvSpPr>
              <a:spLocks noChangeArrowheads="1"/>
            </p:cNvSpPr>
            <p:nvPr/>
          </p:nvSpPr>
          <p:spPr bwMode="auto">
            <a:xfrm>
              <a:off x="390670" y="5437577"/>
              <a:ext cx="868962" cy="295679"/>
            </a:xfrm>
            <a:prstGeom prst="ellipse">
              <a:avLst/>
            </a:prstGeom>
            <a:solidFill>
              <a:srgbClr val="FFFF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ar-SA" altLang="ar-SA" sz="1600" b="1">
                  <a:latin typeface="Calibri" panose="020F0502020204030204" pitchFamily="34" charset="0"/>
                </a:rPr>
                <a:t>الجهة</a:t>
              </a:r>
              <a:endParaRPr lang="en-US" altLang="ar-SA" sz="1600" b="1"/>
            </a:p>
          </p:txBody>
        </p:sp>
        <p:cxnSp>
          <p:nvCxnSpPr>
            <p:cNvPr id="101" name="رابط مستقيم 100"/>
            <p:cNvCxnSpPr/>
            <p:nvPr/>
          </p:nvCxnSpPr>
          <p:spPr>
            <a:xfrm>
              <a:off x="6732752" y="4653280"/>
              <a:ext cx="0" cy="365240"/>
            </a:xfrm>
            <a:prstGeom prst="line">
              <a:avLst/>
            </a:prstGeom>
          </p:spPr>
          <p:style>
            <a:lnRef idx="2">
              <a:schemeClr val="dk1"/>
            </a:lnRef>
            <a:fillRef idx="0">
              <a:schemeClr val="dk1"/>
            </a:fillRef>
            <a:effectRef idx="1">
              <a:schemeClr val="dk1"/>
            </a:effectRef>
            <a:fontRef idx="minor">
              <a:schemeClr val="tx1"/>
            </a:fontRef>
          </p:style>
        </p:cxnSp>
        <p:cxnSp>
          <p:nvCxnSpPr>
            <p:cNvPr id="103" name="رابط مستقيم 102"/>
            <p:cNvCxnSpPr/>
            <p:nvPr/>
          </p:nvCxnSpPr>
          <p:spPr>
            <a:xfrm>
              <a:off x="6804194" y="4653280"/>
              <a:ext cx="0" cy="365240"/>
            </a:xfrm>
            <a:prstGeom prst="line">
              <a:avLst/>
            </a:prstGeom>
          </p:spPr>
          <p:style>
            <a:lnRef idx="2">
              <a:schemeClr val="dk1"/>
            </a:lnRef>
            <a:fillRef idx="0">
              <a:schemeClr val="dk1"/>
            </a:fillRef>
            <a:effectRef idx="1">
              <a:schemeClr val="dk1"/>
            </a:effectRef>
            <a:fontRef idx="minor">
              <a:schemeClr val="tx1"/>
            </a:fontRef>
          </p:style>
        </p:cxnSp>
        <p:cxnSp>
          <p:nvCxnSpPr>
            <p:cNvPr id="104" name="رابط مستقيم 103"/>
            <p:cNvCxnSpPr/>
            <p:nvPr/>
          </p:nvCxnSpPr>
          <p:spPr>
            <a:xfrm>
              <a:off x="6659721" y="2349091"/>
              <a:ext cx="0" cy="365240"/>
            </a:xfrm>
            <a:prstGeom prst="line">
              <a:avLst/>
            </a:prstGeom>
          </p:spPr>
          <p:style>
            <a:lnRef idx="2">
              <a:schemeClr val="dk1"/>
            </a:lnRef>
            <a:fillRef idx="0">
              <a:schemeClr val="dk1"/>
            </a:fillRef>
            <a:effectRef idx="1">
              <a:schemeClr val="dk1"/>
            </a:effectRef>
            <a:fontRef idx="minor">
              <a:schemeClr val="tx1"/>
            </a:fontRef>
          </p:style>
        </p:cxnSp>
        <p:cxnSp>
          <p:nvCxnSpPr>
            <p:cNvPr id="106" name="رابط مستقيم 105"/>
            <p:cNvCxnSpPr/>
            <p:nvPr/>
          </p:nvCxnSpPr>
          <p:spPr>
            <a:xfrm>
              <a:off x="2268363" y="4724739"/>
              <a:ext cx="215916" cy="144509"/>
            </a:xfrm>
            <a:prstGeom prst="line">
              <a:avLst/>
            </a:prstGeom>
          </p:spPr>
          <p:style>
            <a:lnRef idx="2">
              <a:schemeClr val="dk1"/>
            </a:lnRef>
            <a:fillRef idx="0">
              <a:schemeClr val="dk1"/>
            </a:fillRef>
            <a:effectRef idx="1">
              <a:schemeClr val="dk1"/>
            </a:effectRef>
            <a:fontRef idx="minor">
              <a:schemeClr val="tx1"/>
            </a:fontRef>
          </p:style>
        </p:cxnSp>
        <p:cxnSp>
          <p:nvCxnSpPr>
            <p:cNvPr id="108" name="رابط مستقيم 107"/>
            <p:cNvCxnSpPr/>
            <p:nvPr/>
          </p:nvCxnSpPr>
          <p:spPr>
            <a:xfrm flipH="1">
              <a:off x="2268363" y="4869248"/>
              <a:ext cx="215916" cy="215968"/>
            </a:xfrm>
            <a:prstGeom prst="line">
              <a:avLst/>
            </a:prstGeom>
          </p:spPr>
          <p:style>
            <a:lnRef idx="2">
              <a:schemeClr val="dk1"/>
            </a:lnRef>
            <a:fillRef idx="0">
              <a:schemeClr val="dk1"/>
            </a:fillRef>
            <a:effectRef idx="1">
              <a:schemeClr val="dk1"/>
            </a:effectRef>
            <a:fontRef idx="minor">
              <a:schemeClr val="tx1"/>
            </a:fontRef>
          </p:style>
        </p:cxnSp>
        <p:cxnSp>
          <p:nvCxnSpPr>
            <p:cNvPr id="109" name="رابط مستقيم 108"/>
            <p:cNvCxnSpPr/>
            <p:nvPr/>
          </p:nvCxnSpPr>
          <p:spPr>
            <a:xfrm>
              <a:off x="2555722" y="4724739"/>
              <a:ext cx="0" cy="366829"/>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527226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شركة:</a:t>
            </a:r>
            <a:endParaRPr lang="en-US" sz="4400" b="1" dirty="0" smtClean="0">
              <a:solidFill>
                <a:srgbClr val="C00000"/>
              </a:solidFill>
              <a:cs typeface="DecoType Naskh" pitchFamily="2" charset="-78"/>
            </a:endParaRPr>
          </a:p>
        </p:txBody>
      </p:sp>
      <p:sp>
        <p:nvSpPr>
          <p:cNvPr id="13315" name="Content Placeholder 2"/>
          <p:cNvSpPr>
            <a:spLocks noGrp="1"/>
          </p:cNvSpPr>
          <p:nvPr>
            <p:ph idx="1"/>
          </p:nvPr>
        </p:nvSpPr>
        <p:spPr>
          <a:xfrm>
            <a:off x="755650" y="1341438"/>
            <a:ext cx="7704138" cy="4895850"/>
          </a:xfrm>
        </p:spPr>
        <p:txBody>
          <a:bodyPr/>
          <a:lstStyle/>
          <a:p>
            <a:pPr algn="just" rtl="1" eaLnBrk="1" hangingPunct="1">
              <a:buFont typeface="Wingdings" panose="05000000000000000000" pitchFamily="2" charset="2"/>
              <a:buChar char="Ø"/>
            </a:pPr>
            <a:r>
              <a:rPr lang="ar-SA" altLang="ar-SA" sz="2800" b="0" smtClean="0">
                <a:latin typeface="Simplified Arabic" panose="02020603050405020304" pitchFamily="18" charset="-78"/>
                <a:cs typeface="Simplified Arabic" panose="02020603050405020304" pitchFamily="18" charset="-78"/>
              </a:rPr>
              <a:t>شركة تهتم بتسجيل معلومات عن الأقسام والمشاريع التي تنفذها وكذلك الموظفين والعاملين فيها والتابعين لهؤلاء الموظفين.</a:t>
            </a:r>
          </a:p>
          <a:p>
            <a:pPr algn="just" rtl="1" eaLnBrk="1" hangingPunct="1">
              <a:buFont typeface="Wingdings" panose="05000000000000000000" pitchFamily="2" charset="2"/>
              <a:buChar char="Ø"/>
            </a:pPr>
            <a:r>
              <a:rPr lang="ar-SA" altLang="ar-SA" sz="2800" b="0" smtClean="0">
                <a:latin typeface="Simplified Arabic" panose="02020603050405020304" pitchFamily="18" charset="-78"/>
                <a:cs typeface="Simplified Arabic" panose="02020603050405020304" pitchFamily="18" charset="-78"/>
              </a:rPr>
              <a:t>تنقسم الشركة لعدة أقسام ولكل قسم اسم واحد ورقم، لكل قسم موظف يدير هذا القسم ويجب معرفة تاريخ الإدارة، ولكل قسم موقع واحد فقط.</a:t>
            </a:r>
          </a:p>
          <a:p>
            <a:pPr algn="just" rtl="1" eaLnBrk="1" hangingPunct="1">
              <a:buFont typeface="Wingdings" panose="05000000000000000000" pitchFamily="2" charset="2"/>
              <a:buChar char="Ø"/>
            </a:pPr>
            <a:r>
              <a:rPr lang="ar-SA" altLang="ar-SA" sz="2800" b="0" smtClean="0">
                <a:latin typeface="Simplified Arabic" panose="02020603050405020304" pitchFamily="18" charset="-78"/>
                <a:cs typeface="Simplified Arabic" panose="02020603050405020304" pitchFamily="18" charset="-78"/>
              </a:rPr>
              <a:t>القسم يمكن أن يدير عدة مشاريع ولكل مشروع رقم واسم ومكان تنفيذ.</a:t>
            </a:r>
          </a:p>
          <a:p>
            <a:pPr algn="just" rtl="1" eaLnBrk="1" hangingPunct="1">
              <a:buFont typeface="Wingdings" panose="05000000000000000000" pitchFamily="2" charset="2"/>
              <a:buChar char="Ø"/>
            </a:pPr>
            <a:r>
              <a:rPr lang="ar-SA" altLang="ar-SA" sz="2800" b="0" smtClean="0">
                <a:latin typeface="Simplified Arabic" panose="02020603050405020304" pitchFamily="18" charset="-78"/>
                <a:cs typeface="Simplified Arabic" panose="02020603050405020304" pitchFamily="18" charset="-78"/>
              </a:rPr>
              <a:t>يمكن أن يعمل في القسم موظف أو أكثر ولكن الموظف يجب أن يتبع لقسم واحد فقط ولكل موظف (رقم يميزه واسم (الأول – الثاني – اسم العائلة) ونوع والراتب والعنوان ).</a:t>
            </a:r>
          </a:p>
        </p:txBody>
      </p:sp>
    </p:spTree>
    <p:extLst>
      <p:ext uri="{BB962C8B-B14F-4D97-AF65-F5344CB8AC3E}">
        <p14:creationId xmlns:p14="http://schemas.microsoft.com/office/powerpoint/2010/main" val="2428796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شركة:</a:t>
            </a:r>
            <a:endParaRPr lang="en-US" sz="4400" b="1" dirty="0" smtClean="0">
              <a:solidFill>
                <a:srgbClr val="C00000"/>
              </a:solidFill>
              <a:cs typeface="DecoType Naskh" pitchFamily="2" charset="-78"/>
            </a:endParaRPr>
          </a:p>
        </p:txBody>
      </p:sp>
      <p:sp>
        <p:nvSpPr>
          <p:cNvPr id="14339" name="Content Placeholder 2"/>
          <p:cNvSpPr>
            <a:spLocks noGrp="1"/>
          </p:cNvSpPr>
          <p:nvPr>
            <p:ph idx="1"/>
          </p:nvPr>
        </p:nvSpPr>
        <p:spPr>
          <a:xfrm>
            <a:off x="755650" y="1341438"/>
            <a:ext cx="7704138" cy="4895850"/>
          </a:xfrm>
        </p:spPr>
        <p:txBody>
          <a:bodyPr/>
          <a:lstStyle/>
          <a:p>
            <a:pPr algn="just" rtl="1" eaLnBrk="1" hangingPunct="1">
              <a:buFont typeface="Wingdings" panose="05000000000000000000" pitchFamily="2" charset="2"/>
              <a:buChar char="Ø"/>
            </a:pPr>
            <a:r>
              <a:rPr lang="ar-SA" altLang="ar-SA" sz="3200" b="0" smtClean="0">
                <a:latin typeface="Simplified Arabic" panose="02020603050405020304" pitchFamily="18" charset="-78"/>
                <a:cs typeface="Simplified Arabic" panose="02020603050405020304" pitchFamily="18" charset="-78"/>
              </a:rPr>
              <a:t>الموظف يمكن أن يعمل في عدة مشاريع (ليس بالضرورة أن يدار المشروع من نفس القسم الذي يتبع إليه الموظف) ونحتفظ بعدد الساعات التي عملها الموظف في كل مشروع.</a:t>
            </a:r>
          </a:p>
          <a:p>
            <a:pPr algn="just" rtl="1" eaLnBrk="1" hangingPunct="1">
              <a:buFont typeface="Wingdings" panose="05000000000000000000" pitchFamily="2" charset="2"/>
              <a:buChar char="Ø"/>
            </a:pPr>
            <a:r>
              <a:rPr lang="ar-SA" altLang="ar-SA" sz="3200" b="0" smtClean="0">
                <a:latin typeface="Simplified Arabic" panose="02020603050405020304" pitchFamily="18" charset="-78"/>
                <a:cs typeface="Simplified Arabic" panose="02020603050405020304" pitchFamily="18" charset="-78"/>
              </a:rPr>
              <a:t>تحتفظ الشركة بمعلومات عن التابعين لكل موظف مثل الاسم والنوع وتاريخ الميلاد وصلة القرابة.</a:t>
            </a:r>
          </a:p>
          <a:p>
            <a:pPr algn="just" rtl="1" eaLnBrk="1" hangingPunct="1">
              <a:buFont typeface="Wingdings" panose="05000000000000000000" pitchFamily="2" charset="2"/>
              <a:buChar char="Ø"/>
            </a:pPr>
            <a:r>
              <a:rPr lang="ar-SA" altLang="ar-SA" sz="3200" b="0" smtClean="0">
                <a:latin typeface="Simplified Arabic" panose="02020603050405020304" pitchFamily="18" charset="-78"/>
                <a:cs typeface="Simplified Arabic" panose="02020603050405020304" pitchFamily="18" charset="-78"/>
              </a:rPr>
              <a:t>تهتم الشركة بعدد الموظفين الذين يتبعون لقسم معين.</a:t>
            </a:r>
          </a:p>
        </p:txBody>
      </p:sp>
    </p:spTree>
    <p:extLst>
      <p:ext uri="{BB962C8B-B14F-4D97-AF65-F5344CB8AC3E}">
        <p14:creationId xmlns:p14="http://schemas.microsoft.com/office/powerpoint/2010/main" val="1077938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شركة:</a:t>
            </a:r>
            <a:endParaRPr lang="en-US" sz="4400" b="1" dirty="0" smtClean="0">
              <a:solidFill>
                <a:srgbClr val="C00000"/>
              </a:solidFill>
              <a:cs typeface="DecoType Naskh" pitchFamily="2" charset="-78"/>
            </a:endParaRPr>
          </a:p>
        </p:txBody>
      </p:sp>
      <p:sp>
        <p:nvSpPr>
          <p:cNvPr id="15363" name="Content Placeholder 2"/>
          <p:cNvSpPr>
            <a:spLocks noGrp="1"/>
          </p:cNvSpPr>
          <p:nvPr>
            <p:ph idx="1"/>
          </p:nvPr>
        </p:nvSpPr>
        <p:spPr>
          <a:xfrm>
            <a:off x="755650" y="1341438"/>
            <a:ext cx="7704138" cy="4895850"/>
          </a:xfrm>
        </p:spPr>
        <p:txBody>
          <a:bodyPr/>
          <a:lstStyle/>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التصميم:</a:t>
            </a:r>
          </a:p>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أولا تحديد الكينونات وصفاتها:</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الموظف: رقم يميزه واسم (الأول – الثاني – اسم العائلة) ونوع والراتب والعنوان ).</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القسم: (اسم - رقم - موقع)</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المشروع: (رقم واسم ومكان تنفيذ)</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التابع للموظف: (الاسم والنوع وتاريخ الميلاد وصلة القرابة)</a:t>
            </a:r>
          </a:p>
        </p:txBody>
      </p:sp>
    </p:spTree>
    <p:extLst>
      <p:ext uri="{BB962C8B-B14F-4D97-AF65-F5344CB8AC3E}">
        <p14:creationId xmlns:p14="http://schemas.microsoft.com/office/powerpoint/2010/main" val="207972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675" y="115888"/>
            <a:ext cx="5791200" cy="976312"/>
          </a:xfrm>
        </p:spPr>
        <p:txBody>
          <a:bodyPr/>
          <a:lstStyle/>
          <a:p>
            <a:pPr algn="r" eaLnBrk="1" fontAlgn="auto" hangingPunct="1">
              <a:spcAft>
                <a:spcPts val="0"/>
              </a:spcAft>
              <a:defRPr/>
            </a:pPr>
            <a:r>
              <a:rPr lang="ar-SA" sz="4400" b="1" dirty="0" smtClean="0">
                <a:solidFill>
                  <a:srgbClr val="C00000"/>
                </a:solidFill>
                <a:cs typeface="DecoType Naskh" pitchFamily="2" charset="-78"/>
              </a:rPr>
              <a:t>تطبيق قاعدة بيانات شركة:</a:t>
            </a:r>
            <a:endParaRPr lang="en-US" sz="4400" b="1" dirty="0" smtClean="0">
              <a:solidFill>
                <a:srgbClr val="C00000"/>
              </a:solidFill>
              <a:cs typeface="DecoType Naskh" pitchFamily="2" charset="-78"/>
            </a:endParaRPr>
          </a:p>
        </p:txBody>
      </p:sp>
      <p:sp>
        <p:nvSpPr>
          <p:cNvPr id="16387" name="Content Placeholder 2"/>
          <p:cNvSpPr>
            <a:spLocks noGrp="1"/>
          </p:cNvSpPr>
          <p:nvPr>
            <p:ph idx="1"/>
          </p:nvPr>
        </p:nvSpPr>
        <p:spPr>
          <a:xfrm>
            <a:off x="755650" y="1196975"/>
            <a:ext cx="7704138" cy="5327650"/>
          </a:xfrm>
        </p:spPr>
        <p:txBody>
          <a:bodyPr/>
          <a:lstStyle/>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التصميم:</a:t>
            </a:r>
          </a:p>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ثانياً تحديد العلاقات بين الكينونات:</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الموظف يدير القسم وخصائص العلاقة (تاريخ الإدارة) ونوع العلاقة واحد لواحد.</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الموظف يعمل في القسم ونوع العلاقة متعدد لواحد.</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الموظف يدير عدد من الموظفين ونوع العلاقة واحد لمتعدد</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الموظف يعمل في مشروع وخصائص العلاقة (عدد الساعات) ونوع العلاقة متعدد لمتعدد.</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الموظف لديه تابع ونوع العلاقة واحد لمتعدد.</a:t>
            </a:r>
          </a:p>
          <a:p>
            <a:pPr lvl="1" algn="just" rtl="1" eaLnBrk="1" hangingPunct="1">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القسم يدير مشروع ونوع العلاقة واحد لمتعدد.</a:t>
            </a:r>
          </a:p>
        </p:txBody>
      </p:sp>
    </p:spTree>
    <p:extLst>
      <p:ext uri="{BB962C8B-B14F-4D97-AF65-F5344CB8AC3E}">
        <p14:creationId xmlns:p14="http://schemas.microsoft.com/office/powerpoint/2010/main" val="388584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lum bright="-10000" contrast="30000"/>
            <a:extLst>
              <a:ext uri="{28A0092B-C50C-407E-A947-70E740481C1C}">
                <a14:useLocalDpi xmlns:a14="http://schemas.microsoft.com/office/drawing/2010/main" val="0"/>
              </a:ext>
            </a:extLst>
          </a:blip>
          <a:srcRect/>
          <a:stretch>
            <a:fillRect/>
          </a:stretch>
        </p:blipFill>
        <p:spPr bwMode="auto">
          <a:xfrm>
            <a:off x="0" y="112713"/>
            <a:ext cx="8893175"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549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lum bright="-10000" contrast="20000"/>
            <a:extLst>
              <a:ext uri="{28A0092B-C50C-407E-A947-70E740481C1C}">
                <a14:useLocalDpi xmlns:a14="http://schemas.microsoft.com/office/drawing/2010/main" val="0"/>
              </a:ext>
            </a:extLst>
          </a:blip>
          <a:srcRect/>
          <a:stretch>
            <a:fillRect/>
          </a:stretch>
        </p:blipFill>
        <p:spPr bwMode="auto">
          <a:xfrm>
            <a:off x="395288" y="908050"/>
            <a:ext cx="813752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2484438" y="260350"/>
            <a:ext cx="6264275" cy="936625"/>
          </a:xfrm>
          <a:prstGeom prst="rect">
            <a:avLst/>
          </a:prstGeom>
        </p:spPr>
        <p:txBody>
          <a:bodyPr/>
          <a:lstStyle/>
          <a:p>
            <a:pPr marL="0" lvl="1" algn="r" rtl="1" fontAlgn="auto">
              <a:spcAft>
                <a:spcPts val="0"/>
              </a:spcAft>
              <a:defRPr/>
            </a:pPr>
            <a:r>
              <a:rPr lang="ar-SA" sz="4400" b="1" cap="all" spc="-60" dirty="0">
                <a:solidFill>
                  <a:srgbClr val="C00000"/>
                </a:solidFill>
                <a:latin typeface="+mj-lt"/>
                <a:ea typeface="+mj-ea"/>
                <a:cs typeface="DecoType Naskh" pitchFamily="2" charset="-78"/>
              </a:rPr>
              <a:t>جامعة</a:t>
            </a:r>
            <a:r>
              <a:rPr lang="en-US" sz="4400" b="1" cap="all" spc="-60" dirty="0">
                <a:solidFill>
                  <a:srgbClr val="C00000"/>
                </a:solidFill>
                <a:latin typeface="+mj-lt"/>
                <a:ea typeface="+mj-ea"/>
                <a:cs typeface="DecoType Naskh" pitchFamily="2" charset="-78"/>
              </a:rPr>
              <a:t>ERD </a:t>
            </a:r>
            <a:r>
              <a:rPr lang="ar-SA" sz="4400" b="1" cap="all" spc="-60" dirty="0">
                <a:solidFill>
                  <a:srgbClr val="C00000"/>
                </a:solidFill>
                <a:latin typeface="+mj-lt"/>
                <a:ea typeface="+mj-ea"/>
                <a:cs typeface="DecoType Naskh" pitchFamily="2" charset="-78"/>
              </a:rPr>
              <a:t/>
            </a:r>
            <a:br>
              <a:rPr lang="ar-SA" sz="4400" b="1" cap="all" spc="-60" dirty="0">
                <a:solidFill>
                  <a:srgbClr val="C00000"/>
                </a:solidFill>
                <a:latin typeface="+mj-lt"/>
                <a:ea typeface="+mj-ea"/>
                <a:cs typeface="DecoType Naskh" pitchFamily="2" charset="-78"/>
              </a:rPr>
            </a:br>
            <a:endParaRPr lang="ar-SA" sz="4400" b="1" cap="all" spc="-60" dirty="0">
              <a:solidFill>
                <a:srgbClr val="C00000"/>
              </a:solidFill>
              <a:latin typeface="+mj-lt"/>
              <a:ea typeface="+mj-ea"/>
              <a:cs typeface="DecoType Naskh" pitchFamily="2" charset="-78"/>
            </a:endParaRPr>
          </a:p>
        </p:txBody>
      </p:sp>
    </p:spTree>
    <p:extLst>
      <p:ext uri="{BB962C8B-B14F-4D97-AF65-F5344CB8AC3E}">
        <p14:creationId xmlns:p14="http://schemas.microsoft.com/office/powerpoint/2010/main" val="426013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831850" y="504825"/>
            <a:ext cx="7772400" cy="476250"/>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مثال رقم (3):</a:t>
            </a:r>
            <a:endParaRPr lang="en-US" sz="4400" b="1" dirty="0" smtClean="0">
              <a:solidFill>
                <a:srgbClr val="C00000"/>
              </a:solidFill>
              <a:cs typeface="DecoType Naskh" pitchFamily="2" charset="-78"/>
            </a:endParaRPr>
          </a:p>
        </p:txBody>
      </p:sp>
      <p:sp>
        <p:nvSpPr>
          <p:cNvPr id="18435" name="Rectangle 3"/>
          <p:cNvSpPr>
            <a:spLocks noGrp="1" noChangeArrowheads="1"/>
          </p:cNvSpPr>
          <p:nvPr>
            <p:ph idx="1"/>
          </p:nvPr>
        </p:nvSpPr>
        <p:spPr>
          <a:xfrm>
            <a:off x="361950" y="1266825"/>
            <a:ext cx="8439150" cy="5257800"/>
          </a:xfrm>
        </p:spPr>
        <p:txBody>
          <a:bodyPr/>
          <a:lstStyle/>
          <a:p>
            <a:pPr algn="just" rtl="1" eaLnBrk="1" hangingPunct="1">
              <a:lnSpc>
                <a:spcPct val="90000"/>
              </a:lnSpc>
              <a:buFont typeface="Wingdings" panose="05000000000000000000" pitchFamily="2" charset="2"/>
              <a:buNone/>
            </a:pPr>
            <a:r>
              <a:rPr lang="ar-SA" altLang="ar-SA" sz="3200" b="0" smtClean="0">
                <a:latin typeface="Simplified Arabic" panose="02020603050405020304" pitchFamily="18" charset="-78"/>
                <a:cs typeface="Simplified Arabic" panose="02020603050405020304" pitchFamily="18" charset="-78"/>
              </a:rPr>
              <a:t>مركز صيانة أجهزة كهربية يقوم باستقبال أجهزة العملاء وتسجيلها في سجل الإصلاحات. ثم يقوم بتحديد الفني الذي بقوم بإصلاح الجهاز وتسجيل قطع الغيار المطلوبة للجهاز والتي طلبها الفني من المخازن. فإذا كانت بيانات الجهاز هي رقمه المسلسل واسم الصنف وبيانات العملاء هي رقمه واسمه ورقم الهاتف. والبيانات الخاصة بالفني هي رقمه واسمه وتخصصه وبيانات قطع الغيار هي رقم القطعة وسعرها ويتم تسجيل تاريخ دخول الجهاز لمركز الصيانة في سجل الإصلاحات ويتم تسجيل عدد قطع الغيار في سجل احتياجات الأجهزة.</a:t>
            </a:r>
          </a:p>
          <a:p>
            <a:pPr algn="just" rtl="1" eaLnBrk="1" hangingPunct="1">
              <a:lnSpc>
                <a:spcPct val="90000"/>
              </a:lnSpc>
              <a:buFont typeface="Wingdings" panose="05000000000000000000" pitchFamily="2" charset="2"/>
              <a:buNone/>
            </a:pPr>
            <a:r>
              <a:rPr lang="ar-SA" altLang="en-US" sz="3200" b="0" smtClean="0"/>
              <a:t>	</a:t>
            </a:r>
            <a:endParaRPr lang="en-US" altLang="en-US" sz="3200" b="0" smtClean="0">
              <a:ea typeface="Majalla UI"/>
              <a:cs typeface="Majalla UI"/>
            </a:endParaRPr>
          </a:p>
        </p:txBody>
      </p:sp>
      <p:sp>
        <p:nvSpPr>
          <p:cNvPr id="18436" name="Rectangle 4"/>
          <p:cNvSpPr>
            <a:spLocks noChangeArrowheads="1"/>
          </p:cNvSpPr>
          <p:nvPr/>
        </p:nvSpPr>
        <p:spPr bwMode="auto">
          <a:xfrm>
            <a:off x="685800" y="12192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endParaRPr lang="ar-SA" altLang="en-US" sz="2400" b="1">
              <a:latin typeface="Times New Roman" panose="02020603050405020304" pitchFamily="18" charset="0"/>
              <a:cs typeface="Times New Roman" panose="02020603050405020304" pitchFamily="18" charset="0"/>
            </a:endParaRPr>
          </a:p>
          <a:p>
            <a:pPr>
              <a:spcBef>
                <a:spcPct val="20000"/>
              </a:spcBef>
            </a:pPr>
            <a:endParaRPr lang="ar-SA" altLang="en-US" sz="2400" b="1">
              <a:latin typeface="Times New Roman" panose="02020603050405020304" pitchFamily="18" charset="0"/>
              <a:cs typeface="Times New Roman" panose="02020603050405020304" pitchFamily="18" charset="0"/>
            </a:endParaRPr>
          </a:p>
          <a:p>
            <a:pPr>
              <a:spcBef>
                <a:spcPct val="20000"/>
              </a:spcBef>
            </a:pPr>
            <a:endParaRPr lang="ar-SA" altLang="en-US" sz="2400" b="1">
              <a:latin typeface="Times New Roman" panose="02020603050405020304" pitchFamily="18" charset="0"/>
              <a:cs typeface="Times New Roman" panose="02020603050405020304" pitchFamily="18" charset="0"/>
            </a:endParaRPr>
          </a:p>
          <a:p>
            <a:pPr>
              <a:spcBef>
                <a:spcPct val="20000"/>
              </a:spcBef>
            </a:pPr>
            <a:endParaRPr lang="en-US" alt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668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755650" y="981075"/>
            <a:ext cx="7704138" cy="4895850"/>
          </a:xfrm>
        </p:spPr>
        <p:txBody>
          <a:bodyPr/>
          <a:lstStyle/>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التصميم:</a:t>
            </a:r>
          </a:p>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أولا تحديد الكينونات وصفاتها:</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العميل (اسم العميل – رقم العميل – الهاتف) </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الجهاز (رقم الجهاز – اسم الصنف)</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الفني  (رقم الفني – اسم الفني – التخصص)</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قطعة الغيار  (رقم القطعة – السعر )</a:t>
            </a:r>
          </a:p>
        </p:txBody>
      </p:sp>
    </p:spTree>
    <p:extLst>
      <p:ext uri="{BB962C8B-B14F-4D97-AF65-F5344CB8AC3E}">
        <p14:creationId xmlns:p14="http://schemas.microsoft.com/office/powerpoint/2010/main" val="285431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755650" y="1196975"/>
            <a:ext cx="7704138" cy="5327650"/>
          </a:xfrm>
        </p:spPr>
        <p:txBody>
          <a:bodyPr/>
          <a:lstStyle/>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التصميم:</a:t>
            </a:r>
          </a:p>
          <a:p>
            <a:pPr algn="just" rtl="1" eaLnBrk="1" hangingPunct="1">
              <a:buFont typeface="Wingdings" panose="05000000000000000000" pitchFamily="2" charset="2"/>
              <a:buChar char="Ø"/>
            </a:pPr>
            <a:r>
              <a:rPr lang="ar-SA" altLang="ar-SA" sz="3200" smtClean="0">
                <a:latin typeface="Simplified Arabic" panose="02020603050405020304" pitchFamily="18" charset="-78"/>
                <a:cs typeface="Simplified Arabic" panose="02020603050405020304" pitchFamily="18" charset="-78"/>
              </a:rPr>
              <a:t>ثانياً تحديد العلاقات بين الكينونات:</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علاقة ملكية عميل لجهاز (1:</a:t>
            </a:r>
            <a:r>
              <a:rPr lang="en-US" altLang="ar-SA" sz="2800" smtClean="0">
                <a:latin typeface="Simplified Arabic" panose="02020603050405020304" pitchFamily="18" charset="-78"/>
                <a:cs typeface="Simplified Arabic" panose="02020603050405020304" pitchFamily="18" charset="-78"/>
              </a:rPr>
              <a:t>N</a:t>
            </a:r>
            <a:r>
              <a:rPr lang="ar-SA" altLang="ar-SA" sz="2800" smtClean="0">
                <a:latin typeface="Simplified Arabic" panose="02020603050405020304" pitchFamily="18" charset="-78"/>
                <a:cs typeface="Simplified Arabic" panose="02020603050405020304" pitchFamily="18" charset="-78"/>
              </a:rPr>
              <a:t>)</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علاقة إصلاح الفني للجهاز</a:t>
            </a:r>
            <a:r>
              <a:rPr lang="en-US" altLang="ar-SA" sz="2800" smtClean="0">
                <a:latin typeface="Simplified Arabic" panose="02020603050405020304" pitchFamily="18" charset="-78"/>
                <a:cs typeface="Simplified Arabic" panose="02020603050405020304" pitchFamily="18" charset="-78"/>
              </a:rPr>
              <a:t> </a:t>
            </a:r>
            <a:r>
              <a:rPr lang="ar-SA" altLang="ar-SA" sz="2800" smtClean="0">
                <a:latin typeface="Simplified Arabic" panose="02020603050405020304" pitchFamily="18" charset="-78"/>
                <a:cs typeface="Simplified Arabic" panose="02020603050405020304" pitchFamily="18" charset="-78"/>
              </a:rPr>
              <a:t>(1:</a:t>
            </a:r>
            <a:r>
              <a:rPr lang="en-US" altLang="ar-SA" sz="2800" smtClean="0">
                <a:latin typeface="Simplified Arabic" panose="02020603050405020304" pitchFamily="18" charset="-78"/>
                <a:cs typeface="Simplified Arabic" panose="02020603050405020304" pitchFamily="18" charset="-78"/>
              </a:rPr>
              <a:t>N</a:t>
            </a:r>
            <a:r>
              <a:rPr lang="ar-SA" altLang="ar-SA" sz="2800" smtClean="0">
                <a:latin typeface="Simplified Arabic" panose="02020603050405020304" pitchFamily="18" charset="-78"/>
                <a:cs typeface="Simplified Arabic" panose="02020603050405020304" pitchFamily="18" charset="-78"/>
              </a:rPr>
              <a:t>)</a:t>
            </a:r>
          </a:p>
          <a:p>
            <a:pPr lvl="1" algn="r" rtl="1" eaLnBrk="1" hangingPunct="1">
              <a:lnSpc>
                <a:spcPct val="90000"/>
              </a:lnSpc>
              <a:buFont typeface="Wingdings" panose="05000000000000000000" pitchFamily="2" charset="2"/>
              <a:buChar char="Ø"/>
            </a:pPr>
            <a:r>
              <a:rPr lang="ar-SA" altLang="ar-SA" sz="2800" smtClean="0">
                <a:latin typeface="Simplified Arabic" panose="02020603050405020304" pitchFamily="18" charset="-78"/>
                <a:cs typeface="Simplified Arabic" panose="02020603050405020304" pitchFamily="18" charset="-78"/>
              </a:rPr>
              <a:t>علاقة احتياج الجهاز لقطع الغيار</a:t>
            </a:r>
            <a:r>
              <a:rPr lang="en-US" altLang="ar-SA" sz="2800" smtClean="0">
                <a:latin typeface="Simplified Arabic" panose="02020603050405020304" pitchFamily="18" charset="-78"/>
                <a:cs typeface="Simplified Arabic" panose="02020603050405020304" pitchFamily="18" charset="-78"/>
              </a:rPr>
              <a:t> </a:t>
            </a:r>
            <a:r>
              <a:rPr lang="ar-SA" altLang="ar-SA" sz="2800" smtClean="0">
                <a:latin typeface="Simplified Arabic" panose="02020603050405020304" pitchFamily="18" charset="-78"/>
                <a:cs typeface="Simplified Arabic" panose="02020603050405020304" pitchFamily="18" charset="-78"/>
              </a:rPr>
              <a:t>(1:</a:t>
            </a:r>
            <a:r>
              <a:rPr lang="en-US" altLang="ar-SA" sz="2800" smtClean="0">
                <a:latin typeface="Simplified Arabic" panose="02020603050405020304" pitchFamily="18" charset="-78"/>
                <a:cs typeface="Simplified Arabic" panose="02020603050405020304" pitchFamily="18" charset="-78"/>
              </a:rPr>
              <a:t>N</a:t>
            </a:r>
            <a:r>
              <a:rPr lang="ar-SA" altLang="ar-SA" sz="2800" smtClean="0">
                <a:latin typeface="Simplified Arabic" panose="02020603050405020304" pitchFamily="18" charset="-78"/>
                <a:cs typeface="Simplified Arabic" panose="02020603050405020304" pitchFamily="18" charset="-78"/>
              </a:rPr>
              <a:t>)</a:t>
            </a:r>
          </a:p>
          <a:p>
            <a:pPr algn="just" rtl="1" eaLnBrk="1" hangingPunct="1">
              <a:buFont typeface="Wingdings" panose="05000000000000000000" pitchFamily="2" charset="2"/>
              <a:buChar char="Ø"/>
            </a:pPr>
            <a:r>
              <a:rPr lang="ar-SA" altLang="ar-SA" sz="2800" b="0" smtClean="0">
                <a:latin typeface="Simplified Arabic" panose="02020603050405020304" pitchFamily="18" charset="-78"/>
                <a:cs typeface="Simplified Arabic" panose="02020603050405020304" pitchFamily="18" charset="-78"/>
              </a:rPr>
              <a:t>الجهاز لابد وأن يتبع عميل وأن يتم تعين فني لإصلاحه (اشتراك كلي).</a:t>
            </a:r>
          </a:p>
          <a:p>
            <a:pPr algn="just" rtl="1" eaLnBrk="1" hangingPunct="1">
              <a:spcBef>
                <a:spcPct val="0"/>
              </a:spcBef>
              <a:buFont typeface="Wingdings" panose="05000000000000000000" pitchFamily="2" charset="2"/>
              <a:buChar char="Ø"/>
            </a:pPr>
            <a:r>
              <a:rPr lang="ar-SA" altLang="ar-SA" sz="2800" b="0" smtClean="0">
                <a:latin typeface="Simplified Arabic" panose="02020603050405020304" pitchFamily="18" charset="-78"/>
                <a:cs typeface="Simplified Arabic" panose="02020603050405020304" pitchFamily="18" charset="-78"/>
              </a:rPr>
              <a:t>”التاريخ“ هي صفة للعلاقة ”يصلح“ ولذلك تضاف اليها.</a:t>
            </a:r>
          </a:p>
        </p:txBody>
      </p:sp>
      <p:sp>
        <p:nvSpPr>
          <p:cNvPr id="4" name="عنوان 3"/>
          <p:cNvSpPr>
            <a:spLocks noGrp="1"/>
          </p:cNvSpPr>
          <p:nvPr>
            <p:ph type="title"/>
          </p:nvPr>
        </p:nvSpPr>
        <p:spPr/>
        <p:txBody>
          <a:bodyPr/>
          <a:lstStyle/>
          <a:p>
            <a:pPr>
              <a:defRPr/>
            </a:pPr>
            <a:endParaRPr lang="en-US"/>
          </a:p>
        </p:txBody>
      </p:sp>
    </p:spTree>
    <p:extLst>
      <p:ext uri="{BB962C8B-B14F-4D97-AF65-F5344CB8AC3E}">
        <p14:creationId xmlns:p14="http://schemas.microsoft.com/office/powerpoint/2010/main" val="141885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506" name="مجموعة 61"/>
          <p:cNvGrpSpPr>
            <a:grpSpLocks/>
          </p:cNvGrpSpPr>
          <p:nvPr/>
        </p:nvGrpSpPr>
        <p:grpSpPr bwMode="auto">
          <a:xfrm>
            <a:off x="323850" y="1484313"/>
            <a:ext cx="8539163" cy="4267200"/>
            <a:chOff x="647700" y="819150"/>
            <a:chExt cx="8286750" cy="2724150"/>
          </a:xfrm>
        </p:grpSpPr>
        <p:grpSp>
          <p:nvGrpSpPr>
            <p:cNvPr id="21507" name="Group 79"/>
            <p:cNvGrpSpPr>
              <a:grpSpLocks/>
            </p:cNvGrpSpPr>
            <p:nvPr/>
          </p:nvGrpSpPr>
          <p:grpSpPr bwMode="auto">
            <a:xfrm>
              <a:off x="647700" y="933450"/>
              <a:ext cx="2362200" cy="1143000"/>
              <a:chOff x="408" y="720"/>
              <a:chExt cx="1488" cy="720"/>
            </a:xfrm>
          </p:grpSpPr>
          <p:sp>
            <p:nvSpPr>
              <p:cNvPr id="21556" name="Rectangle 6"/>
              <p:cNvSpPr>
                <a:spLocks noChangeArrowheads="1"/>
              </p:cNvSpPr>
              <p:nvPr/>
            </p:nvSpPr>
            <p:spPr bwMode="auto">
              <a:xfrm>
                <a:off x="1272" y="1104"/>
                <a:ext cx="624" cy="336"/>
              </a:xfrm>
              <a:prstGeom prst="rect">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قطعة غيار</a:t>
                </a:r>
                <a:endParaRPr lang="en-US" altLang="en-US" sz="2000" b="1">
                  <a:latin typeface="Times New Roman" panose="02020603050405020304" pitchFamily="18" charset="0"/>
                  <a:cs typeface="Times New Roman" panose="02020603050405020304" pitchFamily="18" charset="0"/>
                </a:endParaRPr>
              </a:p>
            </p:txBody>
          </p:sp>
          <p:grpSp>
            <p:nvGrpSpPr>
              <p:cNvPr id="21557" name="Group 72"/>
              <p:cNvGrpSpPr>
                <a:grpSpLocks/>
              </p:cNvGrpSpPr>
              <p:nvPr/>
            </p:nvGrpSpPr>
            <p:grpSpPr bwMode="auto">
              <a:xfrm>
                <a:off x="408" y="720"/>
                <a:ext cx="1008" cy="672"/>
                <a:chOff x="408" y="720"/>
                <a:chExt cx="1008" cy="672"/>
              </a:xfrm>
            </p:grpSpPr>
            <p:sp>
              <p:nvSpPr>
                <p:cNvPr id="21558" name="Oval 12"/>
                <p:cNvSpPr>
                  <a:spLocks noChangeArrowheads="1"/>
                </p:cNvSpPr>
                <p:nvPr/>
              </p:nvSpPr>
              <p:spPr bwMode="auto">
                <a:xfrm flipH="1">
                  <a:off x="408" y="1104"/>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السعر</a:t>
                  </a:r>
                  <a:endParaRPr lang="en-US" altLang="en-US" sz="2000" b="1">
                    <a:latin typeface="Times New Roman" panose="02020603050405020304" pitchFamily="18" charset="0"/>
                    <a:cs typeface="Times New Roman" panose="02020603050405020304" pitchFamily="18" charset="0"/>
                  </a:endParaRPr>
                </a:p>
              </p:txBody>
            </p:sp>
            <p:sp>
              <p:nvSpPr>
                <p:cNvPr id="21559" name="Oval 13"/>
                <p:cNvSpPr>
                  <a:spLocks noChangeArrowheads="1"/>
                </p:cNvSpPr>
                <p:nvPr/>
              </p:nvSpPr>
              <p:spPr bwMode="auto">
                <a:xfrm flipH="1">
                  <a:off x="648" y="720"/>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u="sng">
                      <a:latin typeface="Times New Roman" panose="02020603050405020304" pitchFamily="18" charset="0"/>
                      <a:cs typeface="Times New Roman" panose="02020603050405020304" pitchFamily="18" charset="0"/>
                    </a:rPr>
                    <a:t>رقم</a:t>
                  </a:r>
                  <a:endParaRPr lang="en-US" altLang="en-US" sz="2000" b="1" u="sng">
                    <a:latin typeface="Times New Roman" panose="02020603050405020304" pitchFamily="18" charset="0"/>
                    <a:cs typeface="Times New Roman" panose="02020603050405020304" pitchFamily="18" charset="0"/>
                  </a:endParaRPr>
                </a:p>
              </p:txBody>
            </p:sp>
            <p:sp>
              <p:nvSpPr>
                <p:cNvPr id="21560" name="Line 14"/>
                <p:cNvSpPr>
                  <a:spLocks noChangeShapeType="1"/>
                </p:cNvSpPr>
                <p:nvPr/>
              </p:nvSpPr>
              <p:spPr bwMode="auto">
                <a:xfrm>
                  <a:off x="1080" y="900"/>
                  <a:ext cx="336"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1" name="Line 15"/>
                <p:cNvSpPr>
                  <a:spLocks noChangeShapeType="1"/>
                </p:cNvSpPr>
                <p:nvPr/>
              </p:nvSpPr>
              <p:spPr bwMode="auto">
                <a:xfrm>
                  <a:off x="840" y="1248"/>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08" name="Group 78"/>
            <p:cNvGrpSpPr>
              <a:grpSpLocks/>
            </p:cNvGrpSpPr>
            <p:nvPr/>
          </p:nvGrpSpPr>
          <p:grpSpPr bwMode="auto">
            <a:xfrm>
              <a:off x="4495800" y="819150"/>
              <a:ext cx="1771650" cy="1257300"/>
              <a:chOff x="2832" y="648"/>
              <a:chExt cx="1116" cy="792"/>
            </a:xfrm>
          </p:grpSpPr>
          <p:sp>
            <p:nvSpPr>
              <p:cNvPr id="21550" name="Rectangle 7"/>
              <p:cNvSpPr>
                <a:spLocks noChangeArrowheads="1"/>
              </p:cNvSpPr>
              <p:nvPr/>
            </p:nvSpPr>
            <p:spPr bwMode="auto">
              <a:xfrm>
                <a:off x="3084" y="1104"/>
                <a:ext cx="624" cy="336"/>
              </a:xfrm>
              <a:prstGeom prst="rect">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جهاز</a:t>
                </a:r>
                <a:endParaRPr lang="en-US" altLang="en-US" sz="2000" b="1">
                  <a:latin typeface="Times New Roman" panose="02020603050405020304" pitchFamily="18" charset="0"/>
                  <a:cs typeface="Times New Roman" panose="02020603050405020304" pitchFamily="18" charset="0"/>
                </a:endParaRPr>
              </a:p>
            </p:txBody>
          </p:sp>
          <p:grpSp>
            <p:nvGrpSpPr>
              <p:cNvPr id="21551" name="Group 70"/>
              <p:cNvGrpSpPr>
                <a:grpSpLocks/>
              </p:cNvGrpSpPr>
              <p:nvPr/>
            </p:nvGrpSpPr>
            <p:grpSpPr bwMode="auto">
              <a:xfrm>
                <a:off x="2832" y="648"/>
                <a:ext cx="1116" cy="462"/>
                <a:chOff x="2832" y="648"/>
                <a:chExt cx="1116" cy="462"/>
              </a:xfrm>
            </p:grpSpPr>
            <p:sp>
              <p:nvSpPr>
                <p:cNvPr id="21552" name="Oval 10"/>
                <p:cNvSpPr>
                  <a:spLocks noChangeArrowheads="1"/>
                </p:cNvSpPr>
                <p:nvPr/>
              </p:nvSpPr>
              <p:spPr bwMode="auto">
                <a:xfrm>
                  <a:off x="2832" y="648"/>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u="sng">
                      <a:latin typeface="Times New Roman" panose="02020603050405020304" pitchFamily="18" charset="0"/>
                      <a:cs typeface="Times New Roman" panose="02020603050405020304" pitchFamily="18" charset="0"/>
                    </a:rPr>
                    <a:t>رقم</a:t>
                  </a:r>
                  <a:endParaRPr lang="en-US" altLang="en-US" sz="2000" b="1" u="sng">
                    <a:latin typeface="Times New Roman" panose="02020603050405020304" pitchFamily="18" charset="0"/>
                    <a:cs typeface="Times New Roman" panose="02020603050405020304" pitchFamily="18" charset="0"/>
                  </a:endParaRPr>
                </a:p>
              </p:txBody>
            </p:sp>
            <p:sp>
              <p:nvSpPr>
                <p:cNvPr id="21553" name="Oval 11"/>
                <p:cNvSpPr>
                  <a:spLocks noChangeArrowheads="1"/>
                </p:cNvSpPr>
                <p:nvPr/>
              </p:nvSpPr>
              <p:spPr bwMode="auto">
                <a:xfrm>
                  <a:off x="3516" y="648"/>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الصنف</a:t>
                  </a:r>
                  <a:endParaRPr lang="en-US" altLang="en-US" sz="2000" b="1">
                    <a:latin typeface="Times New Roman" panose="02020603050405020304" pitchFamily="18" charset="0"/>
                    <a:cs typeface="Times New Roman" panose="02020603050405020304" pitchFamily="18" charset="0"/>
                  </a:endParaRPr>
                </a:p>
              </p:txBody>
            </p:sp>
            <p:sp>
              <p:nvSpPr>
                <p:cNvPr id="21554" name="Line 16"/>
                <p:cNvSpPr>
                  <a:spLocks noChangeShapeType="1"/>
                </p:cNvSpPr>
                <p:nvPr/>
              </p:nvSpPr>
              <p:spPr bwMode="auto">
                <a:xfrm flipH="1">
                  <a:off x="3588" y="930"/>
                  <a:ext cx="132" cy="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5" name="Line 17"/>
                <p:cNvSpPr>
                  <a:spLocks noChangeShapeType="1"/>
                </p:cNvSpPr>
                <p:nvPr/>
              </p:nvSpPr>
              <p:spPr bwMode="auto">
                <a:xfrm>
                  <a:off x="3036" y="924"/>
                  <a:ext cx="216" cy="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09" name="Group 74"/>
            <p:cNvGrpSpPr>
              <a:grpSpLocks/>
            </p:cNvGrpSpPr>
            <p:nvPr/>
          </p:nvGrpSpPr>
          <p:grpSpPr bwMode="auto">
            <a:xfrm>
              <a:off x="4229100" y="2076450"/>
              <a:ext cx="2362200" cy="1162050"/>
              <a:chOff x="2664" y="1440"/>
              <a:chExt cx="1488" cy="732"/>
            </a:xfrm>
          </p:grpSpPr>
          <p:sp>
            <p:nvSpPr>
              <p:cNvPr id="21543" name="Oval 18"/>
              <p:cNvSpPr>
                <a:spLocks noChangeArrowheads="1"/>
              </p:cNvSpPr>
              <p:nvPr/>
            </p:nvSpPr>
            <p:spPr bwMode="auto">
              <a:xfrm flipH="1">
                <a:off x="3720" y="1884"/>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التاريخ</a:t>
                </a:r>
                <a:endParaRPr lang="en-US" altLang="en-US" sz="2000" b="1">
                  <a:latin typeface="Times New Roman" panose="02020603050405020304" pitchFamily="18" charset="0"/>
                  <a:cs typeface="Times New Roman" panose="02020603050405020304" pitchFamily="18" charset="0"/>
                </a:endParaRPr>
              </a:p>
            </p:txBody>
          </p:sp>
          <p:sp>
            <p:nvSpPr>
              <p:cNvPr id="21544" name="Line 19"/>
              <p:cNvSpPr>
                <a:spLocks noChangeShapeType="1"/>
              </p:cNvSpPr>
              <p:nvPr/>
            </p:nvSpPr>
            <p:spPr bwMode="auto">
              <a:xfrm>
                <a:off x="3540" y="1932"/>
                <a:ext cx="192" cy="1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5" name="Line 25"/>
              <p:cNvSpPr>
                <a:spLocks noChangeShapeType="1"/>
              </p:cNvSpPr>
              <p:nvPr/>
            </p:nvSpPr>
            <p:spPr bwMode="auto">
              <a:xfrm flipH="1">
                <a:off x="2664" y="1824"/>
                <a:ext cx="3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6" name="AutoShape 51"/>
              <p:cNvSpPr>
                <a:spLocks noChangeArrowheads="1"/>
              </p:cNvSpPr>
              <p:nvPr/>
            </p:nvSpPr>
            <p:spPr bwMode="auto">
              <a:xfrm>
                <a:off x="3024" y="1644"/>
                <a:ext cx="732" cy="348"/>
              </a:xfrm>
              <a:prstGeom prst="flowChartDecision">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يصلح</a:t>
                </a:r>
                <a:endParaRPr lang="en-US" altLang="en-US" sz="2000" b="1">
                  <a:latin typeface="Times New Roman" panose="02020603050405020304" pitchFamily="18" charset="0"/>
                  <a:cs typeface="Times New Roman" panose="02020603050405020304" pitchFamily="18" charset="0"/>
                </a:endParaRPr>
              </a:p>
            </p:txBody>
          </p:sp>
          <p:sp>
            <p:nvSpPr>
              <p:cNvPr id="21547" name="Line 53"/>
              <p:cNvSpPr>
                <a:spLocks noChangeShapeType="1"/>
              </p:cNvSpPr>
              <p:nvPr/>
            </p:nvSpPr>
            <p:spPr bwMode="auto">
              <a:xfrm flipH="1">
                <a:off x="3396" y="1440"/>
                <a:ext cx="0" cy="204"/>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Text Box 56"/>
              <p:cNvSpPr txBox="1">
                <a:spLocks noChangeArrowheads="1"/>
              </p:cNvSpPr>
              <p:nvPr/>
            </p:nvSpPr>
            <p:spPr bwMode="auto">
              <a:xfrm>
                <a:off x="3396" y="1488"/>
                <a:ext cx="15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b="1">
                    <a:latin typeface="Times New Roman" panose="02020603050405020304" pitchFamily="18" charset="0"/>
                    <a:cs typeface="Times New Roman" panose="02020603050405020304" pitchFamily="18" charset="0"/>
                  </a:rPr>
                  <a:t>N</a:t>
                </a:r>
              </a:p>
            </p:txBody>
          </p:sp>
          <p:sp>
            <p:nvSpPr>
              <p:cNvPr id="21549" name="Text Box 57"/>
              <p:cNvSpPr txBox="1">
                <a:spLocks noChangeArrowheads="1"/>
              </p:cNvSpPr>
              <p:nvPr/>
            </p:nvSpPr>
            <p:spPr bwMode="auto">
              <a:xfrm>
                <a:off x="2790" y="1655"/>
                <a:ext cx="11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ar-SA" altLang="en-US" sz="1600" b="1">
                    <a:latin typeface="Times New Roman" panose="02020603050405020304" pitchFamily="18" charset="0"/>
                    <a:cs typeface="Times New Roman" panose="02020603050405020304" pitchFamily="18" charset="0"/>
                  </a:rPr>
                  <a:t>1</a:t>
                </a:r>
                <a:endParaRPr lang="en-US" altLang="en-US" sz="1600" b="1">
                  <a:latin typeface="Times New Roman" panose="02020603050405020304" pitchFamily="18" charset="0"/>
                  <a:cs typeface="Times New Roman" panose="02020603050405020304" pitchFamily="18" charset="0"/>
                </a:endParaRPr>
              </a:p>
            </p:txBody>
          </p:sp>
        </p:grpSp>
        <p:grpSp>
          <p:nvGrpSpPr>
            <p:cNvPr id="21510" name="Group 71"/>
            <p:cNvGrpSpPr>
              <a:grpSpLocks/>
            </p:cNvGrpSpPr>
            <p:nvPr/>
          </p:nvGrpSpPr>
          <p:grpSpPr bwMode="auto">
            <a:xfrm>
              <a:off x="3009900" y="857250"/>
              <a:ext cx="1885950" cy="1295400"/>
              <a:chOff x="1896" y="672"/>
              <a:chExt cx="1188" cy="816"/>
            </a:xfrm>
          </p:grpSpPr>
          <p:sp>
            <p:nvSpPr>
              <p:cNvPr id="21535" name="AutoShape 5"/>
              <p:cNvSpPr>
                <a:spLocks noChangeArrowheads="1"/>
              </p:cNvSpPr>
              <p:nvPr/>
            </p:nvSpPr>
            <p:spPr bwMode="auto">
              <a:xfrm>
                <a:off x="2124" y="1128"/>
                <a:ext cx="720" cy="336"/>
              </a:xfrm>
              <a:prstGeom prst="flowChartDecision">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يحتاج</a:t>
                </a:r>
                <a:endParaRPr lang="en-US" altLang="en-US" sz="2000" b="1">
                  <a:latin typeface="Times New Roman" panose="02020603050405020304" pitchFamily="18" charset="0"/>
                  <a:cs typeface="Times New Roman" panose="02020603050405020304" pitchFamily="18" charset="0"/>
                </a:endParaRPr>
              </a:p>
            </p:txBody>
          </p:sp>
          <p:sp>
            <p:nvSpPr>
              <p:cNvPr id="21536" name="Line 8"/>
              <p:cNvSpPr>
                <a:spLocks noChangeShapeType="1"/>
              </p:cNvSpPr>
              <p:nvPr/>
            </p:nvSpPr>
            <p:spPr bwMode="auto">
              <a:xfrm flipH="1">
                <a:off x="1896" y="12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9"/>
              <p:cNvSpPr>
                <a:spLocks noChangeShapeType="1"/>
              </p:cNvSpPr>
              <p:nvPr/>
            </p:nvSpPr>
            <p:spPr bwMode="auto">
              <a:xfrm>
                <a:off x="2844" y="12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22"/>
              <p:cNvSpPr>
                <a:spLocks noChangeShapeType="1"/>
              </p:cNvSpPr>
              <p:nvPr/>
            </p:nvSpPr>
            <p:spPr bwMode="auto">
              <a:xfrm>
                <a:off x="2412" y="148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Text Box 59"/>
              <p:cNvSpPr txBox="1">
                <a:spLocks noChangeArrowheads="1"/>
              </p:cNvSpPr>
              <p:nvPr/>
            </p:nvSpPr>
            <p:spPr bwMode="auto">
              <a:xfrm>
                <a:off x="1986" y="1139"/>
                <a:ext cx="11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b="1">
                    <a:latin typeface="Times New Roman" panose="02020603050405020304" pitchFamily="18" charset="0"/>
                    <a:cs typeface="Times New Roman" panose="02020603050405020304" pitchFamily="18" charset="0"/>
                  </a:rPr>
                  <a:t>N</a:t>
                </a:r>
              </a:p>
            </p:txBody>
          </p:sp>
          <p:sp>
            <p:nvSpPr>
              <p:cNvPr id="21540" name="Text Box 60"/>
              <p:cNvSpPr txBox="1">
                <a:spLocks noChangeArrowheads="1"/>
              </p:cNvSpPr>
              <p:nvPr/>
            </p:nvSpPr>
            <p:spPr bwMode="auto">
              <a:xfrm>
                <a:off x="2886" y="1139"/>
                <a:ext cx="11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b="1">
                    <a:latin typeface="Times New Roman" panose="02020603050405020304" pitchFamily="18" charset="0"/>
                    <a:cs typeface="Times New Roman" panose="02020603050405020304" pitchFamily="18" charset="0"/>
                  </a:rPr>
                  <a:t>1</a:t>
                </a:r>
              </a:p>
            </p:txBody>
          </p:sp>
          <p:sp>
            <p:nvSpPr>
              <p:cNvPr id="21541" name="Oval 61"/>
              <p:cNvSpPr>
                <a:spLocks noChangeArrowheads="1"/>
              </p:cNvSpPr>
              <p:nvPr/>
            </p:nvSpPr>
            <p:spPr bwMode="auto">
              <a:xfrm flipH="1">
                <a:off x="2016" y="672"/>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العدد</a:t>
                </a:r>
                <a:endParaRPr lang="en-US" altLang="en-US" sz="2000" b="1">
                  <a:latin typeface="Times New Roman" panose="02020603050405020304" pitchFamily="18" charset="0"/>
                  <a:cs typeface="Times New Roman" panose="02020603050405020304" pitchFamily="18" charset="0"/>
                </a:endParaRPr>
              </a:p>
            </p:txBody>
          </p:sp>
          <p:sp>
            <p:nvSpPr>
              <p:cNvPr id="21542" name="Line 62"/>
              <p:cNvSpPr>
                <a:spLocks noChangeShapeType="1"/>
              </p:cNvSpPr>
              <p:nvPr/>
            </p:nvSpPr>
            <p:spPr bwMode="auto">
              <a:xfrm>
                <a:off x="2292" y="948"/>
                <a:ext cx="132" cy="2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1" name="Group 76"/>
            <p:cNvGrpSpPr>
              <a:grpSpLocks/>
            </p:cNvGrpSpPr>
            <p:nvPr/>
          </p:nvGrpSpPr>
          <p:grpSpPr bwMode="auto">
            <a:xfrm>
              <a:off x="5867400" y="1562100"/>
              <a:ext cx="1838325" cy="571500"/>
              <a:chOff x="3696" y="1116"/>
              <a:chExt cx="1158" cy="360"/>
            </a:xfrm>
          </p:grpSpPr>
          <p:grpSp>
            <p:nvGrpSpPr>
              <p:cNvPr id="21529" name="Group 69"/>
              <p:cNvGrpSpPr>
                <a:grpSpLocks/>
              </p:cNvGrpSpPr>
              <p:nvPr/>
            </p:nvGrpSpPr>
            <p:grpSpPr bwMode="auto">
              <a:xfrm>
                <a:off x="3696" y="1116"/>
                <a:ext cx="1068" cy="360"/>
                <a:chOff x="3696" y="1116"/>
                <a:chExt cx="1068" cy="360"/>
              </a:xfrm>
            </p:grpSpPr>
            <p:sp>
              <p:nvSpPr>
                <p:cNvPr id="21531" name="AutoShape 35"/>
                <p:cNvSpPr>
                  <a:spLocks noChangeArrowheads="1"/>
                </p:cNvSpPr>
                <p:nvPr/>
              </p:nvSpPr>
              <p:spPr bwMode="auto">
                <a:xfrm>
                  <a:off x="3984" y="1116"/>
                  <a:ext cx="624" cy="360"/>
                </a:xfrm>
                <a:prstGeom prst="flowChartDecision">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يملك</a:t>
                  </a:r>
                  <a:endParaRPr lang="en-US" altLang="en-US" sz="2000" b="1">
                    <a:latin typeface="Times New Roman" panose="02020603050405020304" pitchFamily="18" charset="0"/>
                    <a:cs typeface="Times New Roman" panose="02020603050405020304" pitchFamily="18" charset="0"/>
                  </a:endParaRPr>
                </a:p>
              </p:txBody>
            </p:sp>
            <p:sp>
              <p:nvSpPr>
                <p:cNvPr id="21532" name="Line 37"/>
                <p:cNvSpPr>
                  <a:spLocks noChangeShapeType="1"/>
                </p:cNvSpPr>
                <p:nvPr/>
              </p:nvSpPr>
              <p:spPr bwMode="auto">
                <a:xfrm>
                  <a:off x="3696" y="1296"/>
                  <a:ext cx="282"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3" name="Text Box 45"/>
                <p:cNvSpPr txBox="1">
                  <a:spLocks noChangeArrowheads="1"/>
                </p:cNvSpPr>
                <p:nvPr/>
              </p:nvSpPr>
              <p:spPr bwMode="auto">
                <a:xfrm>
                  <a:off x="4608" y="1140"/>
                  <a:ext cx="15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b="1">
                      <a:latin typeface="Times New Roman" panose="02020603050405020304" pitchFamily="18" charset="0"/>
                      <a:cs typeface="Times New Roman" panose="02020603050405020304" pitchFamily="18" charset="0"/>
                    </a:rPr>
                    <a:t>1</a:t>
                  </a:r>
                </a:p>
              </p:txBody>
            </p:sp>
            <p:sp>
              <p:nvSpPr>
                <p:cNvPr id="21534" name="Text Box 49"/>
                <p:cNvSpPr txBox="1">
                  <a:spLocks noChangeArrowheads="1"/>
                </p:cNvSpPr>
                <p:nvPr/>
              </p:nvSpPr>
              <p:spPr bwMode="auto">
                <a:xfrm>
                  <a:off x="3834" y="1139"/>
                  <a:ext cx="11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144" tIns="9144" rIns="9144" bIns="914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600" b="1">
                      <a:latin typeface="Times New Roman" panose="02020603050405020304" pitchFamily="18" charset="0"/>
                      <a:cs typeface="Times New Roman" panose="02020603050405020304" pitchFamily="18" charset="0"/>
                    </a:rPr>
                    <a:t>N</a:t>
                  </a:r>
                </a:p>
              </p:txBody>
            </p:sp>
          </p:grpSp>
          <p:sp>
            <p:nvSpPr>
              <p:cNvPr id="21530" name="Line 64"/>
              <p:cNvSpPr>
                <a:spLocks noChangeShapeType="1"/>
              </p:cNvSpPr>
              <p:nvPr/>
            </p:nvSpPr>
            <p:spPr bwMode="auto">
              <a:xfrm>
                <a:off x="4590" y="1296"/>
                <a:ext cx="2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12" name="Group 77"/>
            <p:cNvGrpSpPr>
              <a:grpSpLocks/>
            </p:cNvGrpSpPr>
            <p:nvPr/>
          </p:nvGrpSpPr>
          <p:grpSpPr bwMode="auto">
            <a:xfrm>
              <a:off x="7162800" y="819150"/>
              <a:ext cx="1771650" cy="1981200"/>
              <a:chOff x="4512" y="648"/>
              <a:chExt cx="1116" cy="1248"/>
            </a:xfrm>
          </p:grpSpPr>
          <p:sp>
            <p:nvSpPr>
              <p:cNvPr id="21521" name="Rectangle 34"/>
              <p:cNvSpPr>
                <a:spLocks noChangeArrowheads="1"/>
              </p:cNvSpPr>
              <p:nvPr/>
            </p:nvSpPr>
            <p:spPr bwMode="auto">
              <a:xfrm>
                <a:off x="4860" y="1104"/>
                <a:ext cx="624" cy="336"/>
              </a:xfrm>
              <a:prstGeom prst="rect">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عميل</a:t>
                </a:r>
                <a:endParaRPr lang="en-US" altLang="en-US" sz="2000" b="1">
                  <a:latin typeface="Times New Roman" panose="02020603050405020304" pitchFamily="18" charset="0"/>
                  <a:cs typeface="Times New Roman" panose="02020603050405020304" pitchFamily="18" charset="0"/>
                </a:endParaRPr>
              </a:p>
            </p:txBody>
          </p:sp>
          <p:grpSp>
            <p:nvGrpSpPr>
              <p:cNvPr id="21522" name="Group 75"/>
              <p:cNvGrpSpPr>
                <a:grpSpLocks/>
              </p:cNvGrpSpPr>
              <p:nvPr/>
            </p:nvGrpSpPr>
            <p:grpSpPr bwMode="auto">
              <a:xfrm>
                <a:off x="4512" y="648"/>
                <a:ext cx="1116" cy="1248"/>
                <a:chOff x="4512" y="648"/>
                <a:chExt cx="1116" cy="1248"/>
              </a:xfrm>
            </p:grpSpPr>
            <p:sp>
              <p:nvSpPr>
                <p:cNvPr id="21523" name="Oval 38"/>
                <p:cNvSpPr>
                  <a:spLocks noChangeArrowheads="1"/>
                </p:cNvSpPr>
                <p:nvPr/>
              </p:nvSpPr>
              <p:spPr bwMode="auto">
                <a:xfrm>
                  <a:off x="4512" y="648"/>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u="sng">
                      <a:latin typeface="Times New Roman" panose="02020603050405020304" pitchFamily="18" charset="0"/>
                      <a:cs typeface="Times New Roman" panose="02020603050405020304" pitchFamily="18" charset="0"/>
                    </a:rPr>
                    <a:t>رقم</a:t>
                  </a:r>
                  <a:endParaRPr lang="en-US" altLang="en-US" sz="2000" b="1" u="sng">
                    <a:latin typeface="Times New Roman" panose="02020603050405020304" pitchFamily="18" charset="0"/>
                    <a:cs typeface="Times New Roman" panose="02020603050405020304" pitchFamily="18" charset="0"/>
                  </a:endParaRPr>
                </a:p>
              </p:txBody>
            </p:sp>
            <p:sp>
              <p:nvSpPr>
                <p:cNvPr id="21524" name="Oval 39"/>
                <p:cNvSpPr>
                  <a:spLocks noChangeArrowheads="1"/>
                </p:cNvSpPr>
                <p:nvPr/>
              </p:nvSpPr>
              <p:spPr bwMode="auto">
                <a:xfrm>
                  <a:off x="5196" y="648"/>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الاسم</a:t>
                  </a:r>
                  <a:endParaRPr lang="en-US" altLang="en-US" sz="2000" b="1">
                    <a:latin typeface="Times New Roman" panose="02020603050405020304" pitchFamily="18" charset="0"/>
                    <a:cs typeface="Times New Roman" panose="02020603050405020304" pitchFamily="18" charset="0"/>
                  </a:endParaRPr>
                </a:p>
              </p:txBody>
            </p:sp>
            <p:sp>
              <p:nvSpPr>
                <p:cNvPr id="21525" name="Line 40"/>
                <p:cNvSpPr>
                  <a:spLocks noChangeShapeType="1"/>
                </p:cNvSpPr>
                <p:nvPr/>
              </p:nvSpPr>
              <p:spPr bwMode="auto">
                <a:xfrm flipH="1">
                  <a:off x="5256" y="930"/>
                  <a:ext cx="120" cy="17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6" name="Oval 42"/>
                <p:cNvSpPr>
                  <a:spLocks noChangeArrowheads="1"/>
                </p:cNvSpPr>
                <p:nvPr/>
              </p:nvSpPr>
              <p:spPr bwMode="auto">
                <a:xfrm>
                  <a:off x="4968" y="1608"/>
                  <a:ext cx="432"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الهاتف</a:t>
                  </a:r>
                  <a:endParaRPr lang="en-US" altLang="en-US" sz="2000" b="1">
                    <a:latin typeface="Times New Roman" panose="02020603050405020304" pitchFamily="18" charset="0"/>
                    <a:cs typeface="Times New Roman" panose="02020603050405020304" pitchFamily="18" charset="0"/>
                  </a:endParaRPr>
                </a:p>
              </p:txBody>
            </p:sp>
            <p:sp>
              <p:nvSpPr>
                <p:cNvPr id="21527" name="Line 65"/>
                <p:cNvSpPr>
                  <a:spLocks noChangeShapeType="1"/>
                </p:cNvSpPr>
                <p:nvPr/>
              </p:nvSpPr>
              <p:spPr bwMode="auto">
                <a:xfrm>
                  <a:off x="4812" y="924"/>
                  <a:ext cx="174" cy="1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8" name="Line 66"/>
                <p:cNvSpPr>
                  <a:spLocks noChangeShapeType="1"/>
                </p:cNvSpPr>
                <p:nvPr/>
              </p:nvSpPr>
              <p:spPr bwMode="auto">
                <a:xfrm>
                  <a:off x="5178" y="1434"/>
                  <a:ext cx="6" cy="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1513" name="Group 83"/>
            <p:cNvGrpSpPr>
              <a:grpSpLocks/>
            </p:cNvGrpSpPr>
            <p:nvPr/>
          </p:nvGrpSpPr>
          <p:grpSpPr bwMode="auto">
            <a:xfrm>
              <a:off x="1847850" y="2133600"/>
              <a:ext cx="2400300" cy="1409700"/>
              <a:chOff x="1164" y="1476"/>
              <a:chExt cx="1512" cy="888"/>
            </a:xfrm>
          </p:grpSpPr>
          <p:sp>
            <p:nvSpPr>
              <p:cNvPr id="21514" name="Rectangle 20"/>
              <p:cNvSpPr>
                <a:spLocks noChangeArrowheads="1"/>
              </p:cNvSpPr>
              <p:nvPr/>
            </p:nvSpPr>
            <p:spPr bwMode="auto">
              <a:xfrm>
                <a:off x="2052" y="1680"/>
                <a:ext cx="624" cy="336"/>
              </a:xfrm>
              <a:prstGeom prst="rect">
                <a:avLst/>
              </a:prstGeom>
              <a:solidFill>
                <a:schemeClr val="bg1">
                  <a:alpha val="50195"/>
                </a:schemeClr>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فني</a:t>
                </a:r>
                <a:endParaRPr lang="en-US" altLang="en-US" sz="2000" b="1">
                  <a:latin typeface="Times New Roman" panose="02020603050405020304" pitchFamily="18" charset="0"/>
                  <a:cs typeface="Times New Roman" panose="02020603050405020304" pitchFamily="18" charset="0"/>
                </a:endParaRPr>
              </a:p>
            </p:txBody>
          </p:sp>
          <p:sp>
            <p:nvSpPr>
              <p:cNvPr id="21515" name="Oval 21"/>
              <p:cNvSpPr>
                <a:spLocks noChangeArrowheads="1"/>
              </p:cNvSpPr>
              <p:nvPr/>
            </p:nvSpPr>
            <p:spPr bwMode="auto">
              <a:xfrm>
                <a:off x="1164" y="1476"/>
                <a:ext cx="504"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التخصص</a:t>
                </a:r>
                <a:endParaRPr lang="en-US" altLang="en-US" sz="2000" b="1">
                  <a:latin typeface="Times New Roman" panose="02020603050405020304" pitchFamily="18" charset="0"/>
                  <a:cs typeface="Times New Roman" panose="02020603050405020304" pitchFamily="18" charset="0"/>
                </a:endParaRPr>
              </a:p>
            </p:txBody>
          </p:sp>
          <p:sp>
            <p:nvSpPr>
              <p:cNvPr id="21516" name="Line 24"/>
              <p:cNvSpPr>
                <a:spLocks noChangeShapeType="1"/>
              </p:cNvSpPr>
              <p:nvPr/>
            </p:nvSpPr>
            <p:spPr bwMode="auto">
              <a:xfrm flipH="1" flipV="1">
                <a:off x="1656" y="1656"/>
                <a:ext cx="396" cy="1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7" name="Oval 26"/>
              <p:cNvSpPr>
                <a:spLocks noChangeArrowheads="1"/>
              </p:cNvSpPr>
              <p:nvPr/>
            </p:nvSpPr>
            <p:spPr bwMode="auto">
              <a:xfrm>
                <a:off x="1164" y="1896"/>
                <a:ext cx="504"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u="sng">
                    <a:latin typeface="Times New Roman" panose="02020603050405020304" pitchFamily="18" charset="0"/>
                    <a:cs typeface="Times New Roman" panose="02020603050405020304" pitchFamily="18" charset="0"/>
                  </a:rPr>
                  <a:t>رقم الفني</a:t>
                </a:r>
                <a:endParaRPr lang="en-US" altLang="en-US" sz="2000" b="1" u="sng">
                  <a:latin typeface="Times New Roman" panose="02020603050405020304" pitchFamily="18" charset="0"/>
                  <a:cs typeface="Times New Roman" panose="02020603050405020304" pitchFamily="18" charset="0"/>
                </a:endParaRPr>
              </a:p>
            </p:txBody>
          </p:sp>
          <p:sp>
            <p:nvSpPr>
              <p:cNvPr id="21518" name="Line 52"/>
              <p:cNvSpPr>
                <a:spLocks noChangeShapeType="1"/>
              </p:cNvSpPr>
              <p:nvPr/>
            </p:nvSpPr>
            <p:spPr bwMode="auto">
              <a:xfrm flipH="1">
                <a:off x="1680" y="1920"/>
                <a:ext cx="384" cy="1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19" name="Oval 81"/>
              <p:cNvSpPr>
                <a:spLocks noChangeArrowheads="1"/>
              </p:cNvSpPr>
              <p:nvPr/>
            </p:nvSpPr>
            <p:spPr bwMode="auto">
              <a:xfrm>
                <a:off x="2100" y="2076"/>
                <a:ext cx="504" cy="288"/>
              </a:xfrm>
              <a:prstGeom prst="ellipse">
                <a:avLst/>
              </a:prstGeom>
              <a:solidFill>
                <a:schemeClr val="bg1">
                  <a:alpha val="50195"/>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ar-SA" altLang="en-US" sz="2000" b="1">
                    <a:latin typeface="Times New Roman" panose="02020603050405020304" pitchFamily="18" charset="0"/>
                    <a:cs typeface="Times New Roman" panose="02020603050405020304" pitchFamily="18" charset="0"/>
                  </a:rPr>
                  <a:t>الاسم</a:t>
                </a:r>
                <a:endParaRPr lang="en-US" altLang="en-US" sz="2000" b="1">
                  <a:latin typeface="Times New Roman" panose="02020603050405020304" pitchFamily="18" charset="0"/>
                  <a:cs typeface="Times New Roman" panose="02020603050405020304" pitchFamily="18" charset="0"/>
                </a:endParaRPr>
              </a:p>
            </p:txBody>
          </p:sp>
          <p:sp>
            <p:nvSpPr>
              <p:cNvPr id="21520" name="Line 82"/>
              <p:cNvSpPr>
                <a:spLocks noChangeShapeType="1"/>
              </p:cNvSpPr>
              <p:nvPr/>
            </p:nvSpPr>
            <p:spPr bwMode="auto">
              <a:xfrm>
                <a:off x="2352" y="2019"/>
                <a:ext cx="0" cy="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spTree>
    <p:extLst>
      <p:ext uri="{BB962C8B-B14F-4D97-AF65-F5344CB8AC3E}">
        <p14:creationId xmlns:p14="http://schemas.microsoft.com/office/powerpoint/2010/main" val="1654436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85800" y="504825"/>
            <a:ext cx="7772400" cy="476250"/>
          </a:xfrm>
        </p:spPr>
        <p:txBody>
          <a:bodyPr>
            <a:noAutofit/>
          </a:bodyPr>
          <a:lstStyle/>
          <a:p>
            <a:pPr algn="ctr" eaLnBrk="1" fontAlgn="auto" hangingPunct="1">
              <a:spcAft>
                <a:spcPts val="0"/>
              </a:spcAft>
              <a:defRPr/>
            </a:pPr>
            <a:r>
              <a:rPr lang="en-US" sz="4400" b="1" dirty="0" smtClean="0">
                <a:solidFill>
                  <a:srgbClr val="C00000"/>
                </a:solidFill>
                <a:latin typeface="Andalus" pitchFamily="18" charset="-78"/>
                <a:cs typeface="Andalus" pitchFamily="18" charset="-78"/>
              </a:rPr>
              <a:t>Class work</a:t>
            </a:r>
          </a:p>
        </p:txBody>
      </p:sp>
      <p:sp>
        <p:nvSpPr>
          <p:cNvPr id="157699" name="Rectangle 3"/>
          <p:cNvSpPr>
            <a:spLocks noGrp="1" noChangeArrowheads="1"/>
          </p:cNvSpPr>
          <p:nvPr>
            <p:ph idx="1"/>
          </p:nvPr>
        </p:nvSpPr>
        <p:spPr>
          <a:xfrm>
            <a:off x="361950" y="1411288"/>
            <a:ext cx="8439150" cy="5257800"/>
          </a:xfrm>
        </p:spPr>
        <p:txBody>
          <a:bodyPr/>
          <a:lstStyle/>
          <a:p>
            <a:pPr algn="just" rtl="1" eaLnBrk="1" hangingPunct="1">
              <a:spcBef>
                <a:spcPct val="0"/>
              </a:spcBef>
            </a:pPr>
            <a:r>
              <a:rPr lang="ar-SA" altLang="ar-SA" sz="3200" b="0" smtClean="0">
                <a:latin typeface="Simplified Arabic" panose="02020603050405020304" pitchFamily="18" charset="-78"/>
                <a:cs typeface="Simplified Arabic" panose="02020603050405020304" pitchFamily="18" charset="-78"/>
              </a:rPr>
              <a:t>مركز طبي يقوم باستقبال المرضي ويقوم الطبيب المختص بالكشف على المريض ومن الممكن أن يطلب الطبيب بعض التحاليل للمريض. بيانات الأطباء هي الاسم والرقم الوظيفي والتخصص بينما يتم تسجيل هذه البيانات للمريض: الاسم ورقم المريض، وعند كل زيارة يتم تسجيل تاريخ الزيارة. وبيانات التحليل هي اسم التحليل ورقمه وتكلفته وأيضا يتم تسجيل تاريخ إجراء التحليل. ويحتوي المركز على أماكن للتنويم ويتم تسجيل تاريخ الدخول والخروج ومسلسل التسجيل ورقم الغرفة.</a:t>
            </a:r>
          </a:p>
          <a:p>
            <a:pPr algn="r" rtl="1" eaLnBrk="1" hangingPunct="1">
              <a:buFont typeface="Wingdings" panose="05000000000000000000" pitchFamily="2" charset="2"/>
              <a:buNone/>
            </a:pPr>
            <a:endParaRPr lang="en-US" altLang="en-US" sz="2400" smtClean="0">
              <a:ea typeface="Majalla UI"/>
              <a:cs typeface="Majalla UI"/>
            </a:endParaRPr>
          </a:p>
        </p:txBody>
      </p:sp>
      <p:sp>
        <p:nvSpPr>
          <p:cNvPr id="22532" name="Rectangle 4"/>
          <p:cNvSpPr>
            <a:spLocks noChangeArrowheads="1"/>
          </p:cNvSpPr>
          <p:nvPr/>
        </p:nvSpPr>
        <p:spPr bwMode="auto">
          <a:xfrm>
            <a:off x="685800" y="12192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pPr>
            <a:endParaRPr lang="ar-SA" altLang="en-US" sz="2400" b="1">
              <a:latin typeface="Times New Roman" panose="02020603050405020304" pitchFamily="18" charset="0"/>
              <a:cs typeface="Times New Roman" panose="02020603050405020304" pitchFamily="18" charset="0"/>
            </a:endParaRPr>
          </a:p>
          <a:p>
            <a:pPr>
              <a:spcBef>
                <a:spcPct val="20000"/>
              </a:spcBef>
            </a:pPr>
            <a:endParaRPr lang="ar-SA" altLang="en-US" sz="2400" b="1">
              <a:latin typeface="Times New Roman" panose="02020603050405020304" pitchFamily="18" charset="0"/>
              <a:cs typeface="Times New Roman" panose="02020603050405020304" pitchFamily="18" charset="0"/>
            </a:endParaRPr>
          </a:p>
          <a:p>
            <a:pPr>
              <a:spcBef>
                <a:spcPct val="20000"/>
              </a:spcBef>
            </a:pPr>
            <a:endParaRPr lang="ar-SA" altLang="en-US" sz="2400" b="1">
              <a:latin typeface="Times New Roman" panose="02020603050405020304" pitchFamily="18" charset="0"/>
              <a:cs typeface="Times New Roman" panose="02020603050405020304" pitchFamily="18" charset="0"/>
            </a:endParaRPr>
          </a:p>
          <a:p>
            <a:pPr>
              <a:spcBef>
                <a:spcPct val="20000"/>
              </a:spcBef>
            </a:pPr>
            <a:endParaRPr lang="en-US" alt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66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DZ" dirty="0">
                <a:solidFill>
                  <a:srgbClr val="FF0000"/>
                </a:solidFill>
              </a:rPr>
              <a:t>أنواع الكيانات (</a:t>
            </a:r>
            <a:r>
              <a:rPr lang="ar-DZ" dirty="0" err="1">
                <a:solidFill>
                  <a:srgbClr val="FF0000"/>
                </a:solidFill>
              </a:rPr>
              <a:t>Entities</a:t>
            </a:r>
            <a:r>
              <a:rPr lang="ar-DZ" dirty="0">
                <a:solidFill>
                  <a:srgbClr val="FF0000"/>
                </a:solidFill>
              </a:rPr>
              <a:t>) وكيفية تحديدها:</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a:xfrm>
            <a:off x="611560" y="1556792"/>
            <a:ext cx="7886700" cy="4351338"/>
          </a:xfrm>
        </p:spPr>
        <p:txBody>
          <a:bodyPr>
            <a:normAutofit fontScale="70000" lnSpcReduction="20000"/>
          </a:bodyPr>
          <a:lstStyle/>
          <a:p>
            <a:pPr algn="r" rtl="1"/>
            <a:r>
              <a:rPr lang="ar-DZ" sz="3100" b="1" dirty="0">
                <a:latin typeface="Simplified Arabic" panose="02020603050405020304" pitchFamily="18" charset="-78"/>
                <a:cs typeface="Simplified Arabic" panose="02020603050405020304" pitchFamily="18" charset="-78"/>
              </a:rPr>
              <a:t>الكيانات</a:t>
            </a:r>
            <a:r>
              <a:rPr lang="ar-DZ" sz="3100" dirty="0">
                <a:latin typeface="Simplified Arabic" panose="02020603050405020304" pitchFamily="18" charset="-78"/>
                <a:cs typeface="Simplified Arabic" panose="02020603050405020304" pitchFamily="18" charset="-78"/>
              </a:rPr>
              <a:t> هي الأشياء أو المفاهيم التي يتم تخزين البيانات عنها في قاعدة البيانات</a:t>
            </a:r>
            <a:r>
              <a:rPr lang="ar-DZ" sz="3100" dirty="0" smtClean="0">
                <a:latin typeface="Simplified Arabic" panose="02020603050405020304" pitchFamily="18" charset="-78"/>
                <a:cs typeface="Simplified Arabic" panose="02020603050405020304" pitchFamily="18" charset="-78"/>
              </a:rPr>
              <a:t>.</a:t>
            </a:r>
            <a:endParaRPr lang="ar-SA" sz="3100" dirty="0" smtClean="0">
              <a:latin typeface="Simplified Arabic" panose="02020603050405020304" pitchFamily="18" charset="-78"/>
              <a:cs typeface="Simplified Arabic" panose="02020603050405020304" pitchFamily="18" charset="-78"/>
            </a:endParaRPr>
          </a:p>
          <a:p>
            <a:pPr algn="r" rtl="1"/>
            <a:r>
              <a:rPr lang="ar-SA" altLang="en-US" sz="3200" dirty="0">
                <a:latin typeface="Simplified Arabic" panose="02020603050405020304" pitchFamily="18" charset="-78"/>
                <a:cs typeface="Simplified Arabic" panose="02020603050405020304" pitchFamily="18" charset="-78"/>
              </a:rPr>
              <a:t>مجموعة الكيانات</a:t>
            </a:r>
            <a:r>
              <a:rPr lang="en-US" altLang="en-US" sz="3200" dirty="0">
                <a:latin typeface="Simplified Arabic" panose="02020603050405020304" pitchFamily="18" charset="-78"/>
                <a:cs typeface="Simplified Arabic" panose="02020603050405020304" pitchFamily="18" charset="-78"/>
              </a:rPr>
              <a:t> </a:t>
            </a:r>
            <a:r>
              <a:rPr lang="ar-SA" altLang="en-US" sz="3200" dirty="0">
                <a:latin typeface="Simplified Arabic" panose="02020603050405020304" pitchFamily="18" charset="-78"/>
                <a:cs typeface="Simplified Arabic" panose="02020603050405020304" pitchFamily="18" charset="-78"/>
              </a:rPr>
              <a:t>الكيان هو عبارة عن كائن أو أي شيء محط اهتمام في النظام ويجب أن نقوم بجمع وتسجيل البيانات عن هذا الكيان</a:t>
            </a:r>
            <a:r>
              <a:rPr lang="ar-SA" altLang="en-US" sz="3200" dirty="0" smtClean="0">
                <a:latin typeface="Simplified Arabic" panose="02020603050405020304" pitchFamily="18" charset="-78"/>
                <a:cs typeface="Simplified Arabic" panose="02020603050405020304" pitchFamily="18" charset="-78"/>
              </a:rPr>
              <a:t>.</a:t>
            </a:r>
            <a:endParaRPr lang="en-US" sz="3100" dirty="0">
              <a:latin typeface="Simplified Arabic" panose="02020603050405020304" pitchFamily="18" charset="-78"/>
              <a:cs typeface="Simplified Arabic" panose="02020603050405020304" pitchFamily="18" charset="-78"/>
            </a:endParaRPr>
          </a:p>
          <a:p>
            <a:pPr marL="0" indent="0" algn="r" rtl="1">
              <a:buNone/>
            </a:pPr>
            <a:r>
              <a:rPr lang="ar-DZ" sz="3100" u="sng" dirty="0">
                <a:latin typeface="Simplified Arabic" panose="02020603050405020304" pitchFamily="18" charset="-78"/>
                <a:cs typeface="Simplified Arabic" panose="02020603050405020304" pitchFamily="18" charset="-78"/>
              </a:rPr>
              <a:t>أنواع الكيانات</a:t>
            </a:r>
            <a:r>
              <a:rPr lang="ar-DZ" sz="3100" u="sng" dirty="0">
                <a:latin typeface="Simplified Arabic" panose="02020603050405020304" pitchFamily="18" charset="-78"/>
                <a:cs typeface="Simplified Arabic" panose="02020603050405020304" pitchFamily="18" charset="-78"/>
              </a:rPr>
              <a:t>:</a:t>
            </a:r>
            <a:endParaRPr lang="en-US" sz="3100" u="sng" dirty="0">
              <a:latin typeface="Simplified Arabic" panose="02020603050405020304" pitchFamily="18" charset="-78"/>
              <a:cs typeface="Simplified Arabic" panose="02020603050405020304" pitchFamily="18" charset="-78"/>
            </a:endParaRPr>
          </a:p>
          <a:p>
            <a:pPr marL="0" indent="0" algn="r" rtl="1">
              <a:buNone/>
            </a:pPr>
            <a:r>
              <a:rPr lang="en-US" sz="3100" b="1" dirty="0">
                <a:latin typeface="Simplified Arabic" panose="02020603050405020304" pitchFamily="18" charset="-78"/>
                <a:cs typeface="Simplified Arabic" panose="02020603050405020304" pitchFamily="18" charset="-78"/>
              </a:rPr>
              <a:t>1</a:t>
            </a:r>
            <a:r>
              <a:rPr lang="ar-DZ" sz="3100" b="1" dirty="0" smtClean="0">
                <a:latin typeface="Simplified Arabic" panose="02020603050405020304" pitchFamily="18" charset="-78"/>
                <a:cs typeface="Simplified Arabic" panose="02020603050405020304" pitchFamily="18" charset="-78"/>
              </a:rPr>
              <a:t>. </a:t>
            </a:r>
            <a:r>
              <a:rPr lang="ar-DZ" sz="3100" b="1" dirty="0">
                <a:latin typeface="Simplified Arabic" panose="02020603050405020304" pitchFamily="18" charset="-78"/>
                <a:cs typeface="Simplified Arabic" panose="02020603050405020304" pitchFamily="18" charset="-78"/>
              </a:rPr>
              <a:t>الكيانات المادية (</a:t>
            </a:r>
            <a:r>
              <a:rPr lang="ar-DZ" sz="3100" b="1" dirty="0" err="1">
                <a:latin typeface="Simplified Arabic" panose="02020603050405020304" pitchFamily="18" charset="-78"/>
                <a:cs typeface="Simplified Arabic" panose="02020603050405020304" pitchFamily="18" charset="-78"/>
              </a:rPr>
              <a:t>Physical</a:t>
            </a:r>
            <a:r>
              <a:rPr lang="ar-DZ" sz="3100" b="1" dirty="0">
                <a:latin typeface="Simplified Arabic" panose="02020603050405020304" pitchFamily="18" charset="-78"/>
                <a:cs typeface="Simplified Arabic" panose="02020603050405020304" pitchFamily="18" charset="-78"/>
              </a:rPr>
              <a:t> </a:t>
            </a:r>
            <a:r>
              <a:rPr lang="ar-DZ" sz="3100" b="1" dirty="0" err="1">
                <a:latin typeface="Simplified Arabic" panose="02020603050405020304" pitchFamily="18" charset="-78"/>
                <a:cs typeface="Simplified Arabic" panose="02020603050405020304" pitchFamily="18" charset="-78"/>
              </a:rPr>
              <a:t>Entities</a:t>
            </a:r>
            <a:r>
              <a:rPr lang="ar-DZ" sz="3100" b="1" dirty="0">
                <a:latin typeface="Simplified Arabic" panose="02020603050405020304" pitchFamily="18" charset="-78"/>
                <a:cs typeface="Simplified Arabic" panose="02020603050405020304" pitchFamily="18" charset="-78"/>
              </a:rPr>
              <a:t>):</a:t>
            </a:r>
            <a:endParaRPr lang="en-US" sz="3100" b="1" dirty="0">
              <a:latin typeface="Simplified Arabic" panose="02020603050405020304" pitchFamily="18" charset="-78"/>
              <a:cs typeface="Simplified Arabic" panose="02020603050405020304" pitchFamily="18" charset="-78"/>
            </a:endParaRPr>
          </a:p>
          <a:p>
            <a:pPr marL="0" indent="0" algn="r" rtl="1">
              <a:buNone/>
            </a:pPr>
            <a:r>
              <a:rPr lang="ar-DZ" sz="3100" dirty="0">
                <a:latin typeface="Simplified Arabic" panose="02020603050405020304" pitchFamily="18" charset="-78"/>
                <a:cs typeface="Simplified Arabic" panose="02020603050405020304" pitchFamily="18" charset="-78"/>
              </a:rPr>
              <a:t>هي الكيانات التي تمثل أشياء حقيقية أو مادية</a:t>
            </a:r>
            <a:r>
              <a:rPr lang="ar-DZ" sz="3100" dirty="0">
                <a:latin typeface="Simplified Arabic" panose="02020603050405020304" pitchFamily="18" charset="-78"/>
                <a:cs typeface="Simplified Arabic" panose="02020603050405020304" pitchFamily="18" charset="-78"/>
              </a:rPr>
              <a:t>.</a:t>
            </a:r>
            <a:endParaRPr lang="en-US" sz="3100" dirty="0">
              <a:latin typeface="Simplified Arabic" panose="02020603050405020304" pitchFamily="18" charset="-78"/>
              <a:cs typeface="Simplified Arabic" panose="02020603050405020304" pitchFamily="18" charset="-78"/>
            </a:endParaRPr>
          </a:p>
          <a:p>
            <a:pPr marL="0" indent="0" algn="r" rtl="1">
              <a:buNone/>
            </a:pPr>
            <a:r>
              <a:rPr lang="ar-DZ" sz="3100" dirty="0">
                <a:latin typeface="Simplified Arabic" panose="02020603050405020304" pitchFamily="18" charset="-78"/>
                <a:cs typeface="Simplified Arabic" panose="02020603050405020304" pitchFamily="18" charset="-78"/>
              </a:rPr>
              <a:t>مثال</a:t>
            </a:r>
            <a:r>
              <a:rPr lang="ar-DZ" sz="3100" dirty="0">
                <a:latin typeface="Simplified Arabic" panose="02020603050405020304" pitchFamily="18" charset="-78"/>
                <a:cs typeface="Simplified Arabic" panose="02020603050405020304" pitchFamily="18" charset="-78"/>
              </a:rPr>
              <a:t>:</a:t>
            </a:r>
            <a:endParaRPr lang="en-US" sz="3100" dirty="0">
              <a:latin typeface="Simplified Arabic" panose="02020603050405020304" pitchFamily="18" charset="-78"/>
              <a:cs typeface="Simplified Arabic" panose="02020603050405020304" pitchFamily="18" charset="-78"/>
            </a:endParaRPr>
          </a:p>
          <a:p>
            <a:pPr algn="r" rtl="1"/>
            <a:r>
              <a:rPr lang="ar-DZ" sz="3100" dirty="0">
                <a:latin typeface="Simplified Arabic" panose="02020603050405020304" pitchFamily="18" charset="-78"/>
                <a:cs typeface="Simplified Arabic" panose="02020603050405020304" pitchFamily="18" charset="-78"/>
              </a:rPr>
              <a:t>الطالب، الطبيب، الموظف</a:t>
            </a:r>
            <a:r>
              <a:rPr lang="ar-DZ" sz="3100" dirty="0">
                <a:latin typeface="Simplified Arabic" panose="02020603050405020304" pitchFamily="18" charset="-78"/>
                <a:cs typeface="Simplified Arabic" panose="02020603050405020304" pitchFamily="18" charset="-78"/>
              </a:rPr>
              <a:t>.</a:t>
            </a:r>
            <a:endParaRPr lang="en-US" sz="3100" dirty="0">
              <a:latin typeface="Simplified Arabic" panose="02020603050405020304" pitchFamily="18" charset="-78"/>
              <a:cs typeface="Simplified Arabic" panose="02020603050405020304" pitchFamily="18" charset="-78"/>
            </a:endParaRPr>
          </a:p>
          <a:p>
            <a:pPr marL="0" indent="0" algn="r" rtl="1">
              <a:buNone/>
            </a:pPr>
            <a:r>
              <a:rPr lang="en-US" sz="3100" b="1" dirty="0">
                <a:latin typeface="Simplified Arabic" panose="02020603050405020304" pitchFamily="18" charset="-78"/>
                <a:cs typeface="Simplified Arabic" panose="02020603050405020304" pitchFamily="18" charset="-78"/>
              </a:rPr>
              <a:t>2</a:t>
            </a:r>
            <a:r>
              <a:rPr lang="ar-DZ" sz="3100" b="1" dirty="0" smtClean="0">
                <a:latin typeface="Simplified Arabic" panose="02020603050405020304" pitchFamily="18" charset="-78"/>
                <a:cs typeface="Simplified Arabic" panose="02020603050405020304" pitchFamily="18" charset="-78"/>
              </a:rPr>
              <a:t>. </a:t>
            </a:r>
            <a:r>
              <a:rPr lang="ar-DZ" sz="3100" b="1" dirty="0">
                <a:latin typeface="Simplified Arabic" panose="02020603050405020304" pitchFamily="18" charset="-78"/>
                <a:cs typeface="Simplified Arabic" panose="02020603050405020304" pitchFamily="18" charset="-78"/>
              </a:rPr>
              <a:t>الكيانات المعنوية (</a:t>
            </a:r>
            <a:r>
              <a:rPr lang="ar-DZ" sz="3100" b="1" dirty="0" err="1">
                <a:latin typeface="Simplified Arabic" panose="02020603050405020304" pitchFamily="18" charset="-78"/>
                <a:cs typeface="Simplified Arabic" panose="02020603050405020304" pitchFamily="18" charset="-78"/>
              </a:rPr>
              <a:t>Abstract</a:t>
            </a:r>
            <a:r>
              <a:rPr lang="ar-DZ" sz="3100" b="1" dirty="0">
                <a:latin typeface="Simplified Arabic" panose="02020603050405020304" pitchFamily="18" charset="-78"/>
                <a:cs typeface="Simplified Arabic" panose="02020603050405020304" pitchFamily="18" charset="-78"/>
              </a:rPr>
              <a:t> </a:t>
            </a:r>
            <a:r>
              <a:rPr lang="ar-DZ" sz="3100" b="1" dirty="0" err="1">
                <a:latin typeface="Simplified Arabic" panose="02020603050405020304" pitchFamily="18" charset="-78"/>
                <a:cs typeface="Simplified Arabic" panose="02020603050405020304" pitchFamily="18" charset="-78"/>
              </a:rPr>
              <a:t>Entities</a:t>
            </a:r>
            <a:r>
              <a:rPr lang="ar-DZ" sz="3100" b="1" dirty="0">
                <a:latin typeface="Simplified Arabic" panose="02020603050405020304" pitchFamily="18" charset="-78"/>
                <a:cs typeface="Simplified Arabic" panose="02020603050405020304" pitchFamily="18" charset="-78"/>
              </a:rPr>
              <a:t>):</a:t>
            </a:r>
            <a:endParaRPr lang="en-US" sz="3100" b="1" dirty="0">
              <a:latin typeface="Simplified Arabic" panose="02020603050405020304" pitchFamily="18" charset="-78"/>
              <a:cs typeface="Simplified Arabic" panose="02020603050405020304" pitchFamily="18" charset="-78"/>
            </a:endParaRPr>
          </a:p>
          <a:p>
            <a:pPr marL="0" indent="0" algn="r" rtl="1">
              <a:buNone/>
            </a:pPr>
            <a:r>
              <a:rPr lang="ar-DZ" sz="3100" dirty="0">
                <a:latin typeface="Simplified Arabic" panose="02020603050405020304" pitchFamily="18" charset="-78"/>
                <a:cs typeface="Simplified Arabic" panose="02020603050405020304" pitchFamily="18" charset="-78"/>
              </a:rPr>
              <a:t>هي الكيانات التي تمثل مفاهيم أو أفكار غير مادية</a:t>
            </a:r>
            <a:r>
              <a:rPr lang="ar-DZ" sz="3100" dirty="0">
                <a:latin typeface="Simplified Arabic" panose="02020603050405020304" pitchFamily="18" charset="-78"/>
                <a:cs typeface="Simplified Arabic" panose="02020603050405020304" pitchFamily="18" charset="-78"/>
              </a:rPr>
              <a:t>.</a:t>
            </a:r>
            <a:endParaRPr lang="en-US" sz="3100" dirty="0">
              <a:latin typeface="Simplified Arabic" panose="02020603050405020304" pitchFamily="18" charset="-78"/>
              <a:cs typeface="Simplified Arabic" panose="02020603050405020304" pitchFamily="18" charset="-78"/>
            </a:endParaRPr>
          </a:p>
          <a:p>
            <a:pPr marL="0" indent="0" algn="r" rtl="1">
              <a:buNone/>
            </a:pPr>
            <a:r>
              <a:rPr lang="ar-DZ" sz="3100" dirty="0">
                <a:latin typeface="Simplified Arabic" panose="02020603050405020304" pitchFamily="18" charset="-78"/>
                <a:cs typeface="Simplified Arabic" panose="02020603050405020304" pitchFamily="18" charset="-78"/>
              </a:rPr>
              <a:t>مثال</a:t>
            </a:r>
            <a:r>
              <a:rPr lang="ar-DZ" sz="3100" dirty="0">
                <a:latin typeface="Simplified Arabic" panose="02020603050405020304" pitchFamily="18" charset="-78"/>
                <a:cs typeface="Simplified Arabic" panose="02020603050405020304" pitchFamily="18" charset="-78"/>
              </a:rPr>
              <a:t>:</a:t>
            </a:r>
            <a:endParaRPr lang="en-US" sz="3100" dirty="0">
              <a:latin typeface="Simplified Arabic" panose="02020603050405020304" pitchFamily="18" charset="-78"/>
              <a:cs typeface="Simplified Arabic" panose="02020603050405020304" pitchFamily="18" charset="-78"/>
            </a:endParaRPr>
          </a:p>
          <a:p>
            <a:pPr algn="r" rtl="1"/>
            <a:r>
              <a:rPr lang="ar-DZ" sz="3100" dirty="0">
                <a:latin typeface="Simplified Arabic" panose="02020603050405020304" pitchFamily="18" charset="-78"/>
                <a:cs typeface="Simplified Arabic" panose="02020603050405020304" pitchFamily="18" charset="-78"/>
              </a:rPr>
              <a:t>العقد، </a:t>
            </a:r>
            <a:r>
              <a:rPr lang="ar-DZ" sz="3100" dirty="0">
                <a:latin typeface="Simplified Arabic" panose="02020603050405020304" pitchFamily="18" charset="-78"/>
                <a:cs typeface="Simplified Arabic" panose="02020603050405020304" pitchFamily="18" charset="-78"/>
              </a:rPr>
              <a:t>الاجتماع</a:t>
            </a:r>
            <a:endParaRPr lang="en-US" sz="3100" dirty="0">
              <a:latin typeface="Simplified Arabic" panose="02020603050405020304" pitchFamily="18" charset="-78"/>
              <a:cs typeface="Simplified Arabic" panose="02020603050405020304" pitchFamily="18" charset="-78"/>
            </a:endParaRPr>
          </a:p>
          <a:p>
            <a:pPr algn="r" rtl="1"/>
            <a:endParaRPr lang="en-US" dirty="0"/>
          </a:p>
        </p:txBody>
      </p:sp>
      <p:sp>
        <p:nvSpPr>
          <p:cNvPr id="4" name="مستطيل 3"/>
          <p:cNvSpPr/>
          <p:nvPr/>
        </p:nvSpPr>
        <p:spPr>
          <a:xfrm>
            <a:off x="529970" y="3789040"/>
            <a:ext cx="2304256" cy="936104"/>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ar-SA" sz="3600" b="1" dirty="0"/>
              <a:t>المريض</a:t>
            </a:r>
            <a:endParaRPr lang="en-US" sz="2000" b="1" dirty="0"/>
          </a:p>
        </p:txBody>
      </p:sp>
      <p:sp>
        <p:nvSpPr>
          <p:cNvPr id="5" name="مستطيل 4"/>
          <p:cNvSpPr/>
          <p:nvPr/>
        </p:nvSpPr>
        <p:spPr>
          <a:xfrm>
            <a:off x="539552" y="5229200"/>
            <a:ext cx="2304256" cy="936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anchor="ctr"/>
          <a:lstStyle/>
          <a:p>
            <a:pPr algn="ctr">
              <a:defRPr/>
            </a:pPr>
            <a:r>
              <a:rPr lang="ar-SA" sz="3600" b="1" dirty="0"/>
              <a:t>الطالب</a:t>
            </a:r>
            <a:endParaRPr lang="en-US" sz="3600" b="1" dirty="0"/>
          </a:p>
        </p:txBody>
      </p:sp>
    </p:spTree>
    <p:extLst>
      <p:ext uri="{BB962C8B-B14F-4D97-AF65-F5344CB8AC3E}">
        <p14:creationId xmlns:p14="http://schemas.microsoft.com/office/powerpoint/2010/main" val="283554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rtl="1"/>
            <a:r>
              <a:rPr lang="ar-DZ" dirty="0">
                <a:solidFill>
                  <a:srgbClr val="FF0000"/>
                </a:solidFill>
              </a:rPr>
              <a:t>أنواع الكيانات (</a:t>
            </a:r>
            <a:r>
              <a:rPr lang="ar-DZ" dirty="0" err="1">
                <a:solidFill>
                  <a:srgbClr val="FF0000"/>
                </a:solidFill>
              </a:rPr>
              <a:t>Entities</a:t>
            </a:r>
            <a:r>
              <a:rPr lang="ar-DZ" dirty="0">
                <a:solidFill>
                  <a:srgbClr val="FF0000"/>
                </a:solidFill>
              </a:rPr>
              <a:t>) وكيفية تحديدها:</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عنصر نائب للمحتوى 2"/>
          <p:cNvSpPr>
            <a:spLocks noGrp="1"/>
          </p:cNvSpPr>
          <p:nvPr>
            <p:ph idx="1"/>
          </p:nvPr>
        </p:nvSpPr>
        <p:spPr/>
        <p:txBody>
          <a:bodyPr>
            <a:normAutofit fontScale="85000" lnSpcReduction="10000"/>
          </a:bodyPr>
          <a:lstStyle/>
          <a:p>
            <a:pPr marL="0" indent="0" algn="r" rtl="1">
              <a:buNone/>
            </a:pPr>
            <a:r>
              <a:rPr lang="en-US" sz="3000" b="1" dirty="0">
                <a:latin typeface="Simplified Arabic" panose="02020603050405020304" pitchFamily="18" charset="-78"/>
                <a:cs typeface="Simplified Arabic" panose="02020603050405020304" pitchFamily="18" charset="-78"/>
              </a:rPr>
              <a:t>3</a:t>
            </a:r>
            <a:r>
              <a:rPr lang="ar-DZ" sz="3000" b="1" dirty="0" smtClean="0">
                <a:latin typeface="Simplified Arabic" panose="02020603050405020304" pitchFamily="18" charset="-78"/>
                <a:cs typeface="Simplified Arabic" panose="02020603050405020304" pitchFamily="18" charset="-78"/>
              </a:rPr>
              <a:t>. </a:t>
            </a:r>
            <a:r>
              <a:rPr lang="ar-DZ" sz="3000" b="1" dirty="0">
                <a:latin typeface="Simplified Arabic" panose="02020603050405020304" pitchFamily="18" charset="-78"/>
                <a:cs typeface="Simplified Arabic" panose="02020603050405020304" pitchFamily="18" charset="-78"/>
              </a:rPr>
              <a:t>الكيانات القابلة للتحويل (</a:t>
            </a:r>
            <a:r>
              <a:rPr lang="ar-DZ" sz="3000" b="1" dirty="0" err="1">
                <a:latin typeface="Simplified Arabic" panose="02020603050405020304" pitchFamily="18" charset="-78"/>
                <a:cs typeface="Simplified Arabic" panose="02020603050405020304" pitchFamily="18" charset="-78"/>
              </a:rPr>
              <a:t>Assignable</a:t>
            </a:r>
            <a:r>
              <a:rPr lang="ar-DZ" sz="3000" b="1" dirty="0">
                <a:latin typeface="Simplified Arabic" panose="02020603050405020304" pitchFamily="18" charset="-78"/>
                <a:cs typeface="Simplified Arabic" panose="02020603050405020304" pitchFamily="18" charset="-78"/>
              </a:rPr>
              <a:t> </a:t>
            </a:r>
            <a:r>
              <a:rPr lang="ar-DZ" sz="3000" b="1" dirty="0" err="1">
                <a:latin typeface="Simplified Arabic" panose="02020603050405020304" pitchFamily="18" charset="-78"/>
                <a:cs typeface="Simplified Arabic" panose="02020603050405020304" pitchFamily="18" charset="-78"/>
              </a:rPr>
              <a:t>Entities</a:t>
            </a:r>
            <a:r>
              <a:rPr lang="ar-DZ" sz="3000" b="1" dirty="0">
                <a:latin typeface="Simplified Arabic" panose="02020603050405020304" pitchFamily="18" charset="-78"/>
                <a:cs typeface="Simplified Arabic" panose="02020603050405020304" pitchFamily="18" charset="-78"/>
              </a:rPr>
              <a:t>):</a:t>
            </a:r>
            <a:endParaRPr lang="en-US" sz="3000" b="1" dirty="0">
              <a:latin typeface="Simplified Arabic" panose="02020603050405020304" pitchFamily="18" charset="-78"/>
              <a:cs typeface="Simplified Arabic" panose="02020603050405020304" pitchFamily="18" charset="-78"/>
            </a:endParaRPr>
          </a:p>
          <a:p>
            <a:pPr marL="0" indent="0" algn="r" rtl="1">
              <a:buNone/>
            </a:pPr>
            <a:r>
              <a:rPr lang="ar-DZ" sz="3000" dirty="0">
                <a:latin typeface="Simplified Arabic" panose="02020603050405020304" pitchFamily="18" charset="-78"/>
                <a:cs typeface="Simplified Arabic" panose="02020603050405020304" pitchFamily="18" charset="-78"/>
              </a:rPr>
              <a:t>هي الكيانات التي يمكن ربطها بكيانات أخرى أو يمكن تغيير خصائصها بناءً على التفاعل مع كيان آخر.</a:t>
            </a:r>
            <a:endParaRPr lang="en-US" sz="3000" dirty="0">
              <a:latin typeface="Simplified Arabic" panose="02020603050405020304" pitchFamily="18" charset="-78"/>
              <a:cs typeface="Simplified Arabic" panose="02020603050405020304" pitchFamily="18" charset="-78"/>
            </a:endParaRPr>
          </a:p>
          <a:p>
            <a:pPr marL="0" indent="0" algn="r" rtl="1">
              <a:buNone/>
            </a:pPr>
            <a:r>
              <a:rPr lang="ar-DZ" sz="3000" dirty="0">
                <a:latin typeface="Simplified Arabic" panose="02020603050405020304" pitchFamily="18" charset="-78"/>
                <a:cs typeface="Simplified Arabic" panose="02020603050405020304" pitchFamily="18" charset="-78"/>
              </a:rPr>
              <a:t>مثال:</a:t>
            </a:r>
            <a:endParaRPr lang="en-US" sz="3000" dirty="0">
              <a:latin typeface="Simplified Arabic" panose="02020603050405020304" pitchFamily="18" charset="-78"/>
              <a:cs typeface="Simplified Arabic" panose="02020603050405020304" pitchFamily="18" charset="-78"/>
            </a:endParaRPr>
          </a:p>
          <a:p>
            <a:pPr marL="0" indent="0" algn="r" rtl="1">
              <a:buNone/>
            </a:pPr>
            <a:r>
              <a:rPr lang="ar-DZ" sz="3000" dirty="0">
                <a:latin typeface="Simplified Arabic" panose="02020603050405020304" pitchFamily="18" charset="-78"/>
                <a:cs typeface="Simplified Arabic" panose="02020603050405020304" pitchFamily="18" charset="-78"/>
              </a:rPr>
              <a:t>المرضى الذين يمكن أن يكون لديهم أكثر من حالة مرضية في وقت واحد.</a:t>
            </a:r>
            <a:endParaRPr lang="en-US" sz="3000" dirty="0">
              <a:latin typeface="Simplified Arabic" panose="02020603050405020304" pitchFamily="18" charset="-78"/>
              <a:cs typeface="Simplified Arabic" panose="02020603050405020304" pitchFamily="18" charset="-78"/>
            </a:endParaRPr>
          </a:p>
          <a:p>
            <a:pPr marL="0" indent="0" algn="r" rtl="1">
              <a:buNone/>
            </a:pPr>
            <a:r>
              <a:rPr lang="en-US" sz="3000" b="1" dirty="0">
                <a:latin typeface="Simplified Arabic" panose="02020603050405020304" pitchFamily="18" charset="-78"/>
                <a:cs typeface="Simplified Arabic" panose="02020603050405020304" pitchFamily="18" charset="-78"/>
              </a:rPr>
              <a:t>4</a:t>
            </a:r>
            <a:r>
              <a:rPr lang="ar-DZ" sz="3000" b="1" dirty="0" smtClean="0">
                <a:latin typeface="Simplified Arabic" panose="02020603050405020304" pitchFamily="18" charset="-78"/>
                <a:cs typeface="Simplified Arabic" panose="02020603050405020304" pitchFamily="18" charset="-78"/>
              </a:rPr>
              <a:t>. </a:t>
            </a:r>
            <a:r>
              <a:rPr lang="ar-DZ" sz="3000" b="1" dirty="0">
                <a:latin typeface="Simplified Arabic" panose="02020603050405020304" pitchFamily="18" charset="-78"/>
                <a:cs typeface="Simplified Arabic" panose="02020603050405020304" pitchFamily="18" charset="-78"/>
              </a:rPr>
              <a:t>الكيانات الضعيفة (</a:t>
            </a:r>
            <a:r>
              <a:rPr lang="ar-DZ" sz="3000" b="1" dirty="0" err="1">
                <a:latin typeface="Simplified Arabic" panose="02020603050405020304" pitchFamily="18" charset="-78"/>
                <a:cs typeface="Simplified Arabic" panose="02020603050405020304" pitchFamily="18" charset="-78"/>
              </a:rPr>
              <a:t>Weak</a:t>
            </a:r>
            <a:r>
              <a:rPr lang="ar-DZ" sz="3000" b="1" dirty="0">
                <a:latin typeface="Simplified Arabic" panose="02020603050405020304" pitchFamily="18" charset="-78"/>
                <a:cs typeface="Simplified Arabic" panose="02020603050405020304" pitchFamily="18" charset="-78"/>
              </a:rPr>
              <a:t> </a:t>
            </a:r>
            <a:r>
              <a:rPr lang="ar-DZ" sz="3000" b="1" dirty="0" err="1">
                <a:latin typeface="Simplified Arabic" panose="02020603050405020304" pitchFamily="18" charset="-78"/>
                <a:cs typeface="Simplified Arabic" panose="02020603050405020304" pitchFamily="18" charset="-78"/>
              </a:rPr>
              <a:t>Entities</a:t>
            </a:r>
            <a:r>
              <a:rPr lang="ar-DZ" sz="3000" b="1" dirty="0">
                <a:latin typeface="Simplified Arabic" panose="02020603050405020304" pitchFamily="18" charset="-78"/>
                <a:cs typeface="Simplified Arabic" panose="02020603050405020304" pitchFamily="18" charset="-78"/>
              </a:rPr>
              <a:t>):</a:t>
            </a:r>
            <a:endParaRPr lang="en-US" sz="3000" b="1" dirty="0">
              <a:latin typeface="Simplified Arabic" panose="02020603050405020304" pitchFamily="18" charset="-78"/>
              <a:cs typeface="Simplified Arabic" panose="02020603050405020304" pitchFamily="18" charset="-78"/>
            </a:endParaRPr>
          </a:p>
          <a:p>
            <a:pPr marL="0" indent="0" algn="r" rtl="1">
              <a:buNone/>
            </a:pPr>
            <a:r>
              <a:rPr lang="ar-DZ" sz="3000" dirty="0">
                <a:latin typeface="Simplified Arabic" panose="02020603050405020304" pitchFamily="18" charset="-78"/>
                <a:cs typeface="Simplified Arabic" panose="02020603050405020304" pitchFamily="18" charset="-78"/>
              </a:rPr>
              <a:t>هي الكيانات التي تعتمد على كيان آخر لتحديد هويتها. عادةً ما يتم تمثيل الكيانات الضعيفة بعلاقة مع كيان آخر (الكيان الأساسي).</a:t>
            </a:r>
            <a:endParaRPr lang="en-US" sz="3000" dirty="0">
              <a:latin typeface="Simplified Arabic" panose="02020603050405020304" pitchFamily="18" charset="-78"/>
              <a:cs typeface="Simplified Arabic" panose="02020603050405020304" pitchFamily="18" charset="-78"/>
            </a:endParaRPr>
          </a:p>
          <a:p>
            <a:pPr marL="0" indent="0" algn="r" rtl="1">
              <a:buNone/>
            </a:pPr>
            <a:r>
              <a:rPr lang="ar-DZ" sz="3000" dirty="0">
                <a:latin typeface="Simplified Arabic" panose="02020603050405020304" pitchFamily="18" charset="-78"/>
                <a:cs typeface="Simplified Arabic" panose="02020603050405020304" pitchFamily="18" charset="-78"/>
              </a:rPr>
              <a:t>مثال:</a:t>
            </a:r>
            <a:endParaRPr lang="en-US" sz="3000" dirty="0">
              <a:latin typeface="Simplified Arabic" panose="02020603050405020304" pitchFamily="18" charset="-78"/>
              <a:cs typeface="Simplified Arabic" panose="02020603050405020304" pitchFamily="18" charset="-78"/>
            </a:endParaRPr>
          </a:p>
          <a:p>
            <a:pPr marL="0" indent="0" algn="r" rtl="1">
              <a:buNone/>
            </a:pPr>
            <a:r>
              <a:rPr lang="ar-DZ" sz="3000" dirty="0">
                <a:latin typeface="Simplified Arabic" panose="02020603050405020304" pitchFamily="18" charset="-78"/>
                <a:cs typeface="Simplified Arabic" panose="02020603050405020304" pitchFamily="18" charset="-78"/>
              </a:rPr>
              <a:t>العنوان في حالة وجوده ككيان ضعيف يعتمد على كيان آخر مثل الطالب.</a:t>
            </a:r>
            <a:endParaRPr lang="en-US" sz="3000" dirty="0">
              <a:latin typeface="Simplified Arabic" panose="02020603050405020304" pitchFamily="18" charset="-78"/>
              <a:cs typeface="Simplified Arabic" panose="02020603050405020304" pitchFamily="18" charset="-78"/>
            </a:endParaRPr>
          </a:p>
          <a:p>
            <a:endParaRPr lang="en-US" dirty="0"/>
          </a:p>
        </p:txBody>
      </p:sp>
    </p:spTree>
    <p:extLst>
      <p:ext uri="{BB962C8B-B14F-4D97-AF65-F5344CB8AC3E}">
        <p14:creationId xmlns:p14="http://schemas.microsoft.com/office/powerpoint/2010/main" val="327865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الكيانات الضعيفة:</a:t>
            </a:r>
            <a:endParaRPr lang="en-US" sz="4400" b="1" dirty="0" smtClean="0">
              <a:solidFill>
                <a:srgbClr val="C00000"/>
              </a:solidFill>
              <a:cs typeface="DecoType Naskh" pitchFamily="2" charset="-78"/>
            </a:endParaRPr>
          </a:p>
        </p:txBody>
      </p:sp>
      <p:grpSp>
        <p:nvGrpSpPr>
          <p:cNvPr id="36867" name="مجموعة 27"/>
          <p:cNvGrpSpPr>
            <a:grpSpLocks/>
          </p:cNvGrpSpPr>
          <p:nvPr/>
        </p:nvGrpSpPr>
        <p:grpSpPr bwMode="auto">
          <a:xfrm>
            <a:off x="323850" y="620713"/>
            <a:ext cx="7129463" cy="5976937"/>
            <a:chOff x="827088" y="620688"/>
            <a:chExt cx="7129462" cy="5976933"/>
          </a:xfrm>
        </p:grpSpPr>
        <p:cxnSp>
          <p:nvCxnSpPr>
            <p:cNvPr id="27" name="رابط مستقيم 26"/>
            <p:cNvCxnSpPr/>
            <p:nvPr/>
          </p:nvCxnSpPr>
          <p:spPr bwMode="auto">
            <a:xfrm flipV="1">
              <a:off x="4427537" y="2565374"/>
              <a:ext cx="0" cy="822324"/>
            </a:xfrm>
            <a:prstGeom prst="line">
              <a:avLst/>
            </a:prstGeom>
          </p:spPr>
          <p:style>
            <a:lnRef idx="3">
              <a:schemeClr val="dk1"/>
            </a:lnRef>
            <a:fillRef idx="0">
              <a:schemeClr val="dk1"/>
            </a:fillRef>
            <a:effectRef idx="2">
              <a:schemeClr val="dk1"/>
            </a:effectRef>
            <a:fontRef idx="minor">
              <a:schemeClr val="tx1"/>
            </a:fontRef>
          </p:style>
        </p:cxnSp>
        <p:sp>
          <p:nvSpPr>
            <p:cNvPr id="26" name="معين 25"/>
            <p:cNvSpPr/>
            <p:nvPr/>
          </p:nvSpPr>
          <p:spPr>
            <a:xfrm>
              <a:off x="2987676" y="3284511"/>
              <a:ext cx="2736850" cy="1665286"/>
            </a:xfrm>
            <a:prstGeom prst="diamond">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23" name="مستطيل 22"/>
            <p:cNvSpPr/>
            <p:nvPr/>
          </p:nvSpPr>
          <p:spPr bwMode="auto">
            <a:xfrm>
              <a:off x="3275013" y="5660997"/>
              <a:ext cx="2279650" cy="936624"/>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en-US" sz="2000" b="1" dirty="0">
                <a:solidFill>
                  <a:schemeClr val="tx1"/>
                </a:solidFill>
              </a:endParaRPr>
            </a:p>
          </p:txBody>
        </p:sp>
        <p:grpSp>
          <p:nvGrpSpPr>
            <p:cNvPr id="36871" name="مجموعة 17"/>
            <p:cNvGrpSpPr>
              <a:grpSpLocks/>
            </p:cNvGrpSpPr>
            <p:nvPr/>
          </p:nvGrpSpPr>
          <p:grpSpPr bwMode="auto">
            <a:xfrm>
              <a:off x="3348038" y="5770710"/>
              <a:ext cx="3024188" cy="682626"/>
              <a:chOff x="3276250" y="6019027"/>
              <a:chExt cx="3275656" cy="936022"/>
            </a:xfrm>
          </p:grpSpPr>
          <p:cxnSp>
            <p:nvCxnSpPr>
              <p:cNvPr id="16" name="رابط مستقيم 15"/>
              <p:cNvCxnSpPr/>
              <p:nvPr/>
            </p:nvCxnSpPr>
            <p:spPr>
              <a:xfrm flipV="1">
                <a:off x="5537399" y="6460675"/>
                <a:ext cx="1014507" cy="0"/>
              </a:xfrm>
              <a:prstGeom prst="line">
                <a:avLst/>
              </a:prstGeom>
            </p:spPr>
            <p:style>
              <a:lnRef idx="3">
                <a:schemeClr val="dk1"/>
              </a:lnRef>
              <a:fillRef idx="0">
                <a:schemeClr val="dk1"/>
              </a:fillRef>
              <a:effectRef idx="2">
                <a:schemeClr val="dk1"/>
              </a:effectRef>
              <a:fontRef idx="minor">
                <a:schemeClr val="tx1"/>
              </a:fontRef>
            </p:style>
          </p:cxnSp>
          <p:sp>
            <p:nvSpPr>
              <p:cNvPr id="15" name="مستطيل 14"/>
              <p:cNvSpPr/>
              <p:nvPr/>
            </p:nvSpPr>
            <p:spPr>
              <a:xfrm>
                <a:off x="3276250" y="6018787"/>
                <a:ext cx="2304136" cy="936021"/>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ar-SA" sz="3600" b="1" dirty="0">
                    <a:solidFill>
                      <a:schemeClr val="tx1"/>
                    </a:solidFill>
                  </a:rPr>
                  <a:t>تابع</a:t>
                </a:r>
                <a:endParaRPr lang="en-US" sz="2000" b="1" dirty="0">
                  <a:solidFill>
                    <a:schemeClr val="tx1"/>
                  </a:solidFill>
                </a:endParaRPr>
              </a:p>
            </p:txBody>
          </p:sp>
        </p:grpSp>
        <p:cxnSp>
          <p:nvCxnSpPr>
            <p:cNvPr id="7" name="رابط مستقيم 6"/>
            <p:cNvCxnSpPr/>
            <p:nvPr/>
          </p:nvCxnSpPr>
          <p:spPr bwMode="auto">
            <a:xfrm flipV="1">
              <a:off x="5172075" y="1628749"/>
              <a:ext cx="695325" cy="571500"/>
            </a:xfrm>
            <a:prstGeom prst="line">
              <a:avLst/>
            </a:prstGeom>
          </p:spPr>
          <p:style>
            <a:lnRef idx="3">
              <a:schemeClr val="dk1"/>
            </a:lnRef>
            <a:fillRef idx="0">
              <a:schemeClr val="dk1"/>
            </a:fillRef>
            <a:effectRef idx="2">
              <a:schemeClr val="dk1"/>
            </a:effectRef>
            <a:fontRef idx="minor">
              <a:schemeClr val="tx1"/>
            </a:fontRef>
          </p:style>
        </p:cxnSp>
        <p:cxnSp>
          <p:nvCxnSpPr>
            <p:cNvPr id="8" name="رابط مستقيم 7"/>
            <p:cNvCxnSpPr/>
            <p:nvPr/>
          </p:nvCxnSpPr>
          <p:spPr bwMode="auto">
            <a:xfrm flipV="1">
              <a:off x="4427537" y="1485874"/>
              <a:ext cx="0" cy="647700"/>
            </a:xfrm>
            <a:prstGeom prst="line">
              <a:avLst/>
            </a:prstGeom>
          </p:spPr>
          <p:style>
            <a:lnRef idx="3">
              <a:schemeClr val="dk1"/>
            </a:lnRef>
            <a:fillRef idx="0">
              <a:schemeClr val="dk1"/>
            </a:fillRef>
            <a:effectRef idx="2">
              <a:schemeClr val="dk1"/>
            </a:effectRef>
            <a:fontRef idx="minor">
              <a:schemeClr val="tx1"/>
            </a:fontRef>
          </p:style>
        </p:cxnSp>
        <p:cxnSp>
          <p:nvCxnSpPr>
            <p:cNvPr id="9" name="رابط مستقيم 8"/>
            <p:cNvCxnSpPr/>
            <p:nvPr/>
          </p:nvCxnSpPr>
          <p:spPr bwMode="auto">
            <a:xfrm flipH="1" flipV="1">
              <a:off x="3059113" y="1557312"/>
              <a:ext cx="647700" cy="576262"/>
            </a:xfrm>
            <a:prstGeom prst="line">
              <a:avLst/>
            </a:prstGeom>
          </p:spPr>
          <p:style>
            <a:lnRef idx="3">
              <a:schemeClr val="dk1"/>
            </a:lnRef>
            <a:fillRef idx="0">
              <a:schemeClr val="dk1"/>
            </a:fillRef>
            <a:effectRef idx="2">
              <a:schemeClr val="dk1"/>
            </a:effectRef>
            <a:fontRef idx="minor">
              <a:schemeClr val="tx1"/>
            </a:fontRef>
          </p:style>
        </p:cxnSp>
        <p:sp>
          <p:nvSpPr>
            <p:cNvPr id="10" name="شكل بيضاوي 9"/>
            <p:cNvSpPr/>
            <p:nvPr/>
          </p:nvSpPr>
          <p:spPr bwMode="auto">
            <a:xfrm>
              <a:off x="5220194" y="908723"/>
              <a:ext cx="1584441" cy="792216"/>
            </a:xfrm>
            <a:prstGeom prst="ellipse">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ar-SA" sz="3200" b="1" u="sng" dirty="0"/>
                <a:t>الرقم</a:t>
              </a:r>
              <a:endParaRPr lang="en-US" sz="3600" b="1" u="sng" dirty="0"/>
            </a:p>
          </p:txBody>
        </p:sp>
        <p:sp>
          <p:nvSpPr>
            <p:cNvPr id="11" name="شكل بيضاوي 10"/>
            <p:cNvSpPr/>
            <p:nvPr/>
          </p:nvSpPr>
          <p:spPr bwMode="auto">
            <a:xfrm>
              <a:off x="2051313" y="764684"/>
              <a:ext cx="1584441" cy="792216"/>
            </a:xfrm>
            <a:prstGeom prst="ellipse">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200" b="1" dirty="0"/>
                <a:t>العنوان</a:t>
              </a:r>
              <a:endParaRPr lang="en-US" sz="3200" b="1" dirty="0"/>
            </a:p>
          </p:txBody>
        </p:sp>
        <p:sp>
          <p:nvSpPr>
            <p:cNvPr id="12" name="شكل بيضاوي 11"/>
            <p:cNvSpPr/>
            <p:nvPr/>
          </p:nvSpPr>
          <p:spPr bwMode="auto">
            <a:xfrm>
              <a:off x="3635754" y="620688"/>
              <a:ext cx="1584441" cy="792216"/>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200" b="1" dirty="0"/>
                <a:t>الاسم</a:t>
              </a:r>
              <a:endParaRPr lang="en-US" sz="3200" b="1" dirty="0"/>
            </a:p>
          </p:txBody>
        </p:sp>
        <p:sp>
          <p:nvSpPr>
            <p:cNvPr id="18" name="شكل بيضاوي 17"/>
            <p:cNvSpPr/>
            <p:nvPr/>
          </p:nvSpPr>
          <p:spPr bwMode="auto">
            <a:xfrm>
              <a:off x="6372109" y="5733060"/>
              <a:ext cx="1584441" cy="792215"/>
            </a:xfrm>
            <a:prstGeom prst="ellipse">
              <a:avLst/>
            </a:prstGeom>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ar-SA" sz="3200" b="1" u="dash" dirty="0">
                  <a:solidFill>
                    <a:schemeClr val="tx1"/>
                  </a:solidFill>
                </a:rPr>
                <a:t>الاسم</a:t>
              </a:r>
              <a:endParaRPr lang="en-US" sz="3600" b="1" u="dash" dirty="0">
                <a:solidFill>
                  <a:schemeClr val="tx1"/>
                </a:solidFill>
              </a:endParaRPr>
            </a:p>
          </p:txBody>
        </p:sp>
        <p:cxnSp>
          <p:nvCxnSpPr>
            <p:cNvPr id="19" name="رابط مستقيم 18"/>
            <p:cNvCxnSpPr/>
            <p:nvPr/>
          </p:nvCxnSpPr>
          <p:spPr bwMode="auto">
            <a:xfrm flipV="1">
              <a:off x="2411413" y="6164234"/>
              <a:ext cx="936625" cy="0"/>
            </a:xfrm>
            <a:prstGeom prst="line">
              <a:avLst/>
            </a:prstGeom>
          </p:spPr>
          <p:style>
            <a:lnRef idx="3">
              <a:schemeClr val="dk1"/>
            </a:lnRef>
            <a:fillRef idx="0">
              <a:schemeClr val="dk1"/>
            </a:fillRef>
            <a:effectRef idx="2">
              <a:schemeClr val="dk1"/>
            </a:effectRef>
            <a:fontRef idx="minor">
              <a:schemeClr val="tx1"/>
            </a:fontRef>
          </p:style>
        </p:cxnSp>
        <p:sp>
          <p:nvSpPr>
            <p:cNvPr id="20" name="شكل بيضاوي 19"/>
            <p:cNvSpPr/>
            <p:nvPr/>
          </p:nvSpPr>
          <p:spPr bwMode="auto">
            <a:xfrm>
              <a:off x="827088" y="5805083"/>
              <a:ext cx="1584441" cy="792215"/>
            </a:xfrm>
            <a:prstGeom prst="ellipse">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ar-SA" sz="3200" b="1" dirty="0"/>
                <a:t>الصفة</a:t>
              </a:r>
              <a:endParaRPr lang="en-US" sz="3600" b="1" dirty="0"/>
            </a:p>
          </p:txBody>
        </p:sp>
        <p:sp>
          <p:nvSpPr>
            <p:cNvPr id="22" name="مستطيل 21"/>
            <p:cNvSpPr/>
            <p:nvPr/>
          </p:nvSpPr>
          <p:spPr bwMode="auto">
            <a:xfrm>
              <a:off x="3491579" y="2060848"/>
              <a:ext cx="1944358" cy="648072"/>
            </a:xfrm>
            <a:prstGeom prst="rect">
              <a:avLst/>
            </a:prstGeom>
            <a:solidFill>
              <a:srgbClr val="00B0F0"/>
            </a:soli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ar-SA" sz="3200" b="1" dirty="0"/>
                <a:t>الموظف</a:t>
              </a:r>
              <a:endParaRPr lang="en-US" sz="3200" b="1" dirty="0"/>
            </a:p>
          </p:txBody>
        </p:sp>
        <p:cxnSp>
          <p:nvCxnSpPr>
            <p:cNvPr id="24" name="رابط مستقيم 23"/>
            <p:cNvCxnSpPr/>
            <p:nvPr/>
          </p:nvCxnSpPr>
          <p:spPr bwMode="auto">
            <a:xfrm flipV="1">
              <a:off x="4427537" y="4838672"/>
              <a:ext cx="0" cy="822324"/>
            </a:xfrm>
            <a:prstGeom prst="line">
              <a:avLst/>
            </a:prstGeom>
          </p:spPr>
          <p:style>
            <a:lnRef idx="3">
              <a:schemeClr val="dk1"/>
            </a:lnRef>
            <a:fillRef idx="0">
              <a:schemeClr val="dk1"/>
            </a:fillRef>
            <a:effectRef idx="2">
              <a:schemeClr val="dk1"/>
            </a:effectRef>
            <a:fontRef idx="minor">
              <a:schemeClr val="tx1"/>
            </a:fontRef>
          </p:style>
        </p:cxnSp>
        <p:cxnSp>
          <p:nvCxnSpPr>
            <p:cNvPr id="25" name="رابط مستقيم 24"/>
            <p:cNvCxnSpPr/>
            <p:nvPr/>
          </p:nvCxnSpPr>
          <p:spPr bwMode="auto">
            <a:xfrm flipV="1">
              <a:off x="4356101" y="4838672"/>
              <a:ext cx="0" cy="822324"/>
            </a:xfrm>
            <a:prstGeom prst="line">
              <a:avLst/>
            </a:prstGeom>
          </p:spPr>
          <p:style>
            <a:lnRef idx="3">
              <a:schemeClr val="dk1"/>
            </a:lnRef>
            <a:fillRef idx="0">
              <a:schemeClr val="dk1"/>
            </a:fillRef>
            <a:effectRef idx="2">
              <a:schemeClr val="dk1"/>
            </a:effectRef>
            <a:fontRef idx="minor">
              <a:schemeClr val="tx1"/>
            </a:fontRef>
          </p:style>
        </p:cxnSp>
        <p:sp>
          <p:nvSpPr>
            <p:cNvPr id="21" name="معين 20"/>
            <p:cNvSpPr/>
            <p:nvPr/>
          </p:nvSpPr>
          <p:spPr>
            <a:xfrm>
              <a:off x="3132138" y="3428973"/>
              <a:ext cx="2447925" cy="1368424"/>
            </a:xfrm>
            <a:prstGeom prst="diamond">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ar-SA" sz="3600" b="1" dirty="0"/>
                <a:t>لديه</a:t>
              </a:r>
              <a:endParaRPr lang="en-US" b="1" dirty="0"/>
            </a:p>
          </p:txBody>
        </p:sp>
      </p:grpSp>
      <p:sp>
        <p:nvSpPr>
          <p:cNvPr id="28" name="شكل بيضاوي 27"/>
          <p:cNvSpPr/>
          <p:nvPr/>
        </p:nvSpPr>
        <p:spPr bwMode="auto">
          <a:xfrm>
            <a:off x="5076825" y="4653136"/>
            <a:ext cx="1584441" cy="792216"/>
          </a:xfrm>
          <a:prstGeom prst="ellipse">
            <a:avLst/>
          </a:prstGeom>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ar-SA" sz="3200" b="1" dirty="0" smtClean="0">
                <a:solidFill>
                  <a:schemeClr val="tx1"/>
                </a:solidFill>
              </a:rPr>
              <a:t>الرقم </a:t>
            </a:r>
            <a:endParaRPr lang="en-US" sz="3600" b="1" dirty="0">
              <a:solidFill>
                <a:schemeClr val="tx1"/>
              </a:solidFill>
            </a:endParaRPr>
          </a:p>
        </p:txBody>
      </p:sp>
      <p:cxnSp>
        <p:nvCxnSpPr>
          <p:cNvPr id="29" name="رابط مستقيم 28"/>
          <p:cNvCxnSpPr/>
          <p:nvPr/>
        </p:nvCxnSpPr>
        <p:spPr bwMode="auto">
          <a:xfrm flipV="1">
            <a:off x="5076825" y="5442177"/>
            <a:ext cx="528638" cy="21884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586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28675" name="Content Placeholder 2"/>
          <p:cNvSpPr>
            <a:spLocks noGrp="1"/>
          </p:cNvSpPr>
          <p:nvPr>
            <p:ph idx="1"/>
          </p:nvPr>
        </p:nvSpPr>
        <p:spPr>
          <a:xfrm>
            <a:off x="611188" y="1412875"/>
            <a:ext cx="8208962" cy="1584325"/>
          </a:xfrm>
        </p:spPr>
        <p:txBody>
          <a:bodyPr/>
          <a:lstStyle/>
          <a:p>
            <a:pPr algn="just" rtl="1" eaLnBrk="1" hangingPunct="1">
              <a:buFont typeface="Wingdings" panose="05000000000000000000" pitchFamily="2" charset="2"/>
              <a:buChar char="Ø"/>
            </a:pPr>
            <a:r>
              <a:rPr lang="ar-SA" altLang="en-US" sz="2800" dirty="0" smtClean="0">
                <a:latin typeface="Simplified Arabic" panose="02020603050405020304" pitchFamily="18" charset="-78"/>
                <a:cs typeface="Simplified Arabic" panose="02020603050405020304" pitchFamily="18" charset="-78"/>
              </a:rPr>
              <a:t>هي الصفات المميزة للكيان أو هي المعلومات الواجب تخزينها عن كائن معين وتمثل بأعمدة الجدول في قاعدة البيانات العلائقية.</a:t>
            </a:r>
          </a:p>
          <a:p>
            <a:pPr algn="just" rtl="1" eaLnBrk="1" hangingPunct="1">
              <a:buFont typeface="Wingdings" panose="05000000000000000000" pitchFamily="2" charset="2"/>
              <a:buChar char="Ø"/>
            </a:pPr>
            <a:r>
              <a:rPr lang="ar-SA" altLang="en-US" sz="2800" dirty="0" smtClean="0">
                <a:latin typeface="Simplified Arabic" panose="02020603050405020304" pitchFamily="18" charset="-78"/>
                <a:cs typeface="Simplified Arabic" panose="02020603050405020304" pitchFamily="18" charset="-78"/>
              </a:rPr>
              <a:t>مثال:</a:t>
            </a:r>
            <a:endParaRPr lang="en-US" altLang="en-US" sz="2800" dirty="0" smtClean="0">
              <a:latin typeface="Simplified Arabic" panose="02020603050405020304" pitchFamily="18" charset="-78"/>
              <a:cs typeface="Simplified Arabic" panose="02020603050405020304" pitchFamily="18" charset="-78"/>
            </a:endParaRPr>
          </a:p>
        </p:txBody>
      </p:sp>
      <p:grpSp>
        <p:nvGrpSpPr>
          <p:cNvPr id="28676" name="مجموعة 21"/>
          <p:cNvGrpSpPr>
            <a:grpSpLocks/>
          </p:cNvGrpSpPr>
          <p:nvPr/>
        </p:nvGrpSpPr>
        <p:grpSpPr bwMode="auto">
          <a:xfrm>
            <a:off x="900113" y="2708275"/>
            <a:ext cx="7488237" cy="3457575"/>
            <a:chOff x="899592" y="2708920"/>
            <a:chExt cx="7488832" cy="3456384"/>
          </a:xfrm>
        </p:grpSpPr>
        <p:grpSp>
          <p:nvGrpSpPr>
            <p:cNvPr id="28677" name="مجموعة 17"/>
            <p:cNvGrpSpPr>
              <a:grpSpLocks/>
            </p:cNvGrpSpPr>
            <p:nvPr/>
          </p:nvGrpSpPr>
          <p:grpSpPr bwMode="auto">
            <a:xfrm>
              <a:off x="2411760" y="3933056"/>
              <a:ext cx="4104456" cy="2232248"/>
              <a:chOff x="2411760" y="3933056"/>
              <a:chExt cx="4104456" cy="2232248"/>
            </a:xfrm>
          </p:grpSpPr>
          <p:sp>
            <p:nvSpPr>
              <p:cNvPr id="7" name="مستطيل 6"/>
              <p:cNvSpPr/>
              <p:nvPr/>
            </p:nvSpPr>
            <p:spPr>
              <a:xfrm>
                <a:off x="3275856" y="5229200"/>
                <a:ext cx="2304256" cy="936104"/>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ar-SA" sz="3600" b="1" dirty="0"/>
                  <a:t>الطالب</a:t>
                </a:r>
                <a:endParaRPr lang="en-US" sz="2000" b="1" dirty="0"/>
              </a:p>
            </p:txBody>
          </p:sp>
          <p:cxnSp>
            <p:nvCxnSpPr>
              <p:cNvPr id="10" name="رابط مستقيم 9"/>
              <p:cNvCxnSpPr/>
              <p:nvPr/>
            </p:nvCxnSpPr>
            <p:spPr>
              <a:xfrm flipV="1">
                <a:off x="5435439" y="4292699"/>
                <a:ext cx="1081174" cy="936302"/>
              </a:xfrm>
              <a:prstGeom prst="line">
                <a:avLst/>
              </a:prstGeom>
            </p:spPr>
            <p:style>
              <a:lnRef idx="3">
                <a:schemeClr val="dk1"/>
              </a:lnRef>
              <a:fillRef idx="0">
                <a:schemeClr val="dk1"/>
              </a:fillRef>
              <a:effectRef idx="2">
                <a:schemeClr val="dk1"/>
              </a:effectRef>
              <a:fontRef idx="minor">
                <a:schemeClr val="tx1"/>
              </a:fontRef>
            </p:style>
          </p:cxnSp>
          <p:cxnSp>
            <p:nvCxnSpPr>
              <p:cNvPr id="12" name="رابط مستقيم 11"/>
              <p:cNvCxnSpPr/>
              <p:nvPr/>
            </p:nvCxnSpPr>
            <p:spPr>
              <a:xfrm flipV="1">
                <a:off x="4427297" y="3932461"/>
                <a:ext cx="0" cy="1296540"/>
              </a:xfrm>
              <a:prstGeom prst="line">
                <a:avLst/>
              </a:prstGeom>
            </p:spPr>
            <p:style>
              <a:lnRef idx="3">
                <a:schemeClr val="dk1"/>
              </a:lnRef>
              <a:fillRef idx="0">
                <a:schemeClr val="dk1"/>
              </a:fillRef>
              <a:effectRef idx="2">
                <a:schemeClr val="dk1"/>
              </a:effectRef>
              <a:fontRef idx="minor">
                <a:schemeClr val="tx1"/>
              </a:fontRef>
            </p:style>
          </p:cxnSp>
          <p:cxnSp>
            <p:nvCxnSpPr>
              <p:cNvPr id="14" name="رابط مستقيم 13"/>
              <p:cNvCxnSpPr/>
              <p:nvPr/>
            </p:nvCxnSpPr>
            <p:spPr>
              <a:xfrm flipH="1" flipV="1">
                <a:off x="2411012" y="4437112"/>
                <a:ext cx="1008142" cy="791889"/>
              </a:xfrm>
              <a:prstGeom prst="line">
                <a:avLst/>
              </a:prstGeom>
            </p:spPr>
            <p:style>
              <a:lnRef idx="3">
                <a:schemeClr val="dk1"/>
              </a:lnRef>
              <a:fillRef idx="0">
                <a:schemeClr val="dk1"/>
              </a:fillRef>
              <a:effectRef idx="2">
                <a:schemeClr val="dk1"/>
              </a:effectRef>
              <a:fontRef idx="minor">
                <a:schemeClr val="tx1"/>
              </a:fontRef>
            </p:style>
          </p:cxnSp>
        </p:grpSp>
        <p:sp>
          <p:nvSpPr>
            <p:cNvPr id="19" name="شكل بيضاوي 18"/>
            <p:cNvSpPr/>
            <p:nvPr/>
          </p:nvSpPr>
          <p:spPr>
            <a:xfrm>
              <a:off x="6156176" y="3140968"/>
              <a:ext cx="2232248" cy="1296144"/>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4000" b="1" dirty="0"/>
                <a:t>الاسم</a:t>
              </a:r>
              <a:endParaRPr lang="en-US" sz="4000" b="1" dirty="0"/>
            </a:p>
          </p:txBody>
        </p:sp>
        <p:sp>
          <p:nvSpPr>
            <p:cNvPr id="20" name="شكل بيضاوي 19"/>
            <p:cNvSpPr/>
            <p:nvPr/>
          </p:nvSpPr>
          <p:spPr>
            <a:xfrm>
              <a:off x="3347864" y="2708920"/>
              <a:ext cx="2232248" cy="1296144"/>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600" b="1" dirty="0"/>
                <a:t>العنوان</a:t>
              </a:r>
              <a:endParaRPr lang="en-US" sz="3600" b="1" dirty="0"/>
            </a:p>
          </p:txBody>
        </p:sp>
        <p:sp>
          <p:nvSpPr>
            <p:cNvPr id="21" name="شكل بيضاوي 20"/>
            <p:cNvSpPr/>
            <p:nvPr/>
          </p:nvSpPr>
          <p:spPr>
            <a:xfrm>
              <a:off x="899592" y="3140968"/>
              <a:ext cx="2232248" cy="12961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600" b="1" dirty="0"/>
                <a:t>الرقم</a:t>
              </a:r>
              <a:endParaRPr lang="en-US" sz="3600" b="1" dirty="0"/>
            </a:p>
          </p:txBody>
        </p:sp>
      </p:grpSp>
    </p:spTree>
    <p:extLst>
      <p:ext uri="{BB962C8B-B14F-4D97-AF65-F5344CB8AC3E}">
        <p14:creationId xmlns:p14="http://schemas.microsoft.com/office/powerpoint/2010/main" val="330545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63" y="260350"/>
            <a:ext cx="8218487" cy="903288"/>
          </a:xfrm>
        </p:spPr>
        <p:txBody>
          <a:bodyPr>
            <a:noAutofit/>
          </a:bodyPr>
          <a:lstStyle/>
          <a:p>
            <a:pPr algn="r" rtl="1" eaLnBrk="1" fontAlgn="auto" hangingPunct="1">
              <a:spcAft>
                <a:spcPts val="0"/>
              </a:spcAft>
              <a:defRPr/>
            </a:pPr>
            <a:r>
              <a:rPr lang="ar-SA" sz="4400" b="1" dirty="0" smtClean="0">
                <a:solidFill>
                  <a:srgbClr val="C00000"/>
                </a:solidFill>
                <a:cs typeface="DecoType Naskh" pitchFamily="2" charset="-78"/>
              </a:rPr>
              <a:t>الخصائص أو الصفات:</a:t>
            </a:r>
            <a:endParaRPr lang="en-US" sz="4400" b="1" dirty="0" smtClean="0">
              <a:solidFill>
                <a:srgbClr val="C00000"/>
              </a:solidFill>
              <a:cs typeface="DecoType Naskh" pitchFamily="2" charset="-78"/>
            </a:endParaRPr>
          </a:p>
        </p:txBody>
      </p:sp>
      <p:sp>
        <p:nvSpPr>
          <p:cNvPr id="29699" name="Content Placeholder 2"/>
          <p:cNvSpPr>
            <a:spLocks noGrp="1"/>
          </p:cNvSpPr>
          <p:nvPr>
            <p:ph idx="1"/>
          </p:nvPr>
        </p:nvSpPr>
        <p:spPr>
          <a:xfrm>
            <a:off x="611188" y="1268413"/>
            <a:ext cx="8208962" cy="2376487"/>
          </a:xfrm>
        </p:spPr>
        <p:txBody>
          <a:bodyPr/>
          <a:lstStyle/>
          <a:p>
            <a:pPr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لكل صفة يجب تحديد مجال القيم، مثلا رقم الطالب يجب أن يكون عدد صحيح من ست خانات، وتاريخ الميلاد يجب أن لا يقل عن 15 سنة وهكذا..</a:t>
            </a:r>
          </a:p>
          <a:p>
            <a:pPr algn="just" rtl="1" eaLnBrk="1" hangingPunct="1">
              <a:buFont typeface="Wingdings" panose="05000000000000000000" pitchFamily="2" charset="2"/>
              <a:buChar char="Ø"/>
            </a:pPr>
            <a:r>
              <a:rPr lang="ar-SA" altLang="en-US" sz="2800" smtClean="0">
                <a:latin typeface="Simplified Arabic" panose="02020603050405020304" pitchFamily="18" charset="-78"/>
                <a:cs typeface="Simplified Arabic" panose="02020603050405020304" pitchFamily="18" charset="-78"/>
              </a:rPr>
              <a:t>الصفة أو مجموعة الصفات التي تم اختيارها كمفتاح رئيسي يجب وضع تحتها خط.</a:t>
            </a:r>
          </a:p>
        </p:txBody>
      </p:sp>
      <p:grpSp>
        <p:nvGrpSpPr>
          <p:cNvPr id="29700" name="مجموعة 21"/>
          <p:cNvGrpSpPr>
            <a:grpSpLocks/>
          </p:cNvGrpSpPr>
          <p:nvPr/>
        </p:nvGrpSpPr>
        <p:grpSpPr bwMode="auto">
          <a:xfrm>
            <a:off x="900113" y="4076700"/>
            <a:ext cx="6911975" cy="2520950"/>
            <a:chOff x="899592" y="2708920"/>
            <a:chExt cx="7488832" cy="3456384"/>
          </a:xfrm>
        </p:grpSpPr>
        <p:grpSp>
          <p:nvGrpSpPr>
            <p:cNvPr id="29701" name="مجموعة 17"/>
            <p:cNvGrpSpPr>
              <a:grpSpLocks/>
            </p:cNvGrpSpPr>
            <p:nvPr/>
          </p:nvGrpSpPr>
          <p:grpSpPr bwMode="auto">
            <a:xfrm>
              <a:off x="2411760" y="3933056"/>
              <a:ext cx="4104456" cy="2232248"/>
              <a:chOff x="2411760" y="3933056"/>
              <a:chExt cx="4104456" cy="2232248"/>
            </a:xfrm>
          </p:grpSpPr>
          <p:sp>
            <p:nvSpPr>
              <p:cNvPr id="7" name="مستطيل 6"/>
              <p:cNvSpPr/>
              <p:nvPr/>
            </p:nvSpPr>
            <p:spPr>
              <a:xfrm>
                <a:off x="3275856" y="5229200"/>
                <a:ext cx="2304256" cy="936104"/>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l">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ar-SA" sz="3600" b="1" dirty="0"/>
                  <a:t>الطالب</a:t>
                </a:r>
                <a:endParaRPr lang="en-US" sz="2000" b="1" dirty="0"/>
              </a:p>
            </p:txBody>
          </p:sp>
          <p:cxnSp>
            <p:nvCxnSpPr>
              <p:cNvPr id="10" name="رابط مستقيم 9"/>
              <p:cNvCxnSpPr/>
              <p:nvPr/>
            </p:nvCxnSpPr>
            <p:spPr>
              <a:xfrm flipV="1">
                <a:off x="5436923" y="4291283"/>
                <a:ext cx="1087033" cy="938098"/>
              </a:xfrm>
              <a:prstGeom prst="line">
                <a:avLst/>
              </a:prstGeom>
            </p:spPr>
            <p:style>
              <a:lnRef idx="3">
                <a:schemeClr val="dk1"/>
              </a:lnRef>
              <a:fillRef idx="0">
                <a:schemeClr val="dk1"/>
              </a:fillRef>
              <a:effectRef idx="2">
                <a:schemeClr val="dk1"/>
              </a:effectRef>
              <a:fontRef idx="minor">
                <a:schemeClr val="tx1"/>
              </a:fontRef>
            </p:style>
          </p:cxnSp>
          <p:cxnSp>
            <p:nvCxnSpPr>
              <p:cNvPr id="12" name="رابط مستقيم 11"/>
              <p:cNvCxnSpPr/>
              <p:nvPr/>
            </p:nvCxnSpPr>
            <p:spPr>
              <a:xfrm flipV="1">
                <a:off x="4429010" y="3932150"/>
                <a:ext cx="0" cy="1297232"/>
              </a:xfrm>
              <a:prstGeom prst="line">
                <a:avLst/>
              </a:prstGeom>
            </p:spPr>
            <p:style>
              <a:lnRef idx="3">
                <a:schemeClr val="dk1"/>
              </a:lnRef>
              <a:fillRef idx="0">
                <a:schemeClr val="dk1"/>
              </a:fillRef>
              <a:effectRef idx="2">
                <a:schemeClr val="dk1"/>
              </a:effectRef>
              <a:fontRef idx="minor">
                <a:schemeClr val="tx1"/>
              </a:fontRef>
            </p:style>
          </p:cxnSp>
          <p:cxnSp>
            <p:nvCxnSpPr>
              <p:cNvPr id="14" name="رابط مستقيم 13"/>
              <p:cNvCxnSpPr/>
              <p:nvPr/>
            </p:nvCxnSpPr>
            <p:spPr>
              <a:xfrm flipH="1" flipV="1">
                <a:off x="2411462" y="4437112"/>
                <a:ext cx="1007914" cy="792269"/>
              </a:xfrm>
              <a:prstGeom prst="line">
                <a:avLst/>
              </a:prstGeom>
            </p:spPr>
            <p:style>
              <a:lnRef idx="3">
                <a:schemeClr val="dk1"/>
              </a:lnRef>
              <a:fillRef idx="0">
                <a:schemeClr val="dk1"/>
              </a:fillRef>
              <a:effectRef idx="2">
                <a:schemeClr val="dk1"/>
              </a:effectRef>
              <a:fontRef idx="minor">
                <a:schemeClr val="tx1"/>
              </a:fontRef>
            </p:style>
          </p:cxnSp>
        </p:grpSp>
        <p:sp>
          <p:nvSpPr>
            <p:cNvPr id="19" name="شكل بيضاوي 18"/>
            <p:cNvSpPr/>
            <p:nvPr/>
          </p:nvSpPr>
          <p:spPr>
            <a:xfrm>
              <a:off x="6156176" y="3140968"/>
              <a:ext cx="2232248" cy="1296144"/>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4000" b="1" dirty="0"/>
                <a:t>الاسم</a:t>
              </a:r>
              <a:endParaRPr lang="en-US" sz="4000" b="1" dirty="0"/>
            </a:p>
          </p:txBody>
        </p:sp>
        <p:sp>
          <p:nvSpPr>
            <p:cNvPr id="20" name="شكل بيضاوي 19"/>
            <p:cNvSpPr/>
            <p:nvPr/>
          </p:nvSpPr>
          <p:spPr>
            <a:xfrm>
              <a:off x="3347864" y="2708920"/>
              <a:ext cx="2232248" cy="1296144"/>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600" b="1" dirty="0"/>
                <a:t>العنوان</a:t>
              </a:r>
              <a:endParaRPr lang="en-US" sz="3600" b="1" dirty="0"/>
            </a:p>
          </p:txBody>
        </p:sp>
        <p:sp>
          <p:nvSpPr>
            <p:cNvPr id="21" name="شكل بيضاوي 20"/>
            <p:cNvSpPr/>
            <p:nvPr/>
          </p:nvSpPr>
          <p:spPr>
            <a:xfrm>
              <a:off x="899592" y="3140968"/>
              <a:ext cx="2232248" cy="1296144"/>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ar-SA" sz="3600" b="1" u="sng" dirty="0"/>
                <a:t>الرقم</a:t>
              </a:r>
              <a:endParaRPr lang="en-US" sz="3600" b="1" u="sng" dirty="0"/>
            </a:p>
          </p:txBody>
        </p:sp>
      </p:grpSp>
    </p:spTree>
    <p:extLst>
      <p:ext uri="{BB962C8B-B14F-4D97-AF65-F5344CB8AC3E}">
        <p14:creationId xmlns:p14="http://schemas.microsoft.com/office/powerpoint/2010/main" val="131053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TotalTime>
  <Words>2320</Words>
  <Application>Microsoft Office PowerPoint</Application>
  <PresentationFormat>عرض على الشاشة (3:4)‏</PresentationFormat>
  <Paragraphs>342</Paragraphs>
  <Slides>44</Slides>
  <Notes>26</Notes>
  <HiddenSlides>0</HiddenSlides>
  <MMClips>0</MMClips>
  <ScaleCrop>false</ScaleCrop>
  <HeadingPairs>
    <vt:vector size="4" baseType="variant">
      <vt:variant>
        <vt:lpstr>نسق</vt:lpstr>
      </vt:variant>
      <vt:variant>
        <vt:i4>1</vt:i4>
      </vt:variant>
      <vt:variant>
        <vt:lpstr>عناوين الشرائح</vt:lpstr>
      </vt:variant>
      <vt:variant>
        <vt:i4>44</vt:i4>
      </vt:variant>
    </vt:vector>
  </HeadingPairs>
  <TitlesOfParts>
    <vt:vector size="45" baseType="lpstr">
      <vt:lpstr>Office Theme</vt:lpstr>
      <vt:lpstr>Data Base Concepts مفاهيم قواعد البيانات</vt:lpstr>
      <vt:lpstr>مفردات المحاضرة</vt:lpstr>
      <vt:lpstr>نموذج الكيان والعلاقة الرابطة: قواعد البيانات العلائقية </vt:lpstr>
      <vt:lpstr>عرض تقديمي في PowerPoint</vt:lpstr>
      <vt:lpstr>أنواع الكيانات (Entities) وكيفية تحديدها: </vt:lpstr>
      <vt:lpstr>أنواع الكيانات (Entities) وكيفية تحديدها: </vt:lpstr>
      <vt:lpstr>الكيانات الضعيفة:</vt:lpstr>
      <vt:lpstr>الخصائص أو الصفات:</vt:lpstr>
      <vt:lpstr>الخصائص أو الصفات:</vt:lpstr>
      <vt:lpstr>الخصائص أو الصفات:</vt:lpstr>
      <vt:lpstr>الخصائص أو الصفات:</vt:lpstr>
      <vt:lpstr>الخصائص أو الصفات:</vt:lpstr>
      <vt:lpstr>الخصائص أو الصفات:</vt:lpstr>
      <vt:lpstr>الخصائص أو الصفات:</vt:lpstr>
      <vt:lpstr>أسلوب تصميم نموذج الكيان والعلاقة الرابطة</vt:lpstr>
      <vt:lpstr>الجزء الأول: تحديد الهدف من قاعدة البيانات </vt:lpstr>
      <vt:lpstr>الجزء الثاني: تحليل المتطلبات وجمع البيانات </vt:lpstr>
      <vt:lpstr>الصفات (Attributes): </vt:lpstr>
      <vt:lpstr>عرض تقديمي في PowerPoint</vt:lpstr>
      <vt:lpstr>عرض تقديمي في PowerPoint</vt:lpstr>
      <vt:lpstr>الجزء الثالث: تحديد العلاقات بين الجداول </vt:lpstr>
      <vt:lpstr>عرض تقديمي في PowerPoint</vt:lpstr>
      <vt:lpstr>الجزء الرابع: تصميم المخطط العلاقي (ER Diagram) </vt:lpstr>
      <vt:lpstr>الجزء الخامس: تحديد أنواع البيانات والقيود </vt:lpstr>
      <vt:lpstr>القيود (Constraints): </vt:lpstr>
      <vt:lpstr>أسلوب تصميم نموذج الكيان والعلاقة الرابطة: ملخص:</vt:lpstr>
      <vt:lpstr>أسلوب تصميم نموذج الكيان والعلاقة الرابطة:</vt:lpstr>
      <vt:lpstr>تطبيق قاعدة بيانات الكلية المصغر</vt:lpstr>
      <vt:lpstr>تطبيق قاعدة بيانات الكلية المصغر</vt:lpstr>
      <vt:lpstr>تطبيق قاعدة بيانات الكلية المصغر</vt:lpstr>
      <vt:lpstr>تطبيق قاعدة بيانات الكلية المصغر</vt:lpstr>
      <vt:lpstr>عرض تقديمي في PowerPoint</vt:lpstr>
      <vt:lpstr>عرض تقديمي في PowerPoint</vt:lpstr>
      <vt:lpstr>تطبيق قاعدة بيانات الكلية المصغر</vt:lpstr>
      <vt:lpstr>تطبيق قاعدة بيانات شركة:</vt:lpstr>
      <vt:lpstr>تطبيق قاعدة بيانات شركة:</vt:lpstr>
      <vt:lpstr>تطبيق قاعدة بيانات شركة:</vt:lpstr>
      <vt:lpstr>تطبيق قاعدة بيانات شركة:</vt:lpstr>
      <vt:lpstr>عرض تقديمي في PowerPoint</vt:lpstr>
      <vt:lpstr>مثال رقم (3):</vt:lpstr>
      <vt:lpstr>عرض تقديمي في PowerPoint</vt:lpstr>
      <vt:lpstr>عرض تقديمي في PowerPoint</vt:lpstr>
      <vt:lpstr>عرض تقديمي في PowerPoint</vt:lpstr>
      <vt:lpstr>Class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مفاهيم قواعد البيانات</dc:title>
  <dc:creator>HINATA</dc:creator>
  <cp:lastModifiedBy>Windows User</cp:lastModifiedBy>
  <cp:revision>53</cp:revision>
  <dcterms:created xsi:type="dcterms:W3CDTF">2021-11-24T05:59:42Z</dcterms:created>
  <dcterms:modified xsi:type="dcterms:W3CDTF">2025-02-11T06:02:04Z</dcterms:modified>
</cp:coreProperties>
</file>