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306" r:id="rId2"/>
    <p:sldId id="280" r:id="rId3"/>
    <p:sldId id="281" r:id="rId4"/>
    <p:sldId id="304" r:id="rId5"/>
    <p:sldId id="305" r:id="rId6"/>
    <p:sldId id="276" r:id="rId7"/>
    <p:sldId id="277" r:id="rId8"/>
    <p:sldId id="278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4" r:id="rId2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نمط ذو سمات 1 - تميي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0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-48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5DEE889-1A0F-45F5-8B09-5E446F378738}" type="datetimeFigureOut">
              <a:rPr lang="ar-SA" smtClean="0"/>
              <a:pPr/>
              <a:t>02/01/1446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9D5CE41-4EF6-4977-BED3-780CCBAEE7DE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A63631E-6ACB-4872-8991-647703B7E1AB}" type="datetimeFigureOut">
              <a:rPr lang="ar-SA" smtClean="0"/>
              <a:pPr/>
              <a:t>02/01/1446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5B34CD1-0448-49FA-9181-9AF24B5BF1CA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138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34CD1-0448-49FA-9181-9AF24B5BF1CA}" type="slidenum">
              <a:rPr lang="ar-SA" smtClean="0"/>
              <a:pPr/>
              <a:t>25</a:t>
            </a:fld>
            <a:endParaRPr lang="ar-S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14400" y="2130448"/>
            <a:ext cx="103632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704F-0281-4FF1-8B8A-49520A0ECF7A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6A1D-52D8-41C6-9D5E-AE69C013D305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11785600" y="274661"/>
            <a:ext cx="36576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12800" y="274661"/>
            <a:ext cx="107696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DFC-C01C-43BB-BCAC-E687D3018AE0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63084" y="4406923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825B-E315-4D30-8B42-CD225B12F6EB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3C4-D28B-4D5C-934E-327CDA6101FC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6FA8-CFEB-42E2-9A1E-DB1BEF8F80E9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D433-5795-4029-9AFA-E060B77BE960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7A45-CD80-4463-812F-426CACD4D986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766733" y="27307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C2F6-78CD-4F64-8ECB-67CFBC0E53C0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1A03-4709-4001-BF18-C6650697FB24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737600" y="635637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8C02-DCB9-40FE-9257-94AB17ADC04E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825F1-6747-465E-9AE2-0F68E734301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4418" y="1906589"/>
            <a:ext cx="10858500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defRPr/>
            </a:pPr>
            <a:r>
              <a:rPr lang="ar-SA" sz="8000" b="1" cap="all" spc="120" dirty="0" smtClean="0">
                <a:solidFill>
                  <a:schemeClr val="tx2"/>
                </a:solidFill>
                <a:latin typeface="+mj-lt"/>
                <a:cs typeface="Diwani Letter" pitchFamily="2" charset="-78"/>
              </a:rPr>
              <a:t>قواعد البيانات(1)</a:t>
            </a:r>
            <a:endParaRPr lang="ar-EG" sz="8000" b="1" cap="all" spc="120" dirty="0">
              <a:solidFill>
                <a:schemeClr val="tx2"/>
              </a:solidFill>
              <a:latin typeface="+mj-lt"/>
              <a:cs typeface="Diwani Letter" pitchFamily="2" charset="-78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defRPr/>
            </a:pPr>
            <a:endParaRPr lang="ar-EG" sz="3200" cap="all" spc="120" dirty="0">
              <a:solidFill>
                <a:srgbClr val="402000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3200" cap="all" spc="120" dirty="0" err="1">
                <a:solidFill>
                  <a:srgbClr val="402000"/>
                </a:solidFill>
                <a:latin typeface="+mj-lt"/>
                <a:cs typeface="Times New Roman" pitchFamily="18" charset="0"/>
              </a:rPr>
              <a:t>Lec</a:t>
            </a:r>
            <a:r>
              <a:rPr lang="en-US" sz="3200" cap="all" spc="120" dirty="0">
                <a:solidFill>
                  <a:srgbClr val="402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cap="all" spc="120" dirty="0" smtClean="0">
                <a:solidFill>
                  <a:srgbClr val="402000"/>
                </a:solidFill>
                <a:latin typeface="+mj-lt"/>
                <a:cs typeface="Times New Roman" pitchFamily="18" charset="0"/>
              </a:rPr>
              <a:t>(7)</a:t>
            </a:r>
            <a:endParaRPr lang="en-US" sz="3200" cap="all" spc="120" dirty="0">
              <a:solidFill>
                <a:srgbClr val="402000"/>
              </a:solidFill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4400" cap="all" spc="120" dirty="0">
                <a:solidFill>
                  <a:srgbClr val="402000"/>
                </a:solidFill>
                <a:latin typeface="+mj-lt"/>
                <a:cs typeface="Times New Roman" pitchFamily="18" charset="0"/>
              </a:rPr>
              <a:t> 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defRPr/>
            </a:pPr>
            <a:endParaRPr lang="en-US" sz="4400" cap="all" spc="120" dirty="0">
              <a:solidFill>
                <a:srgbClr val="402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646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37168" y="498185"/>
            <a:ext cx="10723033" cy="1277937"/>
          </a:xfrm>
        </p:spPr>
        <p:txBody>
          <a:bodyPr rtlCol="0">
            <a:noAutofit/>
          </a:bodyPr>
          <a:lstStyle/>
          <a:p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شروط التطبيع من الدرجة الأولى</a:t>
            </a:r>
            <a:r>
              <a:rPr lang="en-US" sz="4800" b="1" cap="all" spc="-60" dirty="0">
                <a:solidFill>
                  <a:srgbClr val="C00000"/>
                </a:solidFill>
                <a:cs typeface="DecoType Naskh" pitchFamily="2" charset="-78"/>
              </a:rPr>
              <a:t/>
            </a:r>
            <a:br>
              <a:rPr lang="en-US" sz="4800" b="1" cap="all" spc="-60" dirty="0">
                <a:solidFill>
                  <a:srgbClr val="C00000"/>
                </a:solidFill>
                <a:cs typeface="DecoType Naskh" pitchFamily="2" charset="-78"/>
              </a:rPr>
            </a:br>
            <a:endParaRPr lang="ar-SA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19459" name="عنصر نائب للمحتوى 2"/>
          <p:cNvSpPr>
            <a:spLocks noGrp="1"/>
          </p:cNvSpPr>
          <p:nvPr>
            <p:ph idx="1"/>
          </p:nvPr>
        </p:nvSpPr>
        <p:spPr>
          <a:xfrm>
            <a:off x="431799" y="1600078"/>
            <a:ext cx="11328402" cy="4537075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كل عمود له اسم فريد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كل خلية تحتوي على قيمة واحدة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كل جدول يجب ان يحتوي على مفتاح اساسي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19DF7-164C-46AD-978E-5E31F7860F94}" type="slidenum">
              <a:rPr lang="ar-SA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2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عنصر نائب للمحتوى 14">
            <a:extLst>
              <a:ext uri="{FF2B5EF4-FFF2-40B4-BE49-F238E27FC236}">
                <a16:creationId xmlns:a16="http://schemas.microsoft.com/office/drawing/2014/main" xmlns="" id="{C2210B2E-7177-44D3-8ADD-D7B760062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702"/>
            <a:ext cx="12192000" cy="5121298"/>
          </a:xfrm>
        </p:spPr>
      </p:pic>
    </p:spTree>
    <p:extLst>
      <p:ext uri="{BB962C8B-B14F-4D97-AF65-F5344CB8AC3E}">
        <p14:creationId xmlns:p14="http://schemas.microsoft.com/office/powerpoint/2010/main" val="141348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xmlns="" id="{01BD976C-82A8-4E5C-90BA-AB66A1B1F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377038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عنصر نائب للمحتوى 12">
            <a:extLst>
              <a:ext uri="{FF2B5EF4-FFF2-40B4-BE49-F238E27FC236}">
                <a16:creationId xmlns:a16="http://schemas.microsoft.com/office/drawing/2014/main" xmlns="" id="{03B44CF2-8420-44F6-97E1-80E9609B0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226090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23224E42-AE49-4777-A2C8-FAA569EA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400" b="1" cap="all" spc="-60" dirty="0">
                <a:solidFill>
                  <a:srgbClr val="C00000"/>
                </a:solidFill>
                <a:cs typeface="DecoType Naskh" pitchFamily="2" charset="-78"/>
              </a:rPr>
              <a:t>شكل التطبيع الثاني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AEF11E93-E580-4B97-9893-8B2AE653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ان يكون مطبع من الدرجة الأولى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  <a:p>
            <a:pPr marR="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كل الاعمدة الغير مفتاحية يجب ان تعتمد على مفتاح أساسي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  <a:p>
            <a:pPr marR="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يجب ان يحتوي التطبيع من الدرجة الثانية على مفتاح مركب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FC2E907D-C9CC-4E7F-97D0-FB73817D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94A79D3A-E7FD-44C2-AC20-F8057DDD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xmlns="" id="{2F4873FC-B208-4BF4-93AB-63F179A67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48337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xmlns="" id="{67B24B84-7CBD-41BB-980E-D551D141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18778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1" name="عنصر نائب للمحتوى 20">
            <a:extLst>
              <a:ext uri="{FF2B5EF4-FFF2-40B4-BE49-F238E27FC236}">
                <a16:creationId xmlns:a16="http://schemas.microsoft.com/office/drawing/2014/main" xmlns="" id="{0BAD4404-7D15-4CF4-8F07-E0CF7DC3D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213572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عنصر نائب للمحتوى 11">
            <a:extLst>
              <a:ext uri="{FF2B5EF4-FFF2-40B4-BE49-F238E27FC236}">
                <a16:creationId xmlns:a16="http://schemas.microsoft.com/office/drawing/2014/main" xmlns="" id="{45F333FE-5B35-4EFB-BE49-388D7B773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38202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xmlns="" id="{F5B14512-7117-4548-A0F4-20675753C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294856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عنوان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ar-SA" sz="4000" b="1" dirty="0">
                <a:latin typeface="Arial" panose="020B0604020202020204" pitchFamily="34" charset="0"/>
                <a:cs typeface="Arial" panose="020B0604020202020204" pitchFamily="34" charset="0"/>
              </a:rPr>
              <a:t>تطبيع البيانات</a:t>
            </a:r>
            <a:r>
              <a:rPr lang="en-US" sz="5400" b="1" dirty="0">
                <a:solidFill>
                  <a:srgbClr val="00B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Normalization</a:t>
            </a:r>
            <a:r>
              <a:rPr lang="ar-SA" sz="4800" b="1" dirty="0">
                <a:cs typeface="+mn-cs"/>
              </a:rPr>
              <a:t>:-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algn="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ar-SA" b="1" dirty="0"/>
              <a:t>هو </a:t>
            </a:r>
            <a:r>
              <a:rPr lang="ar-SA" b="1" dirty="0">
                <a:solidFill>
                  <a:srgbClr val="FF0000"/>
                </a:solidFill>
              </a:rPr>
              <a:t>عملية</a:t>
            </a:r>
            <a:r>
              <a:rPr lang="ar-SA" b="1" dirty="0"/>
              <a:t> تنظيم البيانات </a:t>
            </a:r>
            <a:r>
              <a:rPr lang="ar-SA" b="1" dirty="0">
                <a:solidFill>
                  <a:srgbClr val="FF0000"/>
                </a:solidFill>
              </a:rPr>
              <a:t>بفعالية</a:t>
            </a:r>
            <a:r>
              <a:rPr lang="ar-SA" b="1" dirty="0"/>
              <a:t> في قاعدة البيانات.</a:t>
            </a:r>
          </a:p>
          <a:p>
            <a:pPr marL="274320" indent="-274320" algn="r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ü"/>
              <a:defRPr/>
            </a:pPr>
            <a:r>
              <a:rPr lang="ar-SA" b="1" dirty="0"/>
              <a:t>فالتطبيع هو أسلوب يستخدمه </a:t>
            </a:r>
            <a:r>
              <a:rPr lang="ar-SA" b="1" dirty="0">
                <a:solidFill>
                  <a:srgbClr val="FF0000"/>
                </a:solidFill>
              </a:rPr>
              <a:t>محلل قاعدة البيانات </a:t>
            </a:r>
            <a:r>
              <a:rPr lang="ar-SA" b="1" dirty="0"/>
              <a:t>أو </a:t>
            </a:r>
            <a:r>
              <a:rPr lang="ar-SA" b="1" dirty="0">
                <a:solidFill>
                  <a:srgbClr val="FF0000"/>
                </a:solidFill>
              </a:rPr>
              <a:t>مصممها</a:t>
            </a:r>
            <a:r>
              <a:rPr lang="ar-SA" b="1" dirty="0"/>
              <a:t> للتأكد من صحة التصميم المنطقي (</a:t>
            </a:r>
            <a:r>
              <a:rPr lang="ar-SA" b="1" dirty="0">
                <a:solidFill>
                  <a:srgbClr val="FF0000"/>
                </a:solidFill>
              </a:rPr>
              <a:t>مخطط قاعدة البيانات</a:t>
            </a:r>
            <a:r>
              <a:rPr lang="ar-SA" b="1" dirty="0"/>
              <a:t>) الذي </a:t>
            </a:r>
            <a:r>
              <a:rPr lang="ar-SA" b="1" dirty="0">
                <a:solidFill>
                  <a:srgbClr val="FF0000"/>
                </a:solidFill>
              </a:rPr>
              <a:t>وضع</a:t>
            </a:r>
            <a:r>
              <a:rPr lang="ar-SA" b="1" dirty="0"/>
              <a:t> لقاعدة البيانات </a:t>
            </a:r>
            <a:r>
              <a:rPr lang="ar-SA" b="1" dirty="0">
                <a:solidFill>
                  <a:srgbClr val="FF0000"/>
                </a:solidFill>
              </a:rPr>
              <a:t>للتخلص</a:t>
            </a:r>
            <a:r>
              <a:rPr lang="ar-SA" b="1" dirty="0"/>
              <a:t> من البيانات عديمة القيمة و</a:t>
            </a:r>
            <a:r>
              <a:rPr lang="ar-SA" b="1" dirty="0">
                <a:solidFill>
                  <a:srgbClr val="FF0000"/>
                </a:solidFill>
              </a:rPr>
              <a:t>توفير</a:t>
            </a:r>
            <a:r>
              <a:rPr lang="ar-SA" b="1" dirty="0"/>
              <a:t> مساحة كافية للتخزين و</a:t>
            </a:r>
            <a:r>
              <a:rPr lang="ar-SA" b="1" dirty="0">
                <a:solidFill>
                  <a:srgbClr val="FF0000"/>
                </a:solidFill>
              </a:rPr>
              <a:t>تخفيض</a:t>
            </a:r>
            <a:r>
              <a:rPr lang="ar-SA" b="1" dirty="0"/>
              <a:t> تكلفة المعالجة و</a:t>
            </a:r>
            <a:r>
              <a:rPr lang="ar-SA" b="1" dirty="0">
                <a:solidFill>
                  <a:srgbClr val="FF0000"/>
                </a:solidFill>
              </a:rPr>
              <a:t>تسهيل</a:t>
            </a:r>
            <a:r>
              <a:rPr lang="ar-SA" b="1" dirty="0"/>
              <a:t> عمليات التحديث وإستخراج البيانات المخزنة .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06F68-4962-4456-B201-2807DDB24078}" type="slidenum">
              <a:rPr lang="ar-SA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23224E42-AE49-4777-A2C8-FAA569EA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z="4400" b="1" cap="all" spc="-60" dirty="0">
                <a:solidFill>
                  <a:srgbClr val="C00000"/>
                </a:solidFill>
                <a:cs typeface="DecoType Naskh" pitchFamily="2" charset="-78"/>
              </a:rPr>
              <a:t>شكل التطبيع الثالث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AEF11E93-E580-4B97-9893-8B2AE653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8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ان يكون الجدول مطبع من الدرجة الثانية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marL="342900" lvl="8" indent="-342900" algn="jus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ar-SA" sz="3200" dirty="0">
                <a:latin typeface="Simplified Arabic" pitchFamily="18" charset="-78"/>
                <a:cs typeface="Simplified Arabic" pitchFamily="18" charset="-78"/>
              </a:rPr>
              <a:t>عدم وجود حقل غير مفتاحي يعتمد على حقل غير مفتاحي</a:t>
            </a:r>
            <a:endParaRPr lang="en-US" sz="3200" dirty="0">
              <a:latin typeface="Simplified Arabic" pitchFamily="18" charset="-78"/>
              <a:cs typeface="Simplified Arabic" pitchFamily="18" charset="-7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FC2E907D-C9CC-4E7F-97D0-FB73817D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94A79D3A-E7FD-44C2-AC20-F8057DDD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xmlns="" id="{BAFEF1E1-B81C-42BB-B942-242CA1CBA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76" y="1417638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423069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7" name="عنصر نائب للمحتوى 16">
            <a:extLst>
              <a:ext uri="{FF2B5EF4-FFF2-40B4-BE49-F238E27FC236}">
                <a16:creationId xmlns:a16="http://schemas.microsoft.com/office/drawing/2014/main" xmlns="" id="{952571F9-85FA-4E5B-B39A-D40F8F834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417638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128594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xmlns="" id="{10B767AF-02ED-45EA-8520-C2A12638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600200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14860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4AC85C5-6986-4F6F-A7D2-E5BF4710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مثال</a:t>
            </a:r>
            <a:endParaRPr lang="en-US" sz="4800" b="1" cap="all" spc="-60" dirty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xmlns="" id="{7E1DD489-0CDE-4C45-9AFB-4FE8DFC3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CB89-D857-432E-A0B5-500BD4F86BC1}" type="datetime3">
              <a:rPr lang="en-US" smtClean="0"/>
              <a:pPr/>
              <a:t>8 July 2024</a:t>
            </a:fld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xmlns="" id="{DFB8554A-3558-419C-8F64-423A6D1B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xmlns="" id="{68000701-4BBE-4CE9-96A7-57BB68A04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52" y="1572904"/>
            <a:ext cx="10057695" cy="4525963"/>
          </a:xfrm>
        </p:spPr>
      </p:pic>
    </p:spTree>
    <p:extLst>
      <p:ext uri="{BB962C8B-B14F-4D97-AF65-F5344CB8AC3E}">
        <p14:creationId xmlns:p14="http://schemas.microsoft.com/office/powerpoint/2010/main" val="194229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5882" y="2409117"/>
            <a:ext cx="942886" cy="264687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16600" b="1" dirty="0"/>
              <a:t>؟</a:t>
            </a: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25F1-6747-465E-9AE2-0F68E7343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3269 -0.34913 C 0.14589 -0.34913 0.23824 -0.20439 0.23824 -0.02682 C 0.23824 0.15099 0.14589 0.29596 0.03269 0.29596 C -0.08089 0.29596 -0.17286 0.15099 -0.17286 -0.02682 C -0.17286 -0.20439 -0.08089 -0.34913 0.03269 -0.34913 Z " pathEditMode="relative" rAng="0" ptsTypes="fffff">
                                      <p:cBhvr>
                                        <p:cTn id="6" dur="3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عنصر نائب للمحتوى 2"/>
          <p:cNvSpPr>
            <a:spLocks noGrp="1"/>
          </p:cNvSpPr>
          <p:nvPr>
            <p:ph idx="1"/>
          </p:nvPr>
        </p:nvSpPr>
        <p:spPr>
          <a:xfrm>
            <a:off x="500418" y="655093"/>
            <a:ext cx="11182066" cy="5443781"/>
          </a:xfrm>
        </p:spPr>
        <p:txBody>
          <a:bodyPr/>
          <a:lstStyle/>
          <a:p>
            <a:pPr algn="r" eaLnBrk="1" hangingPunct="1">
              <a:buFont typeface="Arial" pitchFamily="34" charset="0"/>
              <a:buNone/>
            </a:pPr>
            <a:r>
              <a:rPr lang="ar-SA" sz="3600" b="1" dirty="0"/>
              <a:t>تشمل </a:t>
            </a:r>
            <a:r>
              <a:rPr lang="ar-SA" sz="3600" b="1" dirty="0">
                <a:solidFill>
                  <a:srgbClr val="FF0000"/>
                </a:solidFill>
              </a:rPr>
              <a:t>عملية</a:t>
            </a:r>
            <a:r>
              <a:rPr lang="ar-SA" sz="3600" b="1" dirty="0"/>
              <a:t> تطبيع البيانات </a:t>
            </a:r>
            <a:r>
              <a:rPr lang="ar-SA" sz="3600" b="1" dirty="0">
                <a:solidFill>
                  <a:srgbClr val="FF0000"/>
                </a:solidFill>
              </a:rPr>
              <a:t>إزالة</a:t>
            </a:r>
            <a:r>
              <a:rPr lang="ar-SA" sz="3600" b="1" dirty="0"/>
              <a:t> التكرارات الموجودة في البيانات ،و</a:t>
            </a:r>
            <a:r>
              <a:rPr lang="ar-SA" sz="3600" b="1" dirty="0">
                <a:solidFill>
                  <a:srgbClr val="FF0000"/>
                </a:solidFill>
              </a:rPr>
              <a:t>حصر</a:t>
            </a:r>
            <a:r>
              <a:rPr lang="ar-SA" sz="3600" b="1" dirty="0"/>
              <a:t> مجالات الجداول </a:t>
            </a:r>
            <a:r>
              <a:rPr lang="ar-SA" sz="3600" b="1" dirty="0">
                <a:solidFill>
                  <a:srgbClr val="FF0000"/>
                </a:solidFill>
              </a:rPr>
              <a:t>على</a:t>
            </a:r>
            <a:r>
              <a:rPr lang="ar-SA" sz="3600" b="1" dirty="0"/>
              <a:t> مجال واحد فقط </a:t>
            </a:r>
            <a:r>
              <a:rPr lang="ar-SA" sz="3600" b="1" dirty="0">
                <a:solidFill>
                  <a:srgbClr val="FF0000"/>
                </a:solidFill>
              </a:rPr>
              <a:t>يمثل</a:t>
            </a:r>
            <a:r>
              <a:rPr lang="ar-SA" sz="3600" b="1" dirty="0"/>
              <a:t> مجال المفتاح الرئيس، وذلك </a:t>
            </a:r>
            <a:r>
              <a:rPr lang="ar-SA" sz="3600" b="1" dirty="0">
                <a:solidFill>
                  <a:srgbClr val="FF0000"/>
                </a:solidFill>
              </a:rPr>
              <a:t>لضمان</a:t>
            </a:r>
            <a:r>
              <a:rPr lang="ar-SA" sz="3600" b="1" dirty="0"/>
              <a:t> وجود </a:t>
            </a:r>
            <a:r>
              <a:rPr lang="ar-SA" sz="3600" b="1" dirty="0">
                <a:solidFill>
                  <a:srgbClr val="FF0000"/>
                </a:solidFill>
              </a:rPr>
              <a:t>علاقات</a:t>
            </a:r>
            <a:r>
              <a:rPr lang="ar-SA" sz="3600" b="1" dirty="0"/>
              <a:t> صحيحة بين </a:t>
            </a:r>
            <a:r>
              <a:rPr lang="ar-SA" sz="3600" b="1" dirty="0">
                <a:solidFill>
                  <a:srgbClr val="FF0000"/>
                </a:solidFill>
              </a:rPr>
              <a:t>جداول</a:t>
            </a:r>
            <a:r>
              <a:rPr lang="ar-SA" sz="3600" b="1" dirty="0"/>
              <a:t> قاعدة البيانات وتنظيمها . </a:t>
            </a:r>
          </a:p>
          <a:p>
            <a:pPr eaLnBrk="1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C2E04-B2DC-4FF1-A1DC-C1A08E84719D}" type="slidenum">
              <a:rPr lang="ar-SA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07B7C42-D7B4-ECA2-88C2-B20A7A79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AE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xmlns="" id="{4BFD1E11-DB6A-5C30-C36C-07E52B63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7014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7AE042D5-9D95-0A77-E3C7-C34F95B1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AE"/>
          </a:p>
        </p:txBody>
      </p:sp>
      <p:pic>
        <p:nvPicPr>
          <p:cNvPr id="4" name="عنصر نائب للمحتوى 3">
            <a:extLst>
              <a:ext uri="{FF2B5EF4-FFF2-40B4-BE49-F238E27FC236}">
                <a16:creationId xmlns:a16="http://schemas.microsoft.com/office/drawing/2014/main" xmlns="" id="{364D8C15-B2A1-5487-50C6-661EAF4E8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67620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ar-SA" sz="4000" b="1" dirty="0">
                <a:solidFill>
                  <a:srgbClr val="FF0000"/>
                </a:solidFill>
              </a:rPr>
              <a:t>الهدف من التطبيع(التسوية) هو: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85752" y="1600201"/>
            <a:ext cx="11525249" cy="4525963"/>
          </a:xfrm>
        </p:spPr>
        <p:txBody>
          <a:bodyPr/>
          <a:lstStyle/>
          <a:p>
            <a:r>
              <a:rPr lang="ar-SA" dirty="0"/>
              <a:t>تصميم قاعدة بيانات خالية من </a:t>
            </a:r>
            <a:r>
              <a:rPr lang="ar-SA" b="1" u="sng" dirty="0">
                <a:solidFill>
                  <a:srgbClr val="00B050"/>
                </a:solidFill>
              </a:rPr>
              <a:t>التكرار</a:t>
            </a:r>
            <a:r>
              <a:rPr lang="ar-SA" dirty="0"/>
              <a:t> ويمكن بسهولة إضافة البيانات اليها واسترجاعها والتعديل عليها دون مشاكل.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88C1E-085A-42F0-98FF-CA43D665B917}" type="slidenum">
              <a:rPr lang="ar-SA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ar-SA" sz="4800" b="1" dirty="0"/>
              <a:t>مزايا التطبيع :-</a:t>
            </a:r>
            <a:endParaRPr lang="en-US" sz="4800" b="1" dirty="0">
              <a:cs typeface="Traditional Arabic" pitchFamily="18" charset="-78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66751" y="1428750"/>
            <a:ext cx="10972800" cy="39751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ar-SA" sz="3600" b="1" dirty="0">
                <a:solidFill>
                  <a:srgbClr val="FF0000"/>
                </a:solidFill>
              </a:rPr>
              <a:t> يقلل</a:t>
            </a:r>
            <a:r>
              <a:rPr lang="ar-SA" sz="3600" b="1" dirty="0"/>
              <a:t> من تكرار البيانات.</a:t>
            </a:r>
          </a:p>
          <a:p>
            <a:pPr algn="r" eaLnBrk="1" fontAlgn="auto" hangingPunct="1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ar-SA" sz="3600" b="1" dirty="0">
                <a:solidFill>
                  <a:srgbClr val="FF0000"/>
                </a:solidFill>
              </a:rPr>
              <a:t> توفير</a:t>
            </a:r>
            <a:r>
              <a:rPr lang="ar-SA" sz="3600" b="1" dirty="0"/>
              <a:t> مساحة كافية للتخزين.</a:t>
            </a:r>
          </a:p>
          <a:p>
            <a:pPr algn="r" eaLnBrk="1" fontAlgn="auto" hangingPunct="1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ar-SA" sz="3600" b="1" dirty="0">
                <a:solidFill>
                  <a:srgbClr val="FF0000"/>
                </a:solidFill>
              </a:rPr>
              <a:t> تسهيل</a:t>
            </a:r>
            <a:r>
              <a:rPr lang="ar-SA" sz="3600" b="1" dirty="0"/>
              <a:t> عمليات إستخراج البيانات المخزنة.</a:t>
            </a:r>
          </a:p>
          <a:p>
            <a:pPr algn="r" eaLnBrk="1" fontAlgn="auto" hangingPunct="1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ar-SA" sz="3600" b="1" dirty="0">
                <a:solidFill>
                  <a:srgbClr val="FF0000"/>
                </a:solidFill>
              </a:rPr>
              <a:t> يضمن </a:t>
            </a:r>
            <a:r>
              <a:rPr lang="ar-SA" sz="3600" b="1" dirty="0"/>
              <a:t>تخزين كل جزء من البيانات مرة واحدة فقط.</a:t>
            </a:r>
          </a:p>
          <a:p>
            <a:pPr marL="0" indent="0" algn="r" eaLnBrk="1" fontAlgn="auto" hangingPunct="1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ar-SA" sz="3600" b="1" dirty="0"/>
          </a:p>
          <a:p>
            <a:pPr algn="r" eaLnBrk="1" fontAlgn="auto" hangingPunct="1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ar-SA" sz="3600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CFC72-9A84-49B5-8899-C67FE408F777}" type="slidenum">
              <a:rPr lang="ar-SA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37168" y="692149"/>
            <a:ext cx="10723033" cy="1277937"/>
          </a:xfrm>
        </p:spPr>
        <p:txBody>
          <a:bodyPr rtlCol="0">
            <a:noAutofit/>
          </a:bodyPr>
          <a:lstStyle/>
          <a:p>
            <a:pPr algn="r">
              <a:defRPr/>
            </a:pPr>
            <a:r>
              <a:rPr lang="ar-SA" altLang="ar-SA" sz="4800" b="1" dirty="0"/>
              <a:t>أنواع التطبيع:</a:t>
            </a:r>
            <a:br>
              <a:rPr lang="ar-SA" altLang="ar-SA" sz="4800" b="1" dirty="0"/>
            </a:br>
            <a:endParaRPr lang="ar-SA" sz="4800" b="1" dirty="0"/>
          </a:p>
        </p:txBody>
      </p:sp>
      <p:sp>
        <p:nvSpPr>
          <p:cNvPr id="19459" name="عنصر نائب للمحتوى 2"/>
          <p:cNvSpPr>
            <a:spLocks noGrp="1"/>
          </p:cNvSpPr>
          <p:nvPr>
            <p:ph idx="1"/>
          </p:nvPr>
        </p:nvSpPr>
        <p:spPr>
          <a:xfrm>
            <a:off x="334434" y="1628776"/>
            <a:ext cx="11425767" cy="4537075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ar-SA" altLang="ar-SA" sz="3200" dirty="0">
                <a:latin typeface="Simplified Arabic" pitchFamily="18" charset="-78"/>
                <a:cs typeface="Simplified Arabic" pitchFamily="18" charset="-78"/>
              </a:rPr>
              <a:t>التطبيع من الدرجة الأولى</a:t>
            </a:r>
            <a:r>
              <a:rPr lang="ar-SA" altLang="ar-SA" dirty="0"/>
              <a:t> (</a:t>
            </a:r>
            <a:r>
              <a:rPr lang="en-US" altLang="ar-SA" dirty="0">
                <a:solidFill>
                  <a:srgbClr val="00B050"/>
                </a:solidFill>
              </a:rPr>
              <a:t>1NF</a:t>
            </a:r>
            <a:r>
              <a:rPr lang="ar-SA" altLang="ar-SA" dirty="0"/>
              <a:t>) </a:t>
            </a:r>
            <a:r>
              <a:rPr lang="en-US" dirty="0"/>
              <a:t>First Normal Form</a:t>
            </a:r>
            <a:r>
              <a:rPr lang="ar-SA" altLang="ar-SA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ar-SA" altLang="ar-SA" sz="3200" dirty="0">
                <a:latin typeface="Simplified Arabic" pitchFamily="18" charset="-78"/>
                <a:cs typeface="Simplified Arabic" pitchFamily="18" charset="-78"/>
              </a:rPr>
              <a:t>التطبيع من الدرجة الثانية</a:t>
            </a:r>
            <a:r>
              <a:rPr lang="ar-SA" altLang="ar-SA" sz="3200" dirty="0"/>
              <a:t> </a:t>
            </a:r>
            <a:r>
              <a:rPr lang="ar-SA" altLang="ar-SA" dirty="0"/>
              <a:t>(</a:t>
            </a:r>
            <a:r>
              <a:rPr lang="en-US" altLang="ar-SA" dirty="0">
                <a:solidFill>
                  <a:srgbClr val="00B050"/>
                </a:solidFill>
              </a:rPr>
              <a:t>2NF</a:t>
            </a:r>
            <a:r>
              <a:rPr lang="ar-SA" altLang="ar-SA" dirty="0"/>
              <a:t>) </a:t>
            </a:r>
            <a:r>
              <a:rPr lang="en-US" dirty="0"/>
              <a:t>Second Normal Form</a:t>
            </a:r>
            <a:r>
              <a:rPr lang="ar-SA" sz="3200" dirty="0"/>
              <a:t>.</a:t>
            </a:r>
            <a:endParaRPr lang="ar-SA" altLang="ar-SA" dirty="0"/>
          </a:p>
          <a:p>
            <a:pPr lvl="1">
              <a:buFont typeface="Wingdings" pitchFamily="2" charset="2"/>
              <a:buChar char="Ø"/>
            </a:pPr>
            <a:r>
              <a:rPr lang="ar-SA" altLang="ar-SA" sz="3200" dirty="0">
                <a:latin typeface="Simplified Arabic" pitchFamily="18" charset="-78"/>
                <a:cs typeface="Simplified Arabic" pitchFamily="18" charset="-78"/>
              </a:rPr>
              <a:t>التطبيع من الدرجة</a:t>
            </a:r>
            <a:r>
              <a:rPr lang="en-US" altLang="ar-SA" sz="3200" dirty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SA" altLang="ar-SA" sz="3200" dirty="0">
                <a:latin typeface="Simplified Arabic" pitchFamily="18" charset="-78"/>
                <a:cs typeface="Simplified Arabic" pitchFamily="18" charset="-78"/>
              </a:rPr>
              <a:t>الثالثة </a:t>
            </a:r>
            <a:r>
              <a:rPr lang="ar-SA" altLang="ar-SA" dirty="0"/>
              <a:t>(</a:t>
            </a:r>
            <a:r>
              <a:rPr lang="en-US" altLang="ar-SA" dirty="0">
                <a:solidFill>
                  <a:srgbClr val="00B050"/>
                </a:solidFill>
              </a:rPr>
              <a:t>3NF</a:t>
            </a:r>
            <a:r>
              <a:rPr lang="ar-SA" altLang="ar-SA" dirty="0"/>
              <a:t>)</a:t>
            </a:r>
            <a:r>
              <a:rPr lang="en-US" altLang="ar-SA" dirty="0"/>
              <a:t>Third Normal Form </a:t>
            </a:r>
            <a:r>
              <a:rPr lang="ar-SA" altLang="ar-SA" dirty="0"/>
              <a:t>.</a:t>
            </a:r>
          </a:p>
          <a:p>
            <a:pPr algn="r" eaLnBrk="1" hangingPunct="1">
              <a:buClr>
                <a:schemeClr val="accent1"/>
              </a:buClr>
              <a:buFont typeface="Wingdings" pitchFamily="2" charset="2"/>
              <a:buChar char="ü"/>
            </a:pPr>
            <a:endParaRPr lang="en-US" b="1" dirty="0"/>
          </a:p>
          <a:p>
            <a:pPr marL="0" indent="0" algn="r" eaLnBrk="1" hangingPunct="1">
              <a:buClr>
                <a:schemeClr val="accent1"/>
              </a:buClr>
              <a:buNone/>
            </a:pPr>
            <a:endParaRPr lang="ar-SA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19DF7-164C-46AD-978E-5E31F7860F94}" type="slidenum">
              <a:rPr lang="ar-SA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AAE58016-08D7-421B-8DD4-3A1CC9B8F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68" y="4230614"/>
            <a:ext cx="2685106" cy="199721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37168" y="498185"/>
            <a:ext cx="10723033" cy="1277937"/>
          </a:xfrm>
        </p:spPr>
        <p:txBody>
          <a:bodyPr rtlCol="0">
            <a:noAutofit/>
          </a:bodyPr>
          <a:lstStyle/>
          <a:p>
            <a:pPr rtl="0" fontAlgn="auto">
              <a:spcAft>
                <a:spcPts val="0"/>
              </a:spcAft>
              <a:defRPr/>
            </a:pPr>
            <a:r>
              <a:rPr lang="ar-SA" sz="4800" b="1" cap="all" spc="-60" dirty="0">
                <a:solidFill>
                  <a:srgbClr val="C00000"/>
                </a:solidFill>
                <a:cs typeface="DecoType Naskh" pitchFamily="2" charset="-78"/>
              </a:rPr>
              <a:t>شكل التطبيع الاول </a:t>
            </a:r>
          </a:p>
        </p:txBody>
      </p:sp>
      <p:sp>
        <p:nvSpPr>
          <p:cNvPr id="19459" name="عنصر نائب للمحتوى 2"/>
          <p:cNvSpPr>
            <a:spLocks noGrp="1"/>
          </p:cNvSpPr>
          <p:nvPr>
            <p:ph idx="1"/>
          </p:nvPr>
        </p:nvSpPr>
        <p:spPr>
          <a:xfrm>
            <a:off x="431799" y="1776122"/>
            <a:ext cx="11328402" cy="4537075"/>
          </a:xfrm>
        </p:spPr>
        <p:txBody>
          <a:bodyPr/>
          <a:lstStyle/>
          <a:p>
            <a:pPr marL="0" indent="0" algn="just">
              <a:buClr>
                <a:schemeClr val="accent1"/>
              </a:buClr>
              <a:buNone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في اول مراحل التطبيع نبدأ بالبحث عن اول واهم عيوب البيانات في العلاقات العامة وهو </a:t>
            </a:r>
            <a:r>
              <a:rPr lang="ar-SA" b="1" dirty="0">
                <a:latin typeface="Simplified Arabic" pitchFamily="18" charset="-78"/>
                <a:cs typeface="Simplified Arabic" pitchFamily="18" charset="-78"/>
              </a:rPr>
              <a:t>وجود مجموعات بيانات متكررة </a:t>
            </a: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فان وجدنا مجموعة بيانات متكررة نحدد للقاعدة العامة درجة او شكل تطبيعها وهي درجة التطبيع صفر  (</a:t>
            </a:r>
            <a:r>
              <a:rPr lang="en-US" dirty="0">
                <a:latin typeface="Simplified Arabic" pitchFamily="18" charset="-78"/>
                <a:cs typeface="Simplified Arabic" pitchFamily="18" charset="-78"/>
              </a:rPr>
              <a:t>0NF</a:t>
            </a:r>
            <a:r>
              <a:rPr lang="ar-SA" dirty="0">
                <a:latin typeface="Simplified Arabic" pitchFamily="18" charset="-78"/>
                <a:cs typeface="Simplified Arabic" pitchFamily="18" charset="-78"/>
              </a:rPr>
              <a:t>) او نقول انها </a:t>
            </a:r>
            <a:r>
              <a:rPr lang="ar-SA" b="1" dirty="0">
                <a:latin typeface="Simplified Arabic" pitchFamily="18" charset="-78"/>
                <a:cs typeface="Simplified Arabic" pitchFamily="18" charset="-78"/>
              </a:rPr>
              <a:t>غير طبيعية  </a:t>
            </a:r>
            <a:r>
              <a:rPr lang="ar-SA" u="sng" dirty="0">
                <a:latin typeface="Simplified Arabic" pitchFamily="18" charset="-78"/>
                <a:cs typeface="Simplified Arabic" pitchFamily="18" charset="-78"/>
              </a:rPr>
              <a:t>المطلوب هنا هو (</a:t>
            </a:r>
            <a:r>
              <a:rPr lang="ar-SA" b="1" u="sng" dirty="0">
                <a:latin typeface="Simplified Arabic" pitchFamily="18" charset="-78"/>
                <a:cs typeface="Simplified Arabic" pitchFamily="18" charset="-78"/>
              </a:rPr>
              <a:t>ازالة عيب تكرار البيانات </a:t>
            </a:r>
            <a:r>
              <a:rPr lang="ar-SA" u="sng" dirty="0">
                <a:latin typeface="Simplified Arabic" pitchFamily="18" charset="-78"/>
                <a:cs typeface="Simplified Arabic" pitchFamily="18" charset="-78"/>
              </a:rPr>
              <a:t>)</a:t>
            </a:r>
          </a:p>
          <a:p>
            <a:pPr marL="0" indent="0" algn="just" eaLnBrk="1" hangingPunct="1">
              <a:buClr>
                <a:schemeClr val="accent1"/>
              </a:buClr>
              <a:buNone/>
            </a:pPr>
            <a:endParaRPr lang="ar-SA" b="1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D19DF7-164C-46AD-978E-5E31F7860F94}" type="slidenum">
              <a:rPr lang="ar-SA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987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366</Words>
  <Application>Microsoft Office PowerPoint</Application>
  <PresentationFormat>مخصص</PresentationFormat>
  <Paragraphs>82</Paragraphs>
  <Slides>25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6" baseType="lpstr">
      <vt:lpstr>سمة Office</vt:lpstr>
      <vt:lpstr>عرض تقديمي في PowerPoint</vt:lpstr>
      <vt:lpstr>تطبيع البياناتData Normalization:-</vt:lpstr>
      <vt:lpstr>عرض تقديمي في PowerPoint</vt:lpstr>
      <vt:lpstr>عرض تقديمي في PowerPoint</vt:lpstr>
      <vt:lpstr>عرض تقديمي في PowerPoint</vt:lpstr>
      <vt:lpstr>الهدف من التطبيع(التسوية) هو:</vt:lpstr>
      <vt:lpstr>مزايا التطبيع :-</vt:lpstr>
      <vt:lpstr>أنواع التطبيع: </vt:lpstr>
      <vt:lpstr>شكل التطبيع الاول </vt:lpstr>
      <vt:lpstr>شروط التطبيع من الدرجة الأولى </vt:lpstr>
      <vt:lpstr>مثال</vt:lpstr>
      <vt:lpstr>مثال</vt:lpstr>
      <vt:lpstr>مثال</vt:lpstr>
      <vt:lpstr>شكل التطبيع الثاني</vt:lpstr>
      <vt:lpstr>مثال</vt:lpstr>
      <vt:lpstr>مثال</vt:lpstr>
      <vt:lpstr>مثال</vt:lpstr>
      <vt:lpstr>مثال</vt:lpstr>
      <vt:lpstr>مثال</vt:lpstr>
      <vt:lpstr>شكل التطبيع الثالث</vt:lpstr>
      <vt:lpstr>مثال</vt:lpstr>
      <vt:lpstr>مثال</vt:lpstr>
      <vt:lpstr>مثال</vt:lpstr>
      <vt:lpstr>مثال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ADMIN</dc:creator>
  <cp:lastModifiedBy>sand</cp:lastModifiedBy>
  <cp:revision>938</cp:revision>
  <dcterms:created xsi:type="dcterms:W3CDTF">2021-11-28T14:18:47Z</dcterms:created>
  <dcterms:modified xsi:type="dcterms:W3CDTF">2024-07-08T17:08:15Z</dcterms:modified>
</cp:coreProperties>
</file>