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8" r:id="rId2"/>
    <p:sldId id="259" r:id="rId3"/>
    <p:sldId id="260" r:id="rId4"/>
    <p:sldId id="261" r:id="rId5"/>
    <p:sldId id="264" r:id="rId6"/>
    <p:sldId id="265" r:id="rId7"/>
    <p:sldId id="266" r:id="rId8"/>
    <p:sldId id="268" r:id="rId9"/>
    <p:sldId id="272" r:id="rId10"/>
    <p:sldId id="273" r:id="rId11"/>
    <p:sldId id="274" r:id="rId12"/>
    <p:sldId id="275" r:id="rId13"/>
    <p:sldId id="267" r:id="rId14"/>
    <p:sldId id="276" r:id="rId15"/>
    <p:sldId id="269" r:id="rId16"/>
    <p:sldId id="277" r:id="rId17"/>
    <p:sldId id="270" r:id="rId18"/>
    <p:sldId id="271" r:id="rId19"/>
    <p:sldId id="278" r:id="rId20"/>
    <p:sldId id="280" r:id="rId21"/>
    <p:sldId id="281" r:id="rId22"/>
    <p:sldId id="287" r:id="rId23"/>
    <p:sldId id="288" r:id="rId24"/>
    <p:sldId id="282" r:id="rId25"/>
    <p:sldId id="283" r:id="rId26"/>
    <p:sldId id="284" r:id="rId27"/>
    <p:sldId id="289" r:id="rId28"/>
    <p:sldId id="290" r:id="rId29"/>
    <p:sldId id="291" r:id="rId30"/>
    <p:sldId id="292" r:id="rId31"/>
    <p:sldId id="293" r:id="rId32"/>
    <p:sldId id="294" r:id="rId33"/>
    <p:sldId id="295" r:id="rId34"/>
    <p:sldId id="296" r:id="rId35"/>
    <p:sldId id="263" r:id="rId3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نمط متوسط 1 - تميي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نمط فاتح 3 - تميي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8462" autoAdjust="0"/>
  </p:normalViewPr>
  <p:slideViewPr>
    <p:cSldViewPr>
      <p:cViewPr varScale="1">
        <p:scale>
          <a:sx n="45" d="100"/>
          <a:sy n="45" d="100"/>
        </p:scale>
        <p:origin x="-57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12/02/1444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1000"/>
            <a:lum/>
          </a:blip>
          <a:srcRect/>
          <a:stretch>
            <a:fillRect r="1000"/>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pPr/>
              <a:t>12/02/1444</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785786" y="285728"/>
            <a:ext cx="7863840" cy="3291840"/>
          </a:xfrm>
          <a:effectLst>
            <a:outerShdw blurRad="50800" dist="38100" algn="l" rotWithShape="0">
              <a:prstClr val="black">
                <a:alpha val="40000"/>
              </a:prstClr>
            </a:outerShdw>
          </a:effectLst>
          <a:scene3d>
            <a:camera prst="orthographicFront"/>
            <a:lightRig rig="threePt" dir="t"/>
          </a:scene3d>
          <a:sp3d>
            <a:bevelT prst="relaxedInset"/>
          </a:sp3d>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ar-SA" sz="6000" b="1" dirty="0" smtClean="0">
                <a:ln w="11430"/>
                <a:solidFill>
                  <a:sysClr val="windowText" lastClr="000000"/>
                </a:solidFill>
                <a:latin typeface="Aldhabi" pitchFamily="2" charset="-78"/>
                <a:cs typeface="Diwani Simple Striped" pitchFamily="2" charset="-78"/>
              </a:rPr>
              <a:t>بسم الله الرحمن الرحيم </a:t>
            </a:r>
            <a:r>
              <a:rPr lang="ar-SA" sz="4800" b="1" dirty="0" smtClean="0">
                <a:ln w="11430"/>
                <a:solidFill>
                  <a:sysClr val="windowText" lastClr="000000"/>
                </a:solidFill>
                <a:latin typeface="Aldhabi" pitchFamily="2" charset="-78"/>
                <a:cs typeface="Diwani Simple Striped" pitchFamily="2" charset="-78"/>
              </a:rPr>
              <a:t/>
            </a:r>
            <a:br>
              <a:rPr lang="ar-SA" sz="4800" b="1" dirty="0" smtClean="0">
                <a:ln w="11430"/>
                <a:solidFill>
                  <a:sysClr val="windowText" lastClr="000000"/>
                </a:solidFill>
                <a:latin typeface="Aldhabi" pitchFamily="2" charset="-78"/>
                <a:cs typeface="Diwani Simple Striped" pitchFamily="2" charset="-78"/>
              </a:rPr>
            </a:br>
            <a:r>
              <a:rPr lang="ar-SA" sz="6000" b="1" dirty="0" smtClean="0">
                <a:ln w="11430"/>
                <a:solidFill>
                  <a:sysClr val="windowText" lastClr="000000"/>
                </a:solidFill>
                <a:latin typeface="Aldhabi" pitchFamily="2" charset="-78"/>
                <a:cs typeface="Diwani Simple Striped" pitchFamily="2" charset="-78"/>
              </a:rPr>
              <a:t>جامعة </a:t>
            </a:r>
            <a:r>
              <a:rPr lang="ar-SA" sz="6000" b="1" dirty="0" err="1" smtClean="0">
                <a:ln w="11430"/>
                <a:solidFill>
                  <a:sysClr val="windowText" lastClr="000000"/>
                </a:solidFill>
                <a:latin typeface="Aldhabi" pitchFamily="2" charset="-78"/>
                <a:cs typeface="Diwani Simple Striped" pitchFamily="2" charset="-78"/>
              </a:rPr>
              <a:t>دنقلا</a:t>
            </a:r>
            <a:r>
              <a:rPr lang="ar-SA" sz="6000" b="1" dirty="0" smtClean="0">
                <a:ln w="11430"/>
                <a:solidFill>
                  <a:sysClr val="windowText" lastClr="000000"/>
                </a:solidFill>
                <a:latin typeface="Aldhabi" pitchFamily="2" charset="-78"/>
                <a:cs typeface="Diwani Simple Striped" pitchFamily="2" charset="-78"/>
              </a:rPr>
              <a:t/>
            </a:r>
            <a:br>
              <a:rPr lang="ar-SA" sz="6000" b="1" dirty="0" smtClean="0">
                <a:ln w="11430"/>
                <a:solidFill>
                  <a:sysClr val="windowText" lastClr="000000"/>
                </a:solidFill>
                <a:latin typeface="Aldhabi" pitchFamily="2" charset="-78"/>
                <a:cs typeface="Diwani Simple Striped" pitchFamily="2" charset="-78"/>
              </a:rPr>
            </a:br>
            <a:r>
              <a:rPr lang="ar-SA" sz="6000" b="1" dirty="0" smtClean="0">
                <a:ln w="11430"/>
                <a:solidFill>
                  <a:sysClr val="windowText" lastClr="000000"/>
                </a:solidFill>
                <a:latin typeface="Aldhabi" pitchFamily="2" charset="-78"/>
                <a:cs typeface="Diwani Simple Striped" pitchFamily="2" charset="-78"/>
              </a:rPr>
              <a:t>كلية علوم الحاسوب والتنمية البشرية</a:t>
            </a:r>
            <a:endParaRPr lang="ar-SA" sz="4800" b="1" dirty="0">
              <a:ln w="11430"/>
              <a:solidFill>
                <a:sysClr val="windowText" lastClr="000000"/>
              </a:solidFill>
              <a:latin typeface="Aldhabi" pitchFamily="2" charset="-78"/>
              <a:cs typeface="Diwani Simple Striped" pitchFamily="2" charset="-78"/>
            </a:endParaRPr>
          </a:p>
        </p:txBody>
      </p:sp>
      <p:sp>
        <p:nvSpPr>
          <p:cNvPr id="3" name="عنوان فرعي 2"/>
          <p:cNvSpPr>
            <a:spLocks noGrp="1"/>
          </p:cNvSpPr>
          <p:nvPr>
            <p:ph type="subTitle" idx="1"/>
          </p:nvPr>
        </p:nvSpPr>
        <p:spPr>
          <a:xfrm>
            <a:off x="304800" y="4038600"/>
            <a:ext cx="8610600" cy="2514600"/>
          </a:xfrm>
          <a:effectLst>
            <a:outerShdw blurRad="152400" dist="317500" dir="5400000" sx="90000" sy="-19000" rotWithShape="0">
              <a:prstClr val="black">
                <a:alpha val="15000"/>
              </a:prstClr>
            </a:outerShdw>
          </a:effectLst>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r"/>
            <a:r>
              <a:rPr lang="ar-SA" sz="4000" b="1" dirty="0" smtClean="0">
                <a:ln w="11430"/>
                <a:solidFill>
                  <a:sysClr val="windowText" lastClr="000000"/>
                </a:solidFill>
                <a:effectLst>
                  <a:outerShdw blurRad="50800" dist="39000" dir="5460000" algn="tl">
                    <a:srgbClr val="000000">
                      <a:alpha val="38000"/>
                    </a:srgbClr>
                  </a:outerShdw>
                </a:effectLst>
                <a:cs typeface="DecoType Naskh Variants" pitchFamily="2" charset="-78"/>
              </a:rPr>
              <a:t>اسم الكورس:</a:t>
            </a:r>
          </a:p>
          <a:p>
            <a:pPr algn="r"/>
            <a:r>
              <a:rPr lang="ar-SA" sz="4000" b="1" dirty="0" smtClean="0">
                <a:ln w="11430"/>
                <a:solidFill>
                  <a:sysClr val="windowText" lastClr="000000"/>
                </a:solidFill>
                <a:effectLst>
                  <a:outerShdw blurRad="50800" dist="39000" dir="5460000" algn="tl">
                    <a:srgbClr val="000000">
                      <a:alpha val="38000"/>
                    </a:srgbClr>
                  </a:outerShdw>
                </a:effectLst>
                <a:cs typeface="DecoType Naskh Variants" pitchFamily="2" charset="-78"/>
              </a:rPr>
              <a:t>هياكل البيانات (</a:t>
            </a:r>
            <a:r>
              <a:rPr lang="en-US" sz="4000" b="1" dirty="0" smtClean="0">
                <a:ln w="11430"/>
                <a:solidFill>
                  <a:srgbClr val="FF0000"/>
                </a:solidFill>
                <a:effectLst>
                  <a:outerShdw blurRad="50800" dist="39000" dir="5460000" algn="tl">
                    <a:srgbClr val="000000">
                      <a:alpha val="38000"/>
                    </a:srgbClr>
                  </a:outerShdw>
                </a:effectLst>
                <a:latin typeface="Andalus"/>
                <a:cs typeface="DecoType Naskh Variants" pitchFamily="2" charset="-78"/>
              </a:rPr>
              <a:t>Data Structure</a:t>
            </a:r>
            <a:r>
              <a:rPr lang="en-US" sz="4000" b="1" dirty="0" smtClean="0">
                <a:ln w="11430"/>
                <a:solidFill>
                  <a:sysClr val="windowText" lastClr="000000"/>
                </a:solidFill>
                <a:effectLst>
                  <a:outerShdw blurRad="50800" dist="39000" dir="5460000" algn="tl">
                    <a:srgbClr val="000000">
                      <a:alpha val="38000"/>
                    </a:srgbClr>
                  </a:outerShdw>
                </a:effectLst>
                <a:latin typeface="Andalus"/>
                <a:cs typeface="DecoType Naskh Variants" pitchFamily="2" charset="-78"/>
              </a:rPr>
              <a:t> </a:t>
            </a:r>
            <a:r>
              <a:rPr lang="ar-SA" sz="4000" b="1" dirty="0" smtClean="0">
                <a:ln w="11430"/>
                <a:solidFill>
                  <a:sysClr val="windowText" lastClr="000000"/>
                </a:solidFill>
                <a:effectLst>
                  <a:outerShdw blurRad="50800" dist="39000" dir="5460000" algn="tl">
                    <a:srgbClr val="000000">
                      <a:alpha val="38000"/>
                    </a:srgbClr>
                  </a:outerShdw>
                </a:effectLst>
                <a:latin typeface="Andalus"/>
                <a:cs typeface="DecoType Naskh Variants" pitchFamily="2" charset="-78"/>
              </a:rPr>
              <a:t> </a:t>
            </a:r>
            <a:r>
              <a:rPr lang="ar-SA" sz="4000" b="1" dirty="0" smtClean="0">
                <a:ln w="11430"/>
                <a:solidFill>
                  <a:sysClr val="windowText" lastClr="000000"/>
                </a:solidFill>
                <a:effectLst>
                  <a:outerShdw blurRad="50800" dist="39000" dir="5460000" algn="tl">
                    <a:srgbClr val="000000">
                      <a:alpha val="38000"/>
                    </a:srgbClr>
                  </a:outerShdw>
                </a:effectLst>
                <a:cs typeface="DecoType Naskh Variants" pitchFamily="2" charset="-78"/>
              </a:rPr>
              <a:t>)</a:t>
            </a:r>
          </a:p>
          <a:p>
            <a:pPr algn="l"/>
            <a:r>
              <a:rPr lang="ar-SA" sz="4000" b="1" dirty="0" smtClean="0">
                <a:ln w="11430"/>
                <a:solidFill>
                  <a:sysClr val="windowText" lastClr="000000"/>
                </a:solidFill>
                <a:effectLst>
                  <a:outerShdw blurRad="50800" dist="39000" dir="5460000" algn="tl">
                    <a:srgbClr val="000000">
                      <a:alpha val="38000"/>
                    </a:srgbClr>
                  </a:outerShdw>
                </a:effectLst>
                <a:cs typeface="DecoType Naskh Variants" pitchFamily="2" charset="-78"/>
              </a:rPr>
              <a:t>أ/أميمة محمود فقير خلف الله</a:t>
            </a:r>
            <a:endParaRPr lang="en-US" sz="4000" b="1" dirty="0" smtClean="0">
              <a:ln w="11430"/>
              <a:solidFill>
                <a:sysClr val="windowText" lastClr="000000"/>
              </a:solidFill>
              <a:effectLst>
                <a:outerShdw blurRad="50800" dist="39000" dir="5460000" algn="tl">
                  <a:srgbClr val="000000">
                    <a:alpha val="38000"/>
                  </a:srgbClr>
                </a:outerShdw>
              </a:effectLst>
              <a:cs typeface="DecoType Naskh Variants" pitchFamily="2" charset="-78"/>
            </a:endParaRPr>
          </a:p>
          <a:p>
            <a:endParaRPr lang="ar-SA" sz="4000" b="1" dirty="0">
              <a:ln w="11430"/>
              <a:solidFill>
                <a:sysClr val="windowText" lastClr="000000"/>
              </a:solidFill>
              <a:effectLst>
                <a:outerShdw blurRad="50800" dist="39000" dir="5460000" algn="tl">
                  <a:srgbClr val="000000">
                    <a:alpha val="38000"/>
                  </a:srgbClr>
                </a:outerShdw>
              </a:effectLst>
              <a:cs typeface="DecoType Naskh Variants" pitchFamily="2" charset="-78"/>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تعريف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dirty="0" smtClean="0">
                <a:latin typeface="Simplified Arabic" pitchFamily="18" charset="-78"/>
                <a:cs typeface="Simplified Arabic" pitchFamily="18" charset="-78"/>
              </a:rPr>
              <a:t>بناءً عليه فإننا نقول:</a:t>
            </a:r>
          </a:p>
          <a:p>
            <a:pPr lvl="1" algn="just">
              <a:buFont typeface="Wingdings" pitchFamily="2" charset="2"/>
              <a:buChar char="Ø"/>
            </a:pPr>
            <a:r>
              <a:rPr lang="ar-SA" sz="3200" dirty="0" smtClean="0">
                <a:latin typeface="Simplified Arabic" pitchFamily="18" charset="-78"/>
                <a:cs typeface="Simplified Arabic" pitchFamily="18" charset="-78"/>
              </a:rPr>
              <a:t>لدينا بيانات عددية تتعامل مع الأرقام.</a:t>
            </a:r>
          </a:p>
          <a:p>
            <a:pPr lvl="1" algn="just">
              <a:buFont typeface="Wingdings" pitchFamily="2" charset="2"/>
              <a:buChar char="Ø"/>
            </a:pPr>
            <a:r>
              <a:rPr lang="ar-SA" sz="3200" dirty="0" smtClean="0">
                <a:latin typeface="Simplified Arabic" pitchFamily="18" charset="-78"/>
                <a:cs typeface="Simplified Arabic" pitchFamily="18" charset="-78"/>
              </a:rPr>
              <a:t>بيانات رمزية تتعامل مع الحروف والكلمات.</a:t>
            </a:r>
          </a:p>
          <a:p>
            <a:pPr lvl="1" algn="just">
              <a:buFont typeface="Wingdings" pitchFamily="2" charset="2"/>
              <a:buChar char="Ø"/>
            </a:pPr>
            <a:r>
              <a:rPr lang="ar-SA" sz="3200" dirty="0" smtClean="0">
                <a:latin typeface="Simplified Arabic" pitchFamily="18" charset="-78"/>
                <a:cs typeface="Simplified Arabic" pitchFamily="18" charset="-78"/>
              </a:rPr>
              <a:t>بيانات منطقية تتعامل مع بيانات تحتمل الصواب والخطأ.</a:t>
            </a:r>
          </a:p>
          <a:p>
            <a:pPr algn="just">
              <a:buFont typeface="Wingdings" pitchFamily="2" charset="2"/>
              <a:buChar char="Ø"/>
            </a:pPr>
            <a:r>
              <a:rPr lang="ar-SA" dirty="0" smtClean="0">
                <a:latin typeface="Simplified Arabic" pitchFamily="18" charset="-78"/>
                <a:cs typeface="Simplified Arabic" pitchFamily="18" charset="-78"/>
              </a:rPr>
              <a:t>هذه الأنواع المذكورة أعلاه تسمى باسم أنماط بيانية بسيطة (</a:t>
            </a:r>
            <a:r>
              <a:rPr lang="en-US" dirty="0" smtClean="0">
                <a:latin typeface="Simplified Arabic" pitchFamily="18" charset="-78"/>
                <a:cs typeface="Simplified Arabic" pitchFamily="18" charset="-78"/>
              </a:rPr>
              <a:t>Simple Data Types</a:t>
            </a:r>
            <a:r>
              <a:rPr lang="ar-SA" dirty="0" smtClean="0">
                <a:latin typeface="Simplified Arabic" pitchFamily="18" charset="-78"/>
                <a:cs typeface="Simplified Arabic" pitchFamily="18" charset="-78"/>
              </a:rPr>
              <a:t>).</a:t>
            </a: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تعريف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dirty="0" smtClean="0">
                <a:latin typeface="Simplified Arabic" pitchFamily="18" charset="-78"/>
                <a:cs typeface="Simplified Arabic" pitchFamily="18" charset="-78"/>
              </a:rPr>
              <a:t>وبالمقابل هناك العديد من الحقائق المختلفة التي يصعب متابعتها والإحاطة بها بجميع جزئياتها أحيانا، وهذا لتعدد البيانات الذي ينطوي عليه وصف هذه الحقائق مما يدفعنا إلى تنظيم هذه البيانات في مجموعات، جداول، قوائم، أو سجلات أو غير ذلك من أساليب التنظيم ويطلق على هذا النوع من البيانات باسم أنماط بيانية مركبة (</a:t>
            </a:r>
            <a:r>
              <a:rPr lang="en-US" dirty="0" smtClean="0">
                <a:latin typeface="Simplified Arabic" pitchFamily="18" charset="-78"/>
                <a:cs typeface="Simplified Arabic" pitchFamily="18" charset="-78"/>
              </a:rPr>
              <a:t>Structured Data Types</a:t>
            </a:r>
            <a:r>
              <a:rPr lang="ar-SA" dirty="0" smtClean="0">
                <a:latin typeface="Simplified Arabic" pitchFamily="18" charset="-78"/>
                <a:cs typeface="Simplified Arabic" pitchFamily="18" charset="-78"/>
              </a:rPr>
              <a:t>).</a:t>
            </a:r>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تعريف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dirty="0" smtClean="0">
                <a:latin typeface="Simplified Arabic" pitchFamily="18" charset="-78"/>
                <a:cs typeface="Simplified Arabic" pitchFamily="18" charset="-78"/>
              </a:rPr>
              <a:t>يمكن تلخيص ما ذكر أعلاه في الجدول التالي:</a:t>
            </a:r>
          </a:p>
        </p:txBody>
      </p:sp>
      <p:graphicFrame>
        <p:nvGraphicFramePr>
          <p:cNvPr id="4" name="جدول 3"/>
          <p:cNvGraphicFramePr>
            <a:graphicFrameLocks noGrp="1"/>
          </p:cNvGraphicFramePr>
          <p:nvPr/>
        </p:nvGraphicFramePr>
        <p:xfrm>
          <a:off x="1907704" y="2348880"/>
          <a:ext cx="6096000" cy="3474720"/>
        </p:xfrm>
        <a:graphic>
          <a:graphicData uri="http://schemas.openxmlformats.org/drawingml/2006/table">
            <a:tbl>
              <a:tblPr firstRow="1" bandRow="1">
                <a:tableStyleId>{BDBED569-4797-4DF1-A0F4-6AAB3CD982D8}</a:tableStyleId>
              </a:tblPr>
              <a:tblGrid>
                <a:gridCol w="3048000"/>
                <a:gridCol w="3048000"/>
              </a:tblGrid>
              <a:tr h="370840">
                <a:tc>
                  <a:txBody>
                    <a:bodyPr/>
                    <a:lstStyle/>
                    <a:p>
                      <a:pPr algn="ctr"/>
                      <a:r>
                        <a:rPr lang="ar-SA" sz="3200" dirty="0" smtClean="0"/>
                        <a:t>أنماط مركبة</a:t>
                      </a:r>
                      <a:endParaRPr lang="en-US" sz="3200" dirty="0"/>
                    </a:p>
                  </a:txBody>
                  <a:tcPr/>
                </a:tc>
                <a:tc>
                  <a:txBody>
                    <a:bodyPr/>
                    <a:lstStyle/>
                    <a:p>
                      <a:pPr algn="ctr"/>
                      <a:r>
                        <a:rPr lang="ar-SA" sz="3200" dirty="0" smtClean="0"/>
                        <a:t>أنماط بسيطة</a:t>
                      </a:r>
                      <a:endParaRPr lang="en-US" sz="3200" dirty="0"/>
                    </a:p>
                  </a:txBody>
                  <a:tcPr/>
                </a:tc>
              </a:tr>
              <a:tr h="370840">
                <a:tc>
                  <a:txBody>
                    <a:bodyPr/>
                    <a:lstStyle/>
                    <a:p>
                      <a:pPr algn="ctr"/>
                      <a:r>
                        <a:rPr lang="en-US" sz="3200" dirty="0" smtClean="0"/>
                        <a:t>Record</a:t>
                      </a:r>
                      <a:endParaRPr lang="en-US" sz="3200" dirty="0"/>
                    </a:p>
                  </a:txBody>
                  <a:tcPr/>
                </a:tc>
                <a:tc>
                  <a:txBody>
                    <a:bodyPr/>
                    <a:lstStyle/>
                    <a:p>
                      <a:pPr algn="ctr"/>
                      <a:r>
                        <a:rPr lang="en-US" sz="3200" dirty="0" smtClean="0"/>
                        <a:t>Boolean</a:t>
                      </a:r>
                      <a:endParaRPr lang="en-US" sz="3200" dirty="0"/>
                    </a:p>
                  </a:txBody>
                  <a:tcPr/>
                </a:tc>
              </a:tr>
              <a:tr h="370840">
                <a:tc>
                  <a:txBody>
                    <a:bodyPr/>
                    <a:lstStyle/>
                    <a:p>
                      <a:pPr algn="ctr"/>
                      <a:r>
                        <a:rPr lang="en-US" sz="3200" dirty="0" smtClean="0"/>
                        <a:t>Set</a:t>
                      </a:r>
                      <a:endParaRPr lang="en-US" sz="3200" dirty="0"/>
                    </a:p>
                  </a:txBody>
                  <a:tcPr/>
                </a:tc>
                <a:tc>
                  <a:txBody>
                    <a:bodyPr/>
                    <a:lstStyle/>
                    <a:p>
                      <a:pPr algn="ctr"/>
                      <a:r>
                        <a:rPr lang="en-US" sz="3200" dirty="0" smtClean="0"/>
                        <a:t>Character</a:t>
                      </a:r>
                      <a:endParaRPr lang="en-US" sz="3200" dirty="0"/>
                    </a:p>
                  </a:txBody>
                  <a:tcPr/>
                </a:tc>
              </a:tr>
              <a:tr h="370840">
                <a:tc>
                  <a:txBody>
                    <a:bodyPr/>
                    <a:lstStyle/>
                    <a:p>
                      <a:pPr algn="ctr"/>
                      <a:r>
                        <a:rPr lang="en-US" sz="3200" dirty="0" smtClean="0"/>
                        <a:t>Array</a:t>
                      </a:r>
                      <a:endParaRPr lang="en-US" sz="3200" dirty="0"/>
                    </a:p>
                  </a:txBody>
                  <a:tcPr/>
                </a:tc>
                <a:tc>
                  <a:txBody>
                    <a:bodyPr/>
                    <a:lstStyle/>
                    <a:p>
                      <a:pPr algn="ctr"/>
                      <a:r>
                        <a:rPr lang="en-US" sz="3200" dirty="0" smtClean="0"/>
                        <a:t>Integer</a:t>
                      </a:r>
                      <a:endParaRPr lang="en-US" sz="3200" dirty="0"/>
                    </a:p>
                  </a:txBody>
                  <a:tcPr/>
                </a:tc>
              </a:tr>
              <a:tr h="370840">
                <a:tc>
                  <a:txBody>
                    <a:bodyPr/>
                    <a:lstStyle/>
                    <a:p>
                      <a:pPr algn="ctr"/>
                      <a:r>
                        <a:rPr lang="en-US" sz="3200" dirty="0" smtClean="0"/>
                        <a:t>String</a:t>
                      </a:r>
                      <a:endParaRPr lang="en-US" sz="3200" dirty="0"/>
                    </a:p>
                  </a:txBody>
                  <a:tcPr/>
                </a:tc>
                <a:tc>
                  <a:txBody>
                    <a:bodyPr/>
                    <a:lstStyle/>
                    <a:p>
                      <a:pPr algn="ctr"/>
                      <a:r>
                        <a:rPr lang="en-US" sz="3200" dirty="0" smtClean="0"/>
                        <a:t>Real</a:t>
                      </a:r>
                      <a:endParaRPr lang="en-US" sz="3200" dirty="0"/>
                    </a:p>
                  </a:txBody>
                  <a:tcPr/>
                </a:tc>
              </a:tr>
              <a:tr h="370840">
                <a:tc>
                  <a:txBody>
                    <a:bodyPr/>
                    <a:lstStyle/>
                    <a:p>
                      <a:pPr algn="ctr"/>
                      <a:r>
                        <a:rPr lang="en-US" sz="3200" dirty="0" smtClean="0"/>
                        <a:t>File</a:t>
                      </a:r>
                      <a:endParaRPr lang="en-US" sz="3200" dirty="0"/>
                    </a:p>
                  </a:txBody>
                  <a:tcPr/>
                </a:tc>
                <a:tc>
                  <a:txBody>
                    <a:bodyPr/>
                    <a:lstStyle/>
                    <a:p>
                      <a:pPr algn="ctr"/>
                      <a:endParaRPr lang="en-US" sz="3200" dirty="0"/>
                    </a:p>
                  </a:txBody>
                  <a:tcPr/>
                </a:tc>
              </a:tr>
            </a:tbl>
          </a:graphicData>
        </a:graphic>
      </p:graphicFrame>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تعريف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وعلى هذا الأساس فإن مصطلح تركيب البيانات يشير إلى مجموعة من عناصر البيانات التي لها تنظيم خاص وكذلك لها أسلوب في الوصول إلى العناصر الفردية سواء من خلال عملية تخزين القيم أو من خلال عملية استرجاعها، وبالتالي هنالك ميزتين أساسيتين تتصف بهما تراكيب البيانات وهما:</a:t>
            </a:r>
          </a:p>
          <a:p>
            <a:pPr lvl="1" algn="just">
              <a:buFont typeface="Wingdings" pitchFamily="2" charset="2"/>
              <a:buChar char="Ø"/>
            </a:pPr>
            <a:r>
              <a:rPr lang="ar-SA" sz="3200" dirty="0" smtClean="0">
                <a:latin typeface="Simplified Arabic" pitchFamily="18" charset="-78"/>
                <a:cs typeface="Simplified Arabic" pitchFamily="18" charset="-78"/>
              </a:rPr>
              <a:t>يمكن التعامل مع كل عنصر منهما على حدا.</a:t>
            </a:r>
          </a:p>
          <a:p>
            <a:pPr lvl="1" algn="just">
              <a:buFont typeface="Wingdings" pitchFamily="2" charset="2"/>
              <a:buChar char="Ø"/>
            </a:pPr>
            <a:r>
              <a:rPr lang="ar-SA" sz="3200" dirty="0" smtClean="0">
                <a:latin typeface="Simplified Arabic" pitchFamily="18" charset="-78"/>
                <a:cs typeface="Simplified Arabic" pitchFamily="18" charset="-78"/>
              </a:rPr>
              <a:t>يمكن التعامل مع المركب البياني ككل.</a:t>
            </a: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تعريف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أما من جهة أخرى فإن مصطلح تركيب البيانات يشير إلى الطرق والأساليب المختلفة التي يمكن من خلالها ترجمة التصور المنطقي للبيانات (كما يراها المبرمج) أي أنه يهتم بالطرق المختلفة لتنظيم البيانات وبالخوارزميات اللازمة لمعالجة هذه البيانات في ذاكرة الحاسوب.</a:t>
            </a:r>
            <a:endParaRPr lang="en-US" sz="3600" dirty="0" smtClean="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فوائد هياكل البيانات:</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marL="742950" indent="-742950" algn="just">
              <a:buFont typeface="+mj-lt"/>
              <a:buAutoNum type="arabicPeriod"/>
            </a:pPr>
            <a:r>
              <a:rPr lang="ar-SA" sz="3600" dirty="0" smtClean="0">
                <a:latin typeface="Simplified Arabic" pitchFamily="18" charset="-78"/>
                <a:cs typeface="Simplified Arabic" pitchFamily="18" charset="-78"/>
              </a:rPr>
              <a:t>اختصار زمن التخزين واسترجاع البيانات.</a:t>
            </a:r>
          </a:p>
          <a:p>
            <a:pPr marL="742950" indent="-742950" algn="just">
              <a:buFont typeface="+mj-lt"/>
              <a:buAutoNum type="arabicPeriod"/>
            </a:pPr>
            <a:r>
              <a:rPr lang="ar-SA" sz="3600" dirty="0" smtClean="0">
                <a:latin typeface="Simplified Arabic" pitchFamily="18" charset="-78"/>
                <a:cs typeface="Simplified Arabic" pitchFamily="18" charset="-78"/>
              </a:rPr>
              <a:t>تعطي المبرمج مرونة كتابة البرامج.</a:t>
            </a:r>
          </a:p>
          <a:p>
            <a:pPr marL="742950" indent="-742950" algn="just">
              <a:buFont typeface="+mj-lt"/>
              <a:buAutoNum type="arabicPeriod"/>
            </a:pPr>
            <a:r>
              <a:rPr lang="ar-SA" sz="3600" dirty="0" smtClean="0">
                <a:latin typeface="Simplified Arabic" pitchFamily="18" charset="-78"/>
                <a:cs typeface="Simplified Arabic" pitchFamily="18" charset="-78"/>
              </a:rPr>
              <a:t>تكوين برامج متماسكة البناء والتركيب مع تسلسل منطقي.</a:t>
            </a:r>
          </a:p>
          <a:p>
            <a:pPr marL="742950" indent="-742950" algn="just">
              <a:buFont typeface="+mj-lt"/>
              <a:buAutoNum type="arabicPeriod"/>
            </a:pPr>
            <a:r>
              <a:rPr lang="ar-SA" sz="3600" dirty="0" smtClean="0">
                <a:latin typeface="Simplified Arabic" pitchFamily="18" charset="-78"/>
                <a:cs typeface="Simplified Arabic" pitchFamily="18" charset="-78"/>
              </a:rPr>
              <a:t>توزيع صحيح للبيانات في ذاكرة الحاسب.</a:t>
            </a:r>
            <a:endParaRPr lang="en-US" sz="3200" dirty="0" smtClean="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أنواع هياكل البيانات:</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هياكل بيانات ستاتيكية (ثابتة) :</a:t>
            </a:r>
          </a:p>
          <a:p>
            <a:pPr lvl="1" algn="just">
              <a:buFont typeface="Wingdings" pitchFamily="2" charset="2"/>
              <a:buChar char="Ø"/>
            </a:pPr>
            <a:r>
              <a:rPr lang="ar-SA" sz="3600" dirty="0" smtClean="0">
                <a:latin typeface="Simplified Arabic" pitchFamily="18" charset="-78"/>
                <a:cs typeface="Simplified Arabic" pitchFamily="18" charset="-78"/>
              </a:rPr>
              <a:t>المصفوفات.</a:t>
            </a:r>
          </a:p>
          <a:p>
            <a:pPr lvl="1" algn="just">
              <a:buFont typeface="Wingdings" pitchFamily="2" charset="2"/>
              <a:buChar char="Ø"/>
            </a:pPr>
            <a:r>
              <a:rPr lang="ar-SA" sz="3600" dirty="0" smtClean="0">
                <a:latin typeface="Simplified Arabic" pitchFamily="18" charset="-78"/>
                <a:cs typeface="Simplified Arabic" pitchFamily="18" charset="-78"/>
              </a:rPr>
              <a:t>السلاسل.</a:t>
            </a:r>
          </a:p>
          <a:p>
            <a:pPr lvl="1" algn="just">
              <a:buFont typeface="Wingdings" pitchFamily="2" charset="2"/>
              <a:buChar char="Ø"/>
            </a:pPr>
            <a:r>
              <a:rPr lang="ar-SA" sz="3600" dirty="0" smtClean="0">
                <a:latin typeface="Simplified Arabic" pitchFamily="18" charset="-78"/>
                <a:cs typeface="Simplified Arabic" pitchFamily="18" charset="-78"/>
              </a:rPr>
              <a:t>الجداول.</a:t>
            </a:r>
          </a:p>
          <a:p>
            <a:pPr lvl="1" algn="just">
              <a:buFont typeface="Wingdings" pitchFamily="2" charset="2"/>
              <a:buChar char="Ø"/>
            </a:pPr>
            <a:r>
              <a:rPr lang="ar-SA" sz="3600" dirty="0" smtClean="0">
                <a:latin typeface="Simplified Arabic" pitchFamily="18" charset="-78"/>
                <a:cs typeface="Simplified Arabic" pitchFamily="18" charset="-78"/>
              </a:rPr>
              <a:t>السجلات</a:t>
            </a:r>
            <a:r>
              <a:rPr lang="ar-SA" sz="3200" dirty="0" smtClean="0">
                <a:latin typeface="Simplified Arabic" pitchFamily="18" charset="-78"/>
                <a:cs typeface="Simplified Arabic" pitchFamily="18" charset="-78"/>
              </a:rPr>
              <a:t>.</a:t>
            </a:r>
            <a:endParaRPr lang="en-US" sz="3200" dirty="0" smtClean="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أنواع هياكل البيانات:</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هياكل بيانات ديناميكية (متحركة) :</a:t>
            </a:r>
          </a:p>
          <a:p>
            <a:pPr lvl="1" algn="just">
              <a:buFont typeface="Wingdings" pitchFamily="2" charset="2"/>
              <a:buChar char="Ø"/>
            </a:pPr>
            <a:r>
              <a:rPr lang="ar-SA" sz="3600" dirty="0" smtClean="0">
                <a:latin typeface="Simplified Arabic" pitchFamily="18" charset="-78"/>
                <a:cs typeface="Simplified Arabic" pitchFamily="18" charset="-78"/>
              </a:rPr>
              <a:t>خطية (</a:t>
            </a:r>
            <a:r>
              <a:rPr lang="en-US" sz="3600" dirty="0" smtClean="0">
                <a:latin typeface="Simplified Arabic" pitchFamily="18" charset="-78"/>
                <a:cs typeface="Simplified Arabic" pitchFamily="18" charset="-78"/>
              </a:rPr>
              <a:t>Linear</a:t>
            </a:r>
            <a:r>
              <a:rPr lang="ar-SA" sz="3600" dirty="0" smtClean="0">
                <a:latin typeface="Simplified Arabic" pitchFamily="18" charset="-78"/>
                <a:cs typeface="Simplified Arabic" pitchFamily="18" charset="-78"/>
              </a:rPr>
              <a:t>):</a:t>
            </a:r>
          </a:p>
          <a:p>
            <a:pPr lvl="2" algn="just">
              <a:buFont typeface="Wingdings" pitchFamily="2" charset="2"/>
              <a:buChar char="Ø"/>
            </a:pPr>
            <a:r>
              <a:rPr lang="ar-SA" sz="3200" b="1" dirty="0" smtClean="0">
                <a:latin typeface="Simplified Arabic" pitchFamily="18" charset="-78"/>
                <a:cs typeface="Simplified Arabic" pitchFamily="18" charset="-78"/>
              </a:rPr>
              <a:t>المكدس.</a:t>
            </a:r>
          </a:p>
          <a:p>
            <a:pPr lvl="2" algn="just">
              <a:buFont typeface="Wingdings" pitchFamily="2" charset="2"/>
              <a:buChar char="Ø"/>
            </a:pPr>
            <a:r>
              <a:rPr lang="ar-SA" sz="3200" b="1" dirty="0" smtClean="0">
                <a:latin typeface="Simplified Arabic" pitchFamily="18" charset="-78"/>
                <a:cs typeface="Simplified Arabic" pitchFamily="18" charset="-78"/>
              </a:rPr>
              <a:t>الطابور.</a:t>
            </a:r>
          </a:p>
          <a:p>
            <a:pPr lvl="2" algn="just">
              <a:buFont typeface="Wingdings" pitchFamily="2" charset="2"/>
              <a:buChar char="Ø"/>
            </a:pPr>
            <a:r>
              <a:rPr lang="ar-SA" sz="3200" b="1" dirty="0" smtClean="0">
                <a:latin typeface="Simplified Arabic" pitchFamily="18" charset="-78"/>
                <a:cs typeface="Simplified Arabic" pitchFamily="18" charset="-78"/>
              </a:rPr>
              <a:t>المجموعة.</a:t>
            </a:r>
          </a:p>
          <a:p>
            <a:pPr lvl="2" algn="just">
              <a:buFont typeface="Wingdings" pitchFamily="2" charset="2"/>
              <a:buChar char="Ø"/>
            </a:pPr>
            <a:r>
              <a:rPr lang="ar-SA" sz="3200" b="1" dirty="0" smtClean="0">
                <a:latin typeface="Simplified Arabic" pitchFamily="18" charset="-78"/>
                <a:cs typeface="Simplified Arabic" pitchFamily="18" charset="-78"/>
              </a:rPr>
              <a:t>الملف.</a:t>
            </a:r>
          </a:p>
          <a:p>
            <a:pPr lvl="2" algn="just">
              <a:buFont typeface="Wingdings" pitchFamily="2" charset="2"/>
              <a:buChar char="Ø"/>
            </a:pPr>
            <a:r>
              <a:rPr lang="ar-SA" sz="3200" b="1" dirty="0" smtClean="0">
                <a:latin typeface="Simplified Arabic" pitchFamily="18" charset="-78"/>
                <a:cs typeface="Simplified Arabic" pitchFamily="18" charset="-78"/>
              </a:rPr>
              <a:t>القائمة.</a:t>
            </a:r>
            <a:endParaRPr lang="en-US" sz="3200" b="1" dirty="0" smtClean="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أنواع هياكل البيانات:</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هياكل بيانات ديناميكية (متحركة) :</a:t>
            </a:r>
          </a:p>
          <a:p>
            <a:pPr lvl="1" algn="just">
              <a:buFont typeface="Wingdings" pitchFamily="2" charset="2"/>
              <a:buChar char="Ø"/>
            </a:pPr>
            <a:r>
              <a:rPr lang="ar-SA" sz="3600" dirty="0" smtClean="0">
                <a:latin typeface="Simplified Arabic" pitchFamily="18" charset="-78"/>
                <a:cs typeface="Simplified Arabic" pitchFamily="18" charset="-78"/>
              </a:rPr>
              <a:t>غير خطية (</a:t>
            </a:r>
            <a:r>
              <a:rPr lang="en-US" sz="3600" dirty="0" smtClean="0">
                <a:latin typeface="Simplified Arabic" pitchFamily="18" charset="-78"/>
                <a:cs typeface="Simplified Arabic" pitchFamily="18" charset="-78"/>
              </a:rPr>
              <a:t>Non-Linear</a:t>
            </a:r>
            <a:r>
              <a:rPr lang="ar-SA" sz="3600" dirty="0" smtClean="0">
                <a:latin typeface="Simplified Arabic" pitchFamily="18" charset="-78"/>
                <a:cs typeface="Simplified Arabic" pitchFamily="18" charset="-78"/>
              </a:rPr>
              <a:t>):</a:t>
            </a:r>
          </a:p>
          <a:p>
            <a:pPr lvl="2" algn="just">
              <a:buFont typeface="Wingdings" pitchFamily="2" charset="2"/>
              <a:buChar char="Ø"/>
            </a:pPr>
            <a:r>
              <a:rPr lang="ar-SA" sz="3200" dirty="0" smtClean="0">
                <a:latin typeface="Simplified Arabic" pitchFamily="18" charset="-78"/>
                <a:cs typeface="Simplified Arabic" pitchFamily="18" charset="-78"/>
              </a:rPr>
              <a:t>الشجرة.</a:t>
            </a:r>
          </a:p>
          <a:p>
            <a:pPr lvl="2" algn="just">
              <a:buFont typeface="Wingdings" pitchFamily="2" charset="2"/>
              <a:buChar char="Ø"/>
            </a:pPr>
            <a:r>
              <a:rPr lang="ar-SA" sz="3200" dirty="0" smtClean="0">
                <a:latin typeface="Simplified Arabic" pitchFamily="18" charset="-78"/>
                <a:cs typeface="Simplified Arabic" pitchFamily="18" charset="-78"/>
              </a:rPr>
              <a:t>المخطط.</a:t>
            </a:r>
            <a:endParaRPr lang="en-US" sz="3200" dirty="0" smtClean="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المصفوفات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قد نحتاج في بعض الأحيان إلى تخزين عدد كبير من البيانات خلال تنفيذ البرنامج، فبدلاً من تعريف عدد من المتغيرات بنفس نوع البيانات  يمكن أن نعرف متغير واحد ونخزن فيه عدد من القيم عن طريق  </a:t>
            </a:r>
            <a:r>
              <a:rPr lang="ar-SA" sz="3600" dirty="0" err="1" smtClean="0">
                <a:latin typeface="Simplified Arabic" pitchFamily="18" charset="-78"/>
                <a:cs typeface="Simplified Arabic" pitchFamily="18" charset="-78"/>
              </a:rPr>
              <a:t>الـ</a:t>
            </a:r>
            <a:r>
              <a:rPr lang="ar-SA" sz="3600" dirty="0" smtClean="0">
                <a:latin typeface="Simplified Arabic" pitchFamily="18" charset="-78"/>
                <a:cs typeface="Simplified Arabic" pitchFamily="18" charset="-78"/>
              </a:rPr>
              <a:t> </a:t>
            </a:r>
            <a:r>
              <a:rPr lang="en-US" sz="3600" dirty="0" smtClean="0">
                <a:latin typeface="Simplified Arabic" pitchFamily="18" charset="-78"/>
                <a:cs typeface="Simplified Arabic" pitchFamily="18" charset="-78"/>
              </a:rPr>
              <a:t>Array</a:t>
            </a:r>
            <a:r>
              <a:rPr lang="ar-SA" sz="3600" dirty="0" smtClean="0">
                <a:latin typeface="Simplified Arabic" pitchFamily="18" charset="-78"/>
                <a:cs typeface="Simplified Arabic" pitchFamily="18" charset="-78"/>
              </a:rPr>
              <a:t>.</a:t>
            </a:r>
          </a:p>
          <a:p>
            <a:pPr algn="just">
              <a:buFont typeface="Wingdings" pitchFamily="2" charset="2"/>
              <a:buChar char="Ø"/>
            </a:pPr>
            <a:r>
              <a:rPr lang="ar-SA" sz="3600" dirty="0" smtClean="0">
                <a:latin typeface="Simplified Arabic" pitchFamily="18" charset="-78"/>
                <a:cs typeface="Simplified Arabic" pitchFamily="18" charset="-78"/>
              </a:rPr>
              <a:t>المصفوفة هي مجموعة من العناصر المخزنة في الذاكرة تحت اسم واحد (</a:t>
            </a:r>
            <a:r>
              <a:rPr lang="ar-SA" sz="3600" dirty="0" smtClean="0">
                <a:solidFill>
                  <a:srgbClr val="FF0000"/>
                </a:solidFill>
                <a:latin typeface="Simplified Arabic" pitchFamily="18" charset="-78"/>
                <a:cs typeface="Simplified Arabic" pitchFamily="18" charset="-78"/>
              </a:rPr>
              <a:t>متغير واحد</a:t>
            </a:r>
            <a:r>
              <a:rPr lang="ar-SA" sz="3600" dirty="0" smtClean="0">
                <a:latin typeface="Simplified Arabic" pitchFamily="18" charset="-78"/>
                <a:cs typeface="Simplified Arabic" pitchFamily="18" charset="-78"/>
              </a:rPr>
              <a:t>) ومن </a:t>
            </a:r>
            <a:r>
              <a:rPr lang="ar-SA" sz="3600" dirty="0" smtClean="0">
                <a:solidFill>
                  <a:srgbClr val="FF0000"/>
                </a:solidFill>
                <a:latin typeface="Simplified Arabic" pitchFamily="18" charset="-78"/>
                <a:cs typeface="Simplified Arabic" pitchFamily="18" charset="-78"/>
              </a:rPr>
              <a:t>نوع واحد </a:t>
            </a:r>
            <a:r>
              <a:rPr lang="ar-SA" sz="3600" dirty="0" smtClean="0">
                <a:latin typeface="Simplified Arabic" pitchFamily="18" charset="-78"/>
                <a:cs typeface="Simplified Arabic" pitchFamily="18" charset="-78"/>
              </a:rPr>
              <a:t>ويمكن الوصول إلى عناصرها عن طريق </a:t>
            </a:r>
            <a:r>
              <a:rPr lang="ar-SA" sz="3600" dirty="0" smtClean="0">
                <a:solidFill>
                  <a:srgbClr val="FF0000"/>
                </a:solidFill>
                <a:latin typeface="Simplified Arabic" pitchFamily="18" charset="-78"/>
                <a:cs typeface="Simplified Arabic" pitchFamily="18" charset="-78"/>
              </a:rPr>
              <a:t>فهرس</a:t>
            </a:r>
            <a:r>
              <a:rPr lang="ar-SA" sz="3600" dirty="0" smtClean="0">
                <a:latin typeface="Simplified Arabic" pitchFamily="18" charset="-78"/>
                <a:cs typeface="Simplified Arabic" pitchFamily="18" charset="-78"/>
              </a:rPr>
              <a:t> المصفوفة.</a:t>
            </a:r>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smtClean="0">
                <a:solidFill>
                  <a:srgbClr val="C00000"/>
                </a:solidFill>
                <a:cs typeface="DecoType Naskh Variants" pitchFamily="2" charset="-78"/>
              </a:rPr>
              <a:t>طبيعة المقرر:</a:t>
            </a:r>
            <a:endParaRPr lang="ar-SA"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71600"/>
            <a:ext cx="8229600" cy="4525963"/>
          </a:xfrm>
        </p:spPr>
        <p:txBody>
          <a:bodyPr/>
          <a:lstStyle/>
          <a:p>
            <a:pPr marL="0" indent="0">
              <a:buNone/>
              <a:tabLst>
                <a:tab pos="0" algn="l"/>
                <a:tab pos="57150" algn="l"/>
                <a:tab pos="171450" algn="l"/>
              </a:tabLst>
            </a:pPr>
            <a:r>
              <a:rPr lang="ar-SA" b="1" dirty="0" smtClean="0">
                <a:latin typeface="Simplified Arabic" pitchFamily="18" charset="-78"/>
                <a:cs typeface="Simplified Arabic" pitchFamily="18" charset="-78"/>
              </a:rPr>
              <a:t>نظري + عملي (لغة </a:t>
            </a:r>
            <a:r>
              <a:rPr lang="en-US" b="1" dirty="0" smtClean="0">
                <a:latin typeface="Simplified Arabic" pitchFamily="18" charset="-78"/>
                <a:cs typeface="Simplified Arabic" pitchFamily="18" charset="-78"/>
              </a:rPr>
              <a:t>JAVA</a:t>
            </a:r>
            <a:r>
              <a:rPr lang="ar-SA" b="1" dirty="0" smtClean="0">
                <a:latin typeface="Simplified Arabic" pitchFamily="18" charset="-78"/>
                <a:cs typeface="Simplified Arabic" pitchFamily="18" charset="-78"/>
              </a:rPr>
              <a:t>)</a:t>
            </a:r>
          </a:p>
          <a:p>
            <a:pPr>
              <a:buNone/>
            </a:pPr>
            <a:r>
              <a:rPr lang="ar-SA" b="1" dirty="0" smtClean="0">
                <a:latin typeface="Simplified Arabic" pitchFamily="18" charset="-78"/>
                <a:cs typeface="Simplified Arabic" pitchFamily="18" charset="-78"/>
              </a:rPr>
              <a:t>توزيع درجات الامتحان:</a:t>
            </a:r>
            <a:endParaRPr lang="ar-SA" sz="2000" b="1" dirty="0" smtClean="0">
              <a:latin typeface="Simplified Arabic" pitchFamily="18" charset="-78"/>
              <a:cs typeface="Simplified Arabic" pitchFamily="18" charset="-78"/>
            </a:endParaRPr>
          </a:p>
          <a:p>
            <a:pPr>
              <a:buFont typeface="Wingdings" pitchFamily="2" charset="2"/>
              <a:buChar char="Ø"/>
            </a:pPr>
            <a:r>
              <a:rPr lang="ar-SA" b="1" dirty="0" smtClean="0">
                <a:latin typeface="Simplified Arabic" pitchFamily="18" charset="-78"/>
                <a:cs typeface="Simplified Arabic" pitchFamily="18" charset="-78"/>
              </a:rPr>
              <a:t>الامتحان النهائي 80 %</a:t>
            </a:r>
          </a:p>
          <a:p>
            <a:pPr>
              <a:buFont typeface="Wingdings" pitchFamily="2" charset="2"/>
              <a:buChar char="Ø"/>
            </a:pPr>
            <a:r>
              <a:rPr lang="ar-SA" b="1" dirty="0" smtClean="0">
                <a:latin typeface="Simplified Arabic" pitchFamily="18" charset="-78"/>
                <a:cs typeface="Simplified Arabic" pitchFamily="18" charset="-78"/>
              </a:rPr>
              <a:t>الامتحان العملي 20%</a:t>
            </a: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8229600" cy="922114"/>
          </a:xfrm>
        </p:spPr>
        <p:txBody>
          <a:bodyPr>
            <a:normAutofit/>
          </a:bodyPr>
          <a:lstStyle/>
          <a:p>
            <a:pPr algn="r">
              <a:spcBef>
                <a:spcPct val="20000"/>
              </a:spcBef>
            </a:pPr>
            <a:r>
              <a:rPr lang="ar-SA" b="1" dirty="0" smtClean="0">
                <a:solidFill>
                  <a:srgbClr val="C00000"/>
                </a:solidFill>
                <a:cs typeface="DecoType Naskh Variants" pitchFamily="2" charset="-78"/>
              </a:rPr>
              <a:t>المصفوفات :</a:t>
            </a:r>
            <a:endParaRPr lang="ar-SA"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51520" y="980728"/>
            <a:ext cx="8435280" cy="5472608"/>
          </a:xfrm>
        </p:spPr>
        <p:txBody>
          <a:bodyPr>
            <a:normAutofit/>
          </a:bodyPr>
          <a:lstStyle/>
          <a:p>
            <a:pPr algn="just">
              <a:buFont typeface="Wingdings" pitchFamily="2" charset="2"/>
              <a:buChar char="Ø"/>
            </a:pPr>
            <a:r>
              <a:rPr lang="ar-SA" dirty="0" smtClean="0">
                <a:latin typeface="Simplified Arabic" pitchFamily="18" charset="-78"/>
                <a:cs typeface="Simplified Arabic" pitchFamily="18" charset="-78"/>
              </a:rPr>
              <a:t>يمكن التعامل مع المصفوفة ككتلة واحدة أو التعامل مع كل عنصر على حدا.</a:t>
            </a:r>
          </a:p>
          <a:p>
            <a:pPr algn="just">
              <a:buFont typeface="Wingdings" pitchFamily="2" charset="2"/>
              <a:buChar char="Ø"/>
            </a:pPr>
            <a:r>
              <a:rPr lang="ar-SA" dirty="0" smtClean="0">
                <a:latin typeface="Simplified Arabic" pitchFamily="18" charset="-78"/>
                <a:cs typeface="Simplified Arabic" pitchFamily="18" charset="-78"/>
              </a:rPr>
              <a:t>توجد هنالك عدة أنواع من المصفوفات أهمها:</a:t>
            </a:r>
          </a:p>
          <a:p>
            <a:pPr algn="just">
              <a:buFont typeface="Wingdings" pitchFamily="2" charset="2"/>
              <a:buChar char="Ø"/>
            </a:pPr>
            <a:r>
              <a:rPr lang="en-US" dirty="0">
                <a:solidFill>
                  <a:srgbClr val="FF0000"/>
                </a:solidFill>
                <a:latin typeface="Simplified Arabic" pitchFamily="18" charset="-78"/>
                <a:cs typeface="Simplified Arabic" pitchFamily="18" charset="-78"/>
              </a:rPr>
              <a:t>One-Dimensional</a:t>
            </a:r>
            <a:r>
              <a:rPr lang="en-US" dirty="0">
                <a:latin typeface="Simplified Arabic" pitchFamily="18" charset="-78"/>
                <a:cs typeface="Simplified Arabic" pitchFamily="18" charset="-78"/>
              </a:rPr>
              <a:t> </a:t>
            </a:r>
            <a:r>
              <a:rPr lang="en-US" dirty="0" smtClean="0">
                <a:latin typeface="Simplified Arabic" pitchFamily="18" charset="-78"/>
                <a:cs typeface="Simplified Arabic" pitchFamily="18" charset="-78"/>
              </a:rPr>
              <a:t>Arrays</a:t>
            </a:r>
            <a:endParaRPr lang="ar-SA" dirty="0" smtClean="0">
              <a:latin typeface="Simplified Arabic" pitchFamily="18" charset="-78"/>
              <a:cs typeface="Simplified Arabic" pitchFamily="18" charset="-78"/>
            </a:endParaRPr>
          </a:p>
          <a:p>
            <a:pPr algn="just">
              <a:buFont typeface="Wingdings" pitchFamily="2" charset="2"/>
              <a:buChar char="Ø"/>
            </a:pPr>
            <a:r>
              <a:rPr lang="en-US" dirty="0">
                <a:solidFill>
                  <a:srgbClr val="FF0000"/>
                </a:solidFill>
                <a:latin typeface="Simplified Arabic" pitchFamily="18" charset="-78"/>
                <a:cs typeface="Simplified Arabic" pitchFamily="18" charset="-78"/>
              </a:rPr>
              <a:t>Two-Dimensional</a:t>
            </a:r>
            <a:r>
              <a:rPr lang="en-US" dirty="0">
                <a:latin typeface="Simplified Arabic" pitchFamily="18" charset="-78"/>
                <a:cs typeface="Simplified Arabic" pitchFamily="18" charset="-78"/>
              </a:rPr>
              <a:t> </a:t>
            </a:r>
            <a:r>
              <a:rPr lang="en-US" dirty="0" smtClean="0">
                <a:latin typeface="Simplified Arabic" pitchFamily="18" charset="-78"/>
                <a:cs typeface="Simplified Arabic" pitchFamily="18" charset="-78"/>
              </a:rPr>
              <a:t>Arrays</a:t>
            </a:r>
            <a:endParaRPr lang="ar-SA" dirty="0" smtClean="0">
              <a:latin typeface="Simplified Arabic" pitchFamily="18" charset="-78"/>
              <a:cs typeface="Simplified Arabic" pitchFamily="18" charset="-78"/>
            </a:endParaRPr>
          </a:p>
          <a:p>
            <a:pPr algn="just">
              <a:buFont typeface="Wingdings" pitchFamily="2" charset="2"/>
              <a:buChar char="Ø"/>
            </a:pPr>
            <a:endParaRPr lang="ar-SA" dirty="0">
              <a:latin typeface="Simplified Arabic" pitchFamily="18" charset="-78"/>
              <a:cs typeface="Simplified Arabic" pitchFamily="18" charset="-78"/>
            </a:endParaRPr>
          </a:p>
        </p:txBody>
      </p:sp>
    </p:spTree>
    <p:extLst>
      <p:ext uri="{BB962C8B-B14F-4D97-AF65-F5344CB8AC3E}">
        <p14:creationId xmlns="" xmlns:p14="http://schemas.microsoft.com/office/powerpoint/2010/main" val="3610115778"/>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8229600" cy="778098"/>
          </a:xfrm>
        </p:spPr>
        <p:txBody>
          <a:bodyPr>
            <a:normAutofit/>
          </a:bodyPr>
          <a:lstStyle/>
          <a:p>
            <a:pPr algn="r">
              <a:spcBef>
                <a:spcPct val="20000"/>
              </a:spcBef>
            </a:pPr>
            <a:r>
              <a:rPr lang="en-US" b="1" dirty="0" smtClean="0">
                <a:solidFill>
                  <a:srgbClr val="C00000"/>
                </a:solidFill>
                <a:cs typeface="DecoType Naskh Variants" pitchFamily="2" charset="-78"/>
              </a:rPr>
              <a:t>One-Dimensional Arrays</a:t>
            </a:r>
            <a:r>
              <a:rPr lang="ar-SA" b="1" dirty="0" smtClean="0">
                <a:solidFill>
                  <a:srgbClr val="C00000"/>
                </a:solidFill>
                <a:cs typeface="DecoType Naskh Variants" pitchFamily="2" charset="-78"/>
              </a:rPr>
              <a:t>:</a:t>
            </a:r>
          </a:p>
        </p:txBody>
      </p:sp>
      <p:sp>
        <p:nvSpPr>
          <p:cNvPr id="3" name="عنصر نائب للمحتوى 2"/>
          <p:cNvSpPr>
            <a:spLocks noGrp="1"/>
          </p:cNvSpPr>
          <p:nvPr>
            <p:ph idx="1"/>
          </p:nvPr>
        </p:nvSpPr>
        <p:spPr>
          <a:xfrm>
            <a:off x="457200" y="1124744"/>
            <a:ext cx="8229600" cy="5256584"/>
          </a:xfrm>
        </p:spPr>
        <p:txBody>
          <a:bodyPr/>
          <a:lstStyle/>
          <a:p>
            <a:pPr algn="just"/>
            <a:r>
              <a:rPr lang="ar-SA" b="1" dirty="0" smtClean="0"/>
              <a:t>هي مجموعة من العناصر (من نوع واحد) مرتبة بصورة متتالية في الذكرة (في متغير واحد) في شكل صف أو عمود ولها فهرس واحد</a:t>
            </a:r>
          </a:p>
          <a:p>
            <a:pPr algn="just"/>
            <a:endParaRPr lang="ar-SA" b="1" dirty="0"/>
          </a:p>
        </p:txBody>
      </p:sp>
      <p:graphicFrame>
        <p:nvGraphicFramePr>
          <p:cNvPr id="4" name="Table 5"/>
          <p:cNvGraphicFramePr>
            <a:graphicFrameLocks noGrp="1"/>
          </p:cNvGraphicFramePr>
          <p:nvPr>
            <p:extLst>
              <p:ext uri="{D42A27DB-BD31-4B8C-83A1-F6EECF244321}">
                <p14:modId xmlns="" xmlns:p14="http://schemas.microsoft.com/office/powerpoint/2010/main" val="2747221059"/>
              </p:ext>
            </p:extLst>
          </p:nvPr>
        </p:nvGraphicFramePr>
        <p:xfrm>
          <a:off x="2724473" y="3138180"/>
          <a:ext cx="6095999" cy="370840"/>
        </p:xfrm>
        <a:graphic>
          <a:graphicData uri="http://schemas.openxmlformats.org/drawingml/2006/table">
            <a:tbl>
              <a:tblPr firstRow="1" bandRow="1">
                <a:tableStyleId>{22838BEF-8BB2-4498-84A7-C5851F593DF1}</a:tableStyleId>
              </a:tblPr>
              <a:tblGrid>
                <a:gridCol w="870857"/>
                <a:gridCol w="870857"/>
                <a:gridCol w="870857"/>
                <a:gridCol w="870857"/>
                <a:gridCol w="870857"/>
                <a:gridCol w="870857"/>
                <a:gridCol w="870857"/>
              </a:tblGrid>
              <a:tr h="370840">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5" name="Straight Arrow Connector 8"/>
          <p:cNvCxnSpPr/>
          <p:nvPr/>
        </p:nvCxnSpPr>
        <p:spPr>
          <a:xfrm>
            <a:off x="2686373" y="2708920"/>
            <a:ext cx="2286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Subtitle 2"/>
          <p:cNvSpPr txBox="1">
            <a:spLocks/>
          </p:cNvSpPr>
          <p:nvPr/>
        </p:nvSpPr>
        <p:spPr>
          <a:xfrm>
            <a:off x="2828381" y="3515947"/>
            <a:ext cx="529937"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0</a:t>
            </a:r>
            <a:endParaRPr lang="ar-SA" sz="3200" b="0" dirty="0">
              <a:solidFill>
                <a:schemeClr val="tx1"/>
              </a:solidFill>
            </a:endParaRPr>
          </a:p>
        </p:txBody>
      </p:sp>
      <p:sp>
        <p:nvSpPr>
          <p:cNvPr id="7" name="Subtitle 2"/>
          <p:cNvSpPr txBox="1">
            <a:spLocks/>
          </p:cNvSpPr>
          <p:nvPr/>
        </p:nvSpPr>
        <p:spPr>
          <a:xfrm>
            <a:off x="3680436" y="3543656"/>
            <a:ext cx="529937"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1</a:t>
            </a:r>
            <a:endParaRPr lang="ar-SA" sz="3200" b="0" dirty="0">
              <a:solidFill>
                <a:schemeClr val="tx1"/>
              </a:solidFill>
            </a:endParaRPr>
          </a:p>
        </p:txBody>
      </p:sp>
      <p:sp>
        <p:nvSpPr>
          <p:cNvPr id="8" name="Subtitle 2"/>
          <p:cNvSpPr txBox="1">
            <a:spLocks/>
          </p:cNvSpPr>
          <p:nvPr/>
        </p:nvSpPr>
        <p:spPr>
          <a:xfrm>
            <a:off x="4515173" y="3543656"/>
            <a:ext cx="529937"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2</a:t>
            </a:r>
            <a:endParaRPr lang="ar-SA" sz="3200" b="0" dirty="0">
              <a:solidFill>
                <a:schemeClr val="tx1"/>
              </a:solidFill>
            </a:endParaRPr>
          </a:p>
        </p:txBody>
      </p:sp>
      <p:sp>
        <p:nvSpPr>
          <p:cNvPr id="9" name="Subtitle 2"/>
          <p:cNvSpPr txBox="1">
            <a:spLocks/>
          </p:cNvSpPr>
          <p:nvPr/>
        </p:nvSpPr>
        <p:spPr>
          <a:xfrm>
            <a:off x="5433036" y="3543656"/>
            <a:ext cx="529937"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3</a:t>
            </a:r>
            <a:endParaRPr lang="ar-SA" sz="3200" b="0" dirty="0">
              <a:solidFill>
                <a:schemeClr val="tx1"/>
              </a:solidFill>
            </a:endParaRPr>
          </a:p>
        </p:txBody>
      </p:sp>
      <p:sp>
        <p:nvSpPr>
          <p:cNvPr id="10" name="Subtitle 2"/>
          <p:cNvSpPr txBox="1">
            <a:spLocks/>
          </p:cNvSpPr>
          <p:nvPr/>
        </p:nvSpPr>
        <p:spPr>
          <a:xfrm>
            <a:off x="6347436" y="3543656"/>
            <a:ext cx="529937"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4</a:t>
            </a:r>
            <a:endParaRPr lang="ar-SA" sz="3200" b="0" dirty="0">
              <a:solidFill>
                <a:schemeClr val="tx1"/>
              </a:solidFill>
            </a:endParaRPr>
          </a:p>
        </p:txBody>
      </p:sp>
      <p:sp>
        <p:nvSpPr>
          <p:cNvPr id="11" name="Subtitle 2"/>
          <p:cNvSpPr txBox="1">
            <a:spLocks/>
          </p:cNvSpPr>
          <p:nvPr/>
        </p:nvSpPr>
        <p:spPr>
          <a:xfrm>
            <a:off x="7258373" y="3543656"/>
            <a:ext cx="529937"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5</a:t>
            </a:r>
            <a:endParaRPr lang="ar-SA" sz="3200" b="0" dirty="0">
              <a:solidFill>
                <a:schemeClr val="tx1"/>
              </a:solidFill>
            </a:endParaRPr>
          </a:p>
        </p:txBody>
      </p:sp>
      <p:sp>
        <p:nvSpPr>
          <p:cNvPr id="12" name="Subtitle 2"/>
          <p:cNvSpPr txBox="1">
            <a:spLocks/>
          </p:cNvSpPr>
          <p:nvPr/>
        </p:nvSpPr>
        <p:spPr>
          <a:xfrm>
            <a:off x="8100036" y="3543656"/>
            <a:ext cx="529937"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6</a:t>
            </a:r>
            <a:endParaRPr lang="ar-SA" sz="3200" b="0" dirty="0">
              <a:solidFill>
                <a:schemeClr val="tx1"/>
              </a:solidFill>
            </a:endParaRPr>
          </a:p>
        </p:txBody>
      </p:sp>
      <p:sp>
        <p:nvSpPr>
          <p:cNvPr id="13" name="Subtitle 2"/>
          <p:cNvSpPr txBox="1">
            <a:spLocks/>
          </p:cNvSpPr>
          <p:nvPr/>
        </p:nvSpPr>
        <p:spPr>
          <a:xfrm>
            <a:off x="611560" y="2311152"/>
            <a:ext cx="3333844" cy="685800"/>
          </a:xfrm>
          <a:prstGeom prst="rect">
            <a:avLst/>
          </a:prstGeom>
          <a:noFill/>
          <a:ln>
            <a:noFill/>
          </a:ln>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2400" dirty="0" smtClean="0">
                <a:solidFill>
                  <a:srgbClr val="BA167F"/>
                </a:solidFill>
              </a:rPr>
              <a:t>موقع أول عنصر في المصفوفة</a:t>
            </a:r>
            <a:endParaRPr lang="ar-SA" sz="2400" dirty="0">
              <a:solidFill>
                <a:srgbClr val="BA167F"/>
              </a:solidFill>
            </a:endParaRPr>
          </a:p>
        </p:txBody>
      </p:sp>
      <p:graphicFrame>
        <p:nvGraphicFramePr>
          <p:cNvPr id="14" name="Table 5"/>
          <p:cNvGraphicFramePr>
            <a:graphicFrameLocks noGrp="1"/>
          </p:cNvGraphicFramePr>
          <p:nvPr>
            <p:extLst>
              <p:ext uri="{D42A27DB-BD31-4B8C-83A1-F6EECF244321}">
                <p14:modId xmlns="" xmlns:p14="http://schemas.microsoft.com/office/powerpoint/2010/main" val="3115657280"/>
              </p:ext>
            </p:extLst>
          </p:nvPr>
        </p:nvGraphicFramePr>
        <p:xfrm>
          <a:off x="1115616" y="4293096"/>
          <a:ext cx="870857" cy="2016224"/>
        </p:xfrm>
        <a:graphic>
          <a:graphicData uri="http://schemas.openxmlformats.org/drawingml/2006/table">
            <a:tbl>
              <a:tblPr firstRow="1" bandRow="1">
                <a:tableStyleId>{22838BEF-8BB2-4498-84A7-C5851F593DF1}</a:tableStyleId>
              </a:tblPr>
              <a:tblGrid>
                <a:gridCol w="870857"/>
              </a:tblGrid>
              <a:tr h="496356">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r>
              <a:tr h="563609">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r>
              <a:tr h="501763">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r>
              <a:tr h="454496">
                <a:tc>
                  <a:txBody>
                    <a:bodyPr/>
                    <a:lstStyle/>
                    <a:p>
                      <a:endParaRPr lang="en-GB" dirty="0"/>
                    </a:p>
                  </a:txBody>
                  <a:tcPr>
                    <a:lnL w="38100" cap="flat" cmpd="sng" algn="ctr">
                      <a:solidFill>
                        <a:srgbClr val="9944D8"/>
                      </a:solidFill>
                      <a:prstDash val="solid"/>
                      <a:round/>
                      <a:headEnd type="none" w="med" len="med"/>
                      <a:tailEnd type="none" w="med" len="med"/>
                    </a:lnL>
                    <a:lnR w="38100" cap="flat" cmpd="sng" algn="ctr">
                      <a:solidFill>
                        <a:srgbClr val="9944D8"/>
                      </a:solidFill>
                      <a:prstDash val="solid"/>
                      <a:round/>
                      <a:headEnd type="none" w="med" len="med"/>
                      <a:tailEnd type="none" w="med" len="med"/>
                    </a:lnR>
                    <a:lnT w="38100" cap="flat" cmpd="sng" algn="ctr">
                      <a:solidFill>
                        <a:srgbClr val="9944D8"/>
                      </a:solidFill>
                      <a:prstDash val="solid"/>
                      <a:round/>
                      <a:headEnd type="none" w="med" len="med"/>
                      <a:tailEnd type="none" w="med" len="med"/>
                    </a:lnT>
                    <a:lnB w="38100" cap="flat" cmpd="sng" algn="ctr">
                      <a:solidFill>
                        <a:srgbClr val="9944D8"/>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6" name="Subtitle 2"/>
          <p:cNvSpPr txBox="1">
            <a:spLocks/>
          </p:cNvSpPr>
          <p:nvPr/>
        </p:nvSpPr>
        <p:spPr>
          <a:xfrm>
            <a:off x="1907704" y="4236043"/>
            <a:ext cx="529937"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0</a:t>
            </a:r>
            <a:endParaRPr lang="ar-SA" sz="3200" b="0" dirty="0">
              <a:solidFill>
                <a:schemeClr val="tx1"/>
              </a:solidFill>
            </a:endParaRPr>
          </a:p>
        </p:txBody>
      </p:sp>
      <p:sp>
        <p:nvSpPr>
          <p:cNvPr id="17" name="Subtitle 2"/>
          <p:cNvSpPr txBox="1">
            <a:spLocks/>
          </p:cNvSpPr>
          <p:nvPr/>
        </p:nvSpPr>
        <p:spPr>
          <a:xfrm>
            <a:off x="2172672" y="4797152"/>
            <a:ext cx="311096"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1</a:t>
            </a:r>
            <a:endParaRPr lang="ar-SA" sz="3200" b="0" dirty="0">
              <a:solidFill>
                <a:schemeClr val="tx1"/>
              </a:solidFill>
            </a:endParaRPr>
          </a:p>
        </p:txBody>
      </p:sp>
      <p:sp>
        <p:nvSpPr>
          <p:cNvPr id="18" name="Subtitle 2"/>
          <p:cNvSpPr txBox="1">
            <a:spLocks/>
          </p:cNvSpPr>
          <p:nvPr/>
        </p:nvSpPr>
        <p:spPr>
          <a:xfrm>
            <a:off x="2112990" y="5343872"/>
            <a:ext cx="370778"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2</a:t>
            </a:r>
            <a:endParaRPr lang="ar-SA" sz="3200" b="0" dirty="0">
              <a:solidFill>
                <a:schemeClr val="tx1"/>
              </a:solidFill>
            </a:endParaRPr>
          </a:p>
        </p:txBody>
      </p:sp>
      <p:sp>
        <p:nvSpPr>
          <p:cNvPr id="19" name="Subtitle 2"/>
          <p:cNvSpPr txBox="1">
            <a:spLocks/>
          </p:cNvSpPr>
          <p:nvPr/>
        </p:nvSpPr>
        <p:spPr>
          <a:xfrm>
            <a:off x="2087109" y="5847928"/>
            <a:ext cx="396659" cy="533400"/>
          </a:xfrm>
          <a:prstGeom prst="rect">
            <a:avLst/>
          </a:prstGeom>
        </p:spPr>
        <p:txBody>
          <a:bodyPr vert="horz">
            <a:normAutofit fontScale="92500"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smtClean="0">
                <a:solidFill>
                  <a:schemeClr val="tx1"/>
                </a:solidFill>
              </a:rPr>
              <a:t>3</a:t>
            </a:r>
            <a:endParaRPr lang="ar-SA" sz="3200" b="0" dirty="0">
              <a:solidFill>
                <a:schemeClr val="tx1"/>
              </a:solidFill>
            </a:endParaRPr>
          </a:p>
        </p:txBody>
      </p:sp>
    </p:spTree>
    <p:extLst>
      <p:ext uri="{BB962C8B-B14F-4D97-AF65-F5344CB8AC3E}">
        <p14:creationId xmlns="" xmlns:p14="http://schemas.microsoft.com/office/powerpoint/2010/main" val="2738637056"/>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down)">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1000"/>
                                        <p:tgtEl>
                                          <p:spTgt spid="14"/>
                                        </p:tgtEl>
                                      </p:cBhvr>
                                    </p:animEffect>
                                    <p:anim calcmode="lin" valueType="num">
                                      <p:cBhvr>
                                        <p:cTn id="76" dur="1000" fill="hold"/>
                                        <p:tgtEl>
                                          <p:spTgt spid="14"/>
                                        </p:tgtEl>
                                        <p:attrNameLst>
                                          <p:attrName>ppt_x</p:attrName>
                                        </p:attrNameLst>
                                      </p:cBhvr>
                                      <p:tavLst>
                                        <p:tav tm="0">
                                          <p:val>
                                            <p:strVal val="#ppt_x"/>
                                          </p:val>
                                        </p:tav>
                                        <p:tav tm="100000">
                                          <p:val>
                                            <p:strVal val="#ppt_x"/>
                                          </p:val>
                                        </p:tav>
                                      </p:tavLst>
                                    </p:anim>
                                    <p:anim calcmode="lin" valueType="num">
                                      <p:cBhvr>
                                        <p:cTn id="7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1000"/>
                                        <p:tgtEl>
                                          <p:spTgt spid="17"/>
                                        </p:tgtEl>
                                      </p:cBhvr>
                                    </p:animEffect>
                                    <p:anim calcmode="lin" valueType="num">
                                      <p:cBhvr>
                                        <p:cTn id="90" dur="1000" fill="hold"/>
                                        <p:tgtEl>
                                          <p:spTgt spid="17"/>
                                        </p:tgtEl>
                                        <p:attrNameLst>
                                          <p:attrName>ppt_x</p:attrName>
                                        </p:attrNameLst>
                                      </p:cBhvr>
                                      <p:tavLst>
                                        <p:tav tm="0">
                                          <p:val>
                                            <p:strVal val="#ppt_x"/>
                                          </p:val>
                                        </p:tav>
                                        <p:tav tm="100000">
                                          <p:val>
                                            <p:strVal val="#ppt_x"/>
                                          </p:val>
                                        </p:tav>
                                      </p:tavLst>
                                    </p:anim>
                                    <p:anim calcmode="lin" valueType="num">
                                      <p:cBhvr>
                                        <p:cTn id="9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1000"/>
                                        <p:tgtEl>
                                          <p:spTgt spid="18"/>
                                        </p:tgtEl>
                                      </p:cBhvr>
                                    </p:animEffect>
                                    <p:anim calcmode="lin" valueType="num">
                                      <p:cBhvr>
                                        <p:cTn id="97" dur="1000" fill="hold"/>
                                        <p:tgtEl>
                                          <p:spTgt spid="18"/>
                                        </p:tgtEl>
                                        <p:attrNameLst>
                                          <p:attrName>ppt_x</p:attrName>
                                        </p:attrNameLst>
                                      </p:cBhvr>
                                      <p:tavLst>
                                        <p:tav tm="0">
                                          <p:val>
                                            <p:strVal val="#ppt_x"/>
                                          </p:val>
                                        </p:tav>
                                        <p:tav tm="100000">
                                          <p:val>
                                            <p:strVal val="#ppt_x"/>
                                          </p:val>
                                        </p:tav>
                                      </p:tavLst>
                                    </p:anim>
                                    <p:anim calcmode="lin" valueType="num">
                                      <p:cBhvr>
                                        <p:cTn id="9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1000"/>
                                        <p:tgtEl>
                                          <p:spTgt spid="19"/>
                                        </p:tgtEl>
                                      </p:cBhvr>
                                    </p:animEffect>
                                    <p:anim calcmode="lin" valueType="num">
                                      <p:cBhvr>
                                        <p:cTn id="104" dur="1000" fill="hold"/>
                                        <p:tgtEl>
                                          <p:spTgt spid="19"/>
                                        </p:tgtEl>
                                        <p:attrNameLst>
                                          <p:attrName>ppt_x</p:attrName>
                                        </p:attrNameLst>
                                      </p:cBhvr>
                                      <p:tavLst>
                                        <p:tav tm="0">
                                          <p:val>
                                            <p:strVal val="#ppt_x"/>
                                          </p:val>
                                        </p:tav>
                                        <p:tav tm="100000">
                                          <p:val>
                                            <p:strVal val="#ppt_x"/>
                                          </p:val>
                                        </p:tav>
                                      </p:tavLst>
                                    </p:anim>
                                    <p:anim calcmode="lin" valueType="num">
                                      <p:cBhvr>
                                        <p:cTn id="10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6"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8229600" cy="778098"/>
          </a:xfrm>
        </p:spPr>
        <p:txBody>
          <a:bodyPr>
            <a:normAutofit/>
          </a:bodyPr>
          <a:lstStyle/>
          <a:p>
            <a:pPr algn="r">
              <a:spcBef>
                <a:spcPct val="20000"/>
              </a:spcBef>
            </a:pPr>
            <a:r>
              <a:rPr lang="ar-SA" b="1" dirty="0" smtClean="0">
                <a:solidFill>
                  <a:srgbClr val="C00000"/>
                </a:solidFill>
                <a:cs typeface="DecoType Naskh Variants" pitchFamily="2" charset="-78"/>
              </a:rPr>
              <a:t>المصفوفات على المستوى المنطقي والتخزيني:</a:t>
            </a:r>
          </a:p>
        </p:txBody>
      </p:sp>
      <p:pic>
        <p:nvPicPr>
          <p:cNvPr id="1026" name="Picture 2"/>
          <p:cNvPicPr>
            <a:picLocks noChangeAspect="1" noChangeArrowheads="1"/>
          </p:cNvPicPr>
          <p:nvPr/>
        </p:nvPicPr>
        <p:blipFill>
          <a:blip r:embed="rId2" cstate="print">
            <a:lum bright="-10000" contrast="40000"/>
          </a:blip>
          <a:srcRect/>
          <a:stretch>
            <a:fillRect/>
          </a:stretch>
        </p:blipFill>
        <p:spPr bwMode="auto">
          <a:xfrm>
            <a:off x="739350" y="1052735"/>
            <a:ext cx="7720016" cy="5544617"/>
          </a:xfrm>
          <a:prstGeom prst="rect">
            <a:avLst/>
          </a:prstGeom>
          <a:noFill/>
          <a:ln w="9525">
            <a:noFill/>
            <a:miter lim="800000"/>
            <a:headEnd/>
            <a:tailEnd/>
          </a:ln>
        </p:spPr>
      </p:pic>
    </p:spTree>
    <p:extLst>
      <p:ext uri="{BB962C8B-B14F-4D97-AF65-F5344CB8AC3E}">
        <p14:creationId xmlns="" xmlns:p14="http://schemas.microsoft.com/office/powerpoint/2010/main" val="2738637056"/>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6632"/>
            <a:ext cx="8229600" cy="778098"/>
          </a:xfrm>
        </p:spPr>
        <p:txBody>
          <a:bodyPr>
            <a:normAutofit/>
          </a:bodyPr>
          <a:lstStyle/>
          <a:p>
            <a:pPr algn="r">
              <a:spcBef>
                <a:spcPct val="20000"/>
              </a:spcBef>
            </a:pPr>
            <a:r>
              <a:rPr lang="ar-SA" b="1" dirty="0" smtClean="0">
                <a:solidFill>
                  <a:srgbClr val="C00000"/>
                </a:solidFill>
                <a:cs typeface="DecoType Naskh Variants" pitchFamily="2" charset="-78"/>
              </a:rPr>
              <a:t>المصفوفات على المستوى المنطقي والتخزيني:</a:t>
            </a:r>
          </a:p>
        </p:txBody>
      </p:sp>
      <p:sp>
        <p:nvSpPr>
          <p:cNvPr id="4" name="عنصر نائب للمحتوى 2"/>
          <p:cNvSpPr>
            <a:spLocks noGrp="1"/>
          </p:cNvSpPr>
          <p:nvPr>
            <p:ph idx="1"/>
          </p:nvPr>
        </p:nvSpPr>
        <p:spPr>
          <a:xfrm>
            <a:off x="251520" y="980728"/>
            <a:ext cx="8435280" cy="5472608"/>
          </a:xfrm>
        </p:spPr>
        <p:txBody>
          <a:bodyPr>
            <a:normAutofit/>
          </a:bodyPr>
          <a:lstStyle/>
          <a:p>
            <a:pPr algn="just">
              <a:buFont typeface="Wingdings" pitchFamily="2" charset="2"/>
              <a:buChar char="Ø"/>
            </a:pPr>
            <a:r>
              <a:rPr lang="ar-SA" dirty="0" smtClean="0">
                <a:latin typeface="Simplified Arabic" pitchFamily="18" charset="-78"/>
                <a:cs typeface="Simplified Arabic" pitchFamily="18" charset="-78"/>
              </a:rPr>
              <a:t>المعادلة التي بواسطتها يتم تحديد عنوان أي عنصر في الذاكرة لمصفوفة أحادية:</a:t>
            </a:r>
          </a:p>
          <a:p>
            <a:pPr algn="just" rtl="0">
              <a:buFont typeface="Wingdings" pitchFamily="2" charset="2"/>
              <a:buChar char="Ø"/>
            </a:pPr>
            <a:r>
              <a:rPr lang="en-US" dirty="0" smtClean="0">
                <a:latin typeface="Simplified Arabic" pitchFamily="18" charset="-78"/>
                <a:cs typeface="Simplified Arabic" pitchFamily="18" charset="-78"/>
              </a:rPr>
              <a:t>Loc (MARK (</a:t>
            </a:r>
            <a:r>
              <a:rPr lang="en-US" dirty="0" err="1" smtClean="0">
                <a:latin typeface="Simplified Arabic" pitchFamily="18" charset="-78"/>
                <a:cs typeface="Simplified Arabic" pitchFamily="18" charset="-78"/>
              </a:rPr>
              <a:t>i</a:t>
            </a:r>
            <a:r>
              <a:rPr lang="en-US" dirty="0" smtClean="0">
                <a:latin typeface="Simplified Arabic" pitchFamily="18" charset="-78"/>
                <a:cs typeface="Simplified Arabic" pitchFamily="18" charset="-78"/>
              </a:rPr>
              <a:t>)) = Loc (MARK ) + </a:t>
            </a:r>
            <a:r>
              <a:rPr lang="en-US" dirty="0" err="1" smtClean="0">
                <a:latin typeface="Simplified Arabic" pitchFamily="18" charset="-78"/>
                <a:cs typeface="Simplified Arabic" pitchFamily="18" charset="-78"/>
              </a:rPr>
              <a:t>i</a:t>
            </a:r>
            <a:r>
              <a:rPr lang="en-US" smtClean="0">
                <a:latin typeface="Simplified Arabic" pitchFamily="18" charset="-78"/>
                <a:cs typeface="Simplified Arabic" pitchFamily="18" charset="-78"/>
              </a:rPr>
              <a:t> </a:t>
            </a:r>
            <a:r>
              <a:rPr lang="en-US" smtClean="0">
                <a:latin typeface="Simplified Arabic" pitchFamily="18" charset="-78"/>
                <a:cs typeface="Simplified Arabic" pitchFamily="18" charset="-78"/>
              </a:rPr>
              <a:t>- </a:t>
            </a:r>
            <a:r>
              <a:rPr lang="en-US" dirty="0" smtClean="0">
                <a:latin typeface="Simplified Arabic" pitchFamily="18" charset="-78"/>
                <a:cs typeface="Simplified Arabic" pitchFamily="18" charset="-78"/>
              </a:rPr>
              <a:t>1</a:t>
            </a:r>
          </a:p>
          <a:p>
            <a:pPr algn="just" rtl="0">
              <a:buFont typeface="Wingdings" pitchFamily="2" charset="2"/>
              <a:buChar char="Ø"/>
            </a:pPr>
            <a:r>
              <a:rPr lang="en-US" dirty="0" smtClean="0">
                <a:latin typeface="Simplified Arabic" pitchFamily="18" charset="-78"/>
                <a:cs typeface="Simplified Arabic" pitchFamily="18" charset="-78"/>
              </a:rPr>
              <a:t>MARK = </a:t>
            </a:r>
            <a:r>
              <a:rPr lang="ar-SA" dirty="0" smtClean="0">
                <a:latin typeface="Simplified Arabic" pitchFamily="18" charset="-78"/>
                <a:cs typeface="Simplified Arabic" pitchFamily="18" charset="-78"/>
              </a:rPr>
              <a:t>اسم المصفوفة</a:t>
            </a:r>
            <a:endParaRPr lang="en-US" dirty="0" smtClean="0">
              <a:latin typeface="Simplified Arabic" pitchFamily="18" charset="-78"/>
              <a:cs typeface="Simplified Arabic" pitchFamily="18" charset="-78"/>
            </a:endParaRPr>
          </a:p>
          <a:p>
            <a:pPr algn="just" rtl="0">
              <a:buFont typeface="Wingdings" pitchFamily="2" charset="2"/>
              <a:buChar char="Ø"/>
            </a:pPr>
            <a:r>
              <a:rPr lang="en-US" dirty="0" smtClean="0">
                <a:latin typeface="Simplified Arabic" pitchFamily="18" charset="-78"/>
                <a:cs typeface="Simplified Arabic" pitchFamily="18" charset="-78"/>
              </a:rPr>
              <a:t>Loc (MARK ) = </a:t>
            </a:r>
            <a:r>
              <a:rPr lang="ar-SA" dirty="0" smtClean="0">
                <a:latin typeface="Simplified Arabic" pitchFamily="18" charset="-78"/>
                <a:cs typeface="Simplified Arabic" pitchFamily="18" charset="-78"/>
              </a:rPr>
              <a:t>العنوان الحقيقي</a:t>
            </a:r>
            <a:endParaRPr lang="en-US" dirty="0" smtClean="0">
              <a:latin typeface="Simplified Arabic" pitchFamily="18" charset="-78"/>
              <a:cs typeface="Simplified Arabic" pitchFamily="18" charset="-78"/>
            </a:endParaRPr>
          </a:p>
          <a:p>
            <a:pPr algn="just" rtl="0">
              <a:buFont typeface="Wingdings" pitchFamily="2" charset="2"/>
              <a:buChar char="Ø"/>
            </a:pPr>
            <a:r>
              <a:rPr lang="en-US" dirty="0" err="1" smtClean="0">
                <a:latin typeface="Simplified Arabic" pitchFamily="18" charset="-78"/>
                <a:cs typeface="Simplified Arabic" pitchFamily="18" charset="-78"/>
              </a:rPr>
              <a:t>i</a:t>
            </a:r>
            <a:r>
              <a:rPr lang="en-US" dirty="0" smtClean="0">
                <a:latin typeface="Simplified Arabic" pitchFamily="18" charset="-78"/>
                <a:cs typeface="Simplified Arabic" pitchFamily="18" charset="-78"/>
              </a:rPr>
              <a:t> = index</a:t>
            </a:r>
          </a:p>
          <a:p>
            <a:pPr algn="just" rtl="0">
              <a:buFont typeface="Wingdings" pitchFamily="2" charset="2"/>
              <a:buChar char="Ø"/>
            </a:pPr>
            <a:endParaRPr lang="en-US" dirty="0" smtClean="0">
              <a:latin typeface="Simplified Arabic" pitchFamily="18" charset="-78"/>
              <a:cs typeface="Simplified Arabic" pitchFamily="18" charset="-78"/>
            </a:endParaRPr>
          </a:p>
          <a:p>
            <a:pPr algn="just" rtl="0">
              <a:buFont typeface="Wingdings" pitchFamily="2" charset="2"/>
              <a:buChar char="Ø"/>
            </a:pPr>
            <a:r>
              <a:rPr lang="en-US" dirty="0" smtClean="0">
                <a:latin typeface="Simplified Arabic" pitchFamily="18" charset="-78"/>
                <a:cs typeface="Simplified Arabic" pitchFamily="18" charset="-78"/>
              </a:rPr>
              <a:t>Loc (MARK (5)) = 204 + 5 – 1 = 208</a:t>
            </a:r>
          </a:p>
          <a:p>
            <a:pPr algn="just" rtl="0">
              <a:buFont typeface="Wingdings" pitchFamily="2" charset="2"/>
              <a:buChar char="Ø"/>
            </a:pPr>
            <a:r>
              <a:rPr lang="en-US" dirty="0" smtClean="0">
                <a:latin typeface="Simplified Arabic" pitchFamily="18" charset="-78"/>
                <a:cs typeface="Simplified Arabic" pitchFamily="18" charset="-78"/>
              </a:rPr>
              <a:t>Loc (MARK (2)) = 204 + 2 – 1 = 205</a:t>
            </a:r>
            <a:endParaRPr lang="ar-SA"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2738637056"/>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850106"/>
          </a:xfrm>
        </p:spPr>
        <p:txBody>
          <a:bodyPr>
            <a:normAutofit/>
          </a:bodyPr>
          <a:lstStyle/>
          <a:p>
            <a:pPr algn="r">
              <a:spcBef>
                <a:spcPct val="20000"/>
              </a:spcBef>
            </a:pPr>
            <a:r>
              <a:rPr lang="ar-SA" b="1" dirty="0" smtClean="0">
                <a:solidFill>
                  <a:srgbClr val="C00000"/>
                </a:solidFill>
                <a:cs typeface="DecoType Naskh Variants" pitchFamily="2" charset="-78"/>
              </a:rPr>
              <a:t>الإعلان عن المصفوفة:</a:t>
            </a:r>
            <a:endParaRPr lang="ar-SA"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764704"/>
            <a:ext cx="8229600" cy="5688632"/>
          </a:xfrm>
        </p:spPr>
        <p:txBody>
          <a:bodyPr/>
          <a:lstStyle/>
          <a:p>
            <a:pPr algn="just"/>
            <a:r>
              <a:rPr lang="ar-SA" b="1" dirty="0" smtClean="0"/>
              <a:t>لنتمكن من استخدام المصفوفة في البرنامج يجب أولاً الإعلان عنها كما الإعلان عن المتغير ويكون كالتالي:</a:t>
            </a:r>
          </a:p>
          <a:p>
            <a:pPr marL="0" indent="0" algn="just" rtl="0">
              <a:buNone/>
            </a:pPr>
            <a:r>
              <a:rPr lang="en-US" b="1" dirty="0" err="1" smtClean="0"/>
              <a:t>Datatype</a:t>
            </a:r>
            <a:r>
              <a:rPr lang="en-US" b="1" dirty="0" smtClean="0"/>
              <a:t>  </a:t>
            </a:r>
            <a:r>
              <a:rPr lang="en-US" b="1" dirty="0" err="1" smtClean="0"/>
              <a:t>arrayname</a:t>
            </a:r>
            <a:r>
              <a:rPr lang="en-US" b="1" dirty="0" smtClean="0"/>
              <a:t> </a:t>
            </a:r>
            <a:r>
              <a:rPr lang="en-US" b="1" dirty="0" smtClean="0">
                <a:solidFill>
                  <a:srgbClr val="FF0000"/>
                </a:solidFill>
              </a:rPr>
              <a:t>[ ] </a:t>
            </a:r>
            <a:r>
              <a:rPr lang="en-US" b="1" dirty="0" smtClean="0"/>
              <a:t>; </a:t>
            </a:r>
          </a:p>
          <a:p>
            <a:pPr marL="0" indent="0" algn="just" rtl="0">
              <a:buNone/>
            </a:pPr>
            <a:r>
              <a:rPr lang="en-US" b="1" dirty="0" err="1" smtClean="0"/>
              <a:t>arrayname</a:t>
            </a:r>
            <a:r>
              <a:rPr lang="en-US" b="1" dirty="0" smtClean="0"/>
              <a:t> = </a:t>
            </a:r>
            <a:r>
              <a:rPr lang="en-US" b="1" dirty="0">
                <a:solidFill>
                  <a:srgbClr val="FF0000"/>
                </a:solidFill>
              </a:rPr>
              <a:t>new</a:t>
            </a:r>
            <a:r>
              <a:rPr lang="en-US" b="1" dirty="0"/>
              <a:t> </a:t>
            </a:r>
            <a:r>
              <a:rPr lang="en-US" b="1" dirty="0" err="1" smtClean="0"/>
              <a:t>datatype</a:t>
            </a:r>
            <a:r>
              <a:rPr lang="en-US" b="1" dirty="0" smtClean="0"/>
              <a:t>[</a:t>
            </a:r>
            <a:r>
              <a:rPr lang="en-US" b="1" dirty="0" err="1" smtClean="0">
                <a:solidFill>
                  <a:srgbClr val="FF0000"/>
                </a:solidFill>
              </a:rPr>
              <a:t>A</a:t>
            </a:r>
            <a:r>
              <a:rPr lang="en-US" b="1" dirty="0" err="1" smtClean="0"/>
              <a:t>rray</a:t>
            </a:r>
            <a:r>
              <a:rPr lang="en-US" b="1" dirty="0" err="1" smtClean="0">
                <a:solidFill>
                  <a:srgbClr val="FF0000"/>
                </a:solidFill>
              </a:rPr>
              <a:t>S</a:t>
            </a:r>
            <a:r>
              <a:rPr lang="en-US" b="1" dirty="0" err="1" smtClean="0"/>
              <a:t>ize</a:t>
            </a:r>
            <a:r>
              <a:rPr lang="en-US" b="1" dirty="0" smtClean="0"/>
              <a:t>]; </a:t>
            </a:r>
          </a:p>
        </p:txBody>
      </p:sp>
      <p:cxnSp>
        <p:nvCxnSpPr>
          <p:cNvPr id="5" name="رابط كسهم مستقيم 4"/>
          <p:cNvCxnSpPr>
            <a:stCxn id="7" idx="0"/>
          </p:cNvCxnSpPr>
          <p:nvPr/>
        </p:nvCxnSpPr>
        <p:spPr>
          <a:xfrm flipV="1">
            <a:off x="917848" y="2348880"/>
            <a:ext cx="377788" cy="14401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مستطيل مستدير الزوايا 6"/>
          <p:cNvSpPr/>
          <p:nvPr/>
        </p:nvSpPr>
        <p:spPr>
          <a:xfrm>
            <a:off x="72008" y="3789040"/>
            <a:ext cx="1691680" cy="1008112"/>
          </a:xfrm>
          <a:prstGeom prst="round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ar-SA" sz="2800" b="1" dirty="0" smtClean="0"/>
              <a:t>نوع بيانات المصفوفة</a:t>
            </a:r>
            <a:endParaRPr lang="ar-SA" sz="2800" b="1" dirty="0"/>
          </a:p>
        </p:txBody>
      </p:sp>
      <p:cxnSp>
        <p:nvCxnSpPr>
          <p:cNvPr id="8" name="رابط كسهم مستقيم 7"/>
          <p:cNvCxnSpPr>
            <a:stCxn id="10" idx="0"/>
          </p:cNvCxnSpPr>
          <p:nvPr/>
        </p:nvCxnSpPr>
        <p:spPr>
          <a:xfrm flipV="1">
            <a:off x="2825552" y="2478147"/>
            <a:ext cx="162272" cy="131089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مستطيل مستدير الزوايا 9"/>
          <p:cNvSpPr/>
          <p:nvPr/>
        </p:nvSpPr>
        <p:spPr>
          <a:xfrm>
            <a:off x="1979712" y="3789040"/>
            <a:ext cx="1691680" cy="1008112"/>
          </a:xfrm>
          <a:prstGeom prst="roundRect">
            <a:avLst/>
          </a:prstGeom>
        </p:spPr>
        <p:style>
          <a:lnRef idx="0">
            <a:schemeClr val="accent2"/>
          </a:lnRef>
          <a:fillRef idx="3">
            <a:schemeClr val="accent2"/>
          </a:fillRef>
          <a:effectRef idx="3">
            <a:schemeClr val="accent2"/>
          </a:effectRef>
          <a:fontRef idx="minor">
            <a:schemeClr val="lt1"/>
          </a:fontRef>
        </p:style>
        <p:txBody>
          <a:bodyPr rtlCol="1" anchor="ctr"/>
          <a:lstStyle/>
          <a:p>
            <a:pPr algn="ctr"/>
            <a:r>
              <a:rPr lang="ar-SA" sz="2800" b="1" dirty="0" smtClean="0"/>
              <a:t>اسم المصفوفة</a:t>
            </a:r>
            <a:endParaRPr lang="ar-SA" sz="2800" b="1" dirty="0"/>
          </a:p>
        </p:txBody>
      </p:sp>
      <p:cxnSp>
        <p:nvCxnSpPr>
          <p:cNvPr id="12" name="رابط كسهم مستقيم 11"/>
          <p:cNvCxnSpPr>
            <a:stCxn id="14" idx="0"/>
          </p:cNvCxnSpPr>
          <p:nvPr/>
        </p:nvCxnSpPr>
        <p:spPr>
          <a:xfrm flipH="1" flipV="1">
            <a:off x="3301724" y="2780928"/>
            <a:ext cx="1392614" cy="10081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مستطيل مستدير الزوايا 13"/>
          <p:cNvSpPr/>
          <p:nvPr/>
        </p:nvSpPr>
        <p:spPr>
          <a:xfrm>
            <a:off x="3848498" y="3789040"/>
            <a:ext cx="1691680" cy="1008112"/>
          </a:xfrm>
          <a:prstGeom prst="roundRect">
            <a:avLst/>
          </a:prstGeom>
        </p:spPr>
        <p:style>
          <a:lnRef idx="0">
            <a:schemeClr val="accent4"/>
          </a:lnRef>
          <a:fillRef idx="3">
            <a:schemeClr val="accent4"/>
          </a:fillRef>
          <a:effectRef idx="3">
            <a:schemeClr val="accent4"/>
          </a:effectRef>
          <a:fontRef idx="minor">
            <a:schemeClr val="lt1"/>
          </a:fontRef>
        </p:style>
        <p:txBody>
          <a:bodyPr rtlCol="1" anchor="ctr"/>
          <a:lstStyle/>
          <a:p>
            <a:pPr algn="ctr"/>
            <a:r>
              <a:rPr lang="ar-SA" sz="2800" b="1" dirty="0" smtClean="0"/>
              <a:t>كلمة محجوزة</a:t>
            </a:r>
            <a:endParaRPr lang="ar-SA" sz="2800" b="1" dirty="0"/>
          </a:p>
        </p:txBody>
      </p:sp>
      <p:cxnSp>
        <p:nvCxnSpPr>
          <p:cNvPr id="17" name="رابط كسهم مستقيم 16"/>
          <p:cNvCxnSpPr>
            <a:stCxn id="20" idx="0"/>
          </p:cNvCxnSpPr>
          <p:nvPr/>
        </p:nvCxnSpPr>
        <p:spPr>
          <a:xfrm flipH="1" flipV="1">
            <a:off x="6156178" y="2933329"/>
            <a:ext cx="413790" cy="85571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مستطيل مستدير الزوايا 19"/>
          <p:cNvSpPr/>
          <p:nvPr/>
        </p:nvSpPr>
        <p:spPr>
          <a:xfrm>
            <a:off x="5724128" y="3789040"/>
            <a:ext cx="1691680" cy="1008112"/>
          </a:xfrm>
          <a:prstGeom prst="round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a:r>
              <a:rPr lang="ar-SA" sz="2800" b="1" dirty="0" smtClean="0"/>
              <a:t>حجم المصفوفة</a:t>
            </a:r>
            <a:endParaRPr lang="ar-SA" sz="2800" b="1" dirty="0"/>
          </a:p>
        </p:txBody>
      </p:sp>
      <p:sp>
        <p:nvSpPr>
          <p:cNvPr id="13" name="مستطيل مستدير الزوايا 12"/>
          <p:cNvSpPr/>
          <p:nvPr/>
        </p:nvSpPr>
        <p:spPr>
          <a:xfrm>
            <a:off x="4788024" y="1860359"/>
            <a:ext cx="2952328" cy="560529"/>
          </a:xfrm>
          <a:prstGeom prst="roundRect">
            <a:avLst/>
          </a:prstGeom>
        </p:spPr>
        <p:style>
          <a:lnRef idx="0">
            <a:schemeClr val="accent1"/>
          </a:lnRef>
          <a:fillRef idx="3">
            <a:schemeClr val="accent1"/>
          </a:fillRef>
          <a:effectRef idx="3">
            <a:schemeClr val="accent1"/>
          </a:effectRef>
          <a:fontRef idx="minor">
            <a:schemeClr val="lt1"/>
          </a:fontRef>
        </p:style>
        <p:txBody>
          <a:bodyPr rtlCol="1" anchor="ctr"/>
          <a:lstStyle/>
          <a:p>
            <a:pPr algn="ctr"/>
            <a:r>
              <a:rPr lang="ar-SA" sz="2800" b="1" dirty="0" smtClean="0"/>
              <a:t>الإعلان عن المصفوفة</a:t>
            </a:r>
            <a:endParaRPr lang="ar-SA" sz="2800" b="1" dirty="0"/>
          </a:p>
        </p:txBody>
      </p:sp>
      <p:sp>
        <p:nvSpPr>
          <p:cNvPr id="15" name="مستطيل مستدير الزوايا 14"/>
          <p:cNvSpPr/>
          <p:nvPr/>
        </p:nvSpPr>
        <p:spPr>
          <a:xfrm>
            <a:off x="7740352" y="2214254"/>
            <a:ext cx="1296144" cy="1070730"/>
          </a:xfrm>
          <a:prstGeom prst="roundRect">
            <a:avLst/>
          </a:prstGeom>
        </p:spPr>
        <p:style>
          <a:lnRef idx="0">
            <a:schemeClr val="dk1"/>
          </a:lnRef>
          <a:fillRef idx="1003">
            <a:schemeClr val="dk1"/>
          </a:fillRef>
          <a:effectRef idx="3">
            <a:schemeClr val="dk1"/>
          </a:effectRef>
          <a:fontRef idx="minor">
            <a:schemeClr val="lt1"/>
          </a:fontRef>
        </p:style>
        <p:txBody>
          <a:bodyPr rtlCol="1" anchor="ctr"/>
          <a:lstStyle/>
          <a:p>
            <a:pPr algn="ctr"/>
            <a:r>
              <a:rPr lang="ar-SA" sz="2400" b="1" dirty="0" smtClean="0"/>
              <a:t>انشاء المصفوفة</a:t>
            </a:r>
            <a:endParaRPr lang="ar-SA" sz="2400" b="1" dirty="0"/>
          </a:p>
        </p:txBody>
      </p:sp>
    </p:spTree>
    <p:extLst>
      <p:ext uri="{BB962C8B-B14F-4D97-AF65-F5344CB8AC3E}">
        <p14:creationId xmlns="" xmlns:p14="http://schemas.microsoft.com/office/powerpoint/2010/main" val="3964011145"/>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anim calcmode="lin" valueType="num">
                                      <p:cBhvr>
                                        <p:cTn id="63" dur="1000" fill="hold"/>
                                        <p:tgtEl>
                                          <p:spTgt spid="20"/>
                                        </p:tgtEl>
                                        <p:attrNameLst>
                                          <p:attrName>ppt_x</p:attrName>
                                        </p:attrNameLst>
                                      </p:cBhvr>
                                      <p:tavLst>
                                        <p:tav tm="0">
                                          <p:val>
                                            <p:strVal val="#ppt_x"/>
                                          </p:val>
                                        </p:tav>
                                        <p:tav tm="100000">
                                          <p:val>
                                            <p:strVal val="#ppt_x"/>
                                          </p:val>
                                        </p:tav>
                                      </p:tavLst>
                                    </p:anim>
                                    <p:anim calcmode="lin" valueType="num">
                                      <p:cBhvr>
                                        <p:cTn id="6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P spid="20" grpId="0" animBg="1"/>
      <p:bldP spid="13"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332656"/>
            <a:ext cx="9144000" cy="5577483"/>
          </a:xfrm>
        </p:spPr>
        <p:txBody>
          <a:bodyPr/>
          <a:lstStyle/>
          <a:p>
            <a:r>
              <a:rPr lang="ar-SA" b="1" dirty="0" smtClean="0"/>
              <a:t>يمكن دمج الخطوات السابقة في خطوة واحدة كالتالي:</a:t>
            </a:r>
          </a:p>
          <a:p>
            <a:pPr marL="0" indent="0" algn="l" rtl="0">
              <a:buNone/>
            </a:pPr>
            <a:r>
              <a:rPr lang="en-US" b="1" dirty="0" err="1" smtClean="0"/>
              <a:t>datatype</a:t>
            </a:r>
            <a:r>
              <a:rPr lang="en-US" b="1" dirty="0" smtClean="0"/>
              <a:t> </a:t>
            </a:r>
            <a:r>
              <a:rPr lang="en-US" b="1" dirty="0" smtClean="0">
                <a:solidFill>
                  <a:srgbClr val="FF0000"/>
                </a:solidFill>
              </a:rPr>
              <a:t>[ ] </a:t>
            </a:r>
            <a:r>
              <a:rPr lang="en-US" b="1" dirty="0" err="1" smtClean="0"/>
              <a:t>arrayname</a:t>
            </a:r>
            <a:r>
              <a:rPr lang="en-US" b="1" dirty="0" smtClean="0"/>
              <a:t> = </a:t>
            </a:r>
            <a:r>
              <a:rPr lang="en-US" b="1" dirty="0" smtClean="0">
                <a:solidFill>
                  <a:srgbClr val="FF0000"/>
                </a:solidFill>
              </a:rPr>
              <a:t>new</a:t>
            </a:r>
            <a:r>
              <a:rPr lang="en-US" b="1" dirty="0" smtClean="0"/>
              <a:t>  </a:t>
            </a:r>
            <a:r>
              <a:rPr lang="en-US" b="1" dirty="0" err="1" smtClean="0"/>
              <a:t>datatype</a:t>
            </a:r>
            <a:r>
              <a:rPr lang="en-US" b="1" dirty="0" smtClean="0"/>
              <a:t> [</a:t>
            </a:r>
            <a:r>
              <a:rPr lang="en-US" b="1" dirty="0" err="1" smtClean="0"/>
              <a:t>arraysize</a:t>
            </a:r>
            <a:r>
              <a:rPr lang="en-US" b="1" dirty="0" smtClean="0"/>
              <a:t>]; </a:t>
            </a:r>
          </a:p>
          <a:p>
            <a:r>
              <a:rPr lang="ar-SA" b="1" dirty="0" smtClean="0"/>
              <a:t>مثال:</a:t>
            </a:r>
          </a:p>
          <a:p>
            <a:pPr marL="0" indent="0" algn="l" rtl="0">
              <a:buNone/>
            </a:pPr>
            <a:r>
              <a:rPr lang="en-US" b="1" dirty="0" err="1"/>
              <a:t>int</a:t>
            </a:r>
            <a:r>
              <a:rPr lang="en-US" b="1" dirty="0"/>
              <a:t> </a:t>
            </a:r>
            <a:r>
              <a:rPr lang="en-US" b="1" dirty="0" smtClean="0"/>
              <a:t>A[ ] = new </a:t>
            </a:r>
            <a:r>
              <a:rPr lang="en-US" b="1" dirty="0" err="1" smtClean="0"/>
              <a:t>int</a:t>
            </a:r>
            <a:r>
              <a:rPr lang="en-US" b="1" dirty="0" smtClean="0"/>
              <a:t> [</a:t>
            </a:r>
            <a:r>
              <a:rPr lang="en-US" b="1" dirty="0"/>
              <a:t>5];</a:t>
            </a:r>
            <a:endParaRPr lang="ar-SA" b="1" dirty="0" smtClean="0"/>
          </a:p>
          <a:p>
            <a:pPr marL="0" indent="0" algn="r">
              <a:buNone/>
            </a:pPr>
            <a:r>
              <a:rPr lang="ar-SA" b="1" dirty="0" smtClean="0"/>
              <a:t>يمكن الإعلان عن أكثر من متغير في نفس السطر:</a:t>
            </a:r>
          </a:p>
          <a:p>
            <a:pPr marL="0" indent="0" algn="l" rtl="0">
              <a:buNone/>
            </a:pPr>
            <a:r>
              <a:rPr lang="en-US" sz="3600" b="1" dirty="0" err="1" smtClean="0"/>
              <a:t>int</a:t>
            </a:r>
            <a:r>
              <a:rPr lang="en-US" sz="3600" b="1" dirty="0" smtClean="0"/>
              <a:t>  </a:t>
            </a:r>
            <a:r>
              <a:rPr lang="en-US" sz="3600" b="1" dirty="0"/>
              <a:t>x</a:t>
            </a:r>
            <a:r>
              <a:rPr lang="en-US" sz="3600" b="1" dirty="0" smtClean="0"/>
              <a:t>[ ] , y[ ] ;</a:t>
            </a:r>
          </a:p>
          <a:p>
            <a:pPr marL="0" indent="0" algn="l" rtl="0">
              <a:buNone/>
            </a:pPr>
            <a:r>
              <a:rPr lang="en-US" b="1" dirty="0" smtClean="0"/>
              <a:t>OR</a:t>
            </a:r>
          </a:p>
          <a:p>
            <a:pPr marL="0" indent="0" algn="l" rtl="0">
              <a:buNone/>
            </a:pPr>
            <a:r>
              <a:rPr lang="en-US" sz="3600" b="1" dirty="0" err="1"/>
              <a:t>int</a:t>
            </a:r>
            <a:r>
              <a:rPr lang="en-US" sz="3600" b="1" dirty="0"/>
              <a:t> </a:t>
            </a:r>
            <a:r>
              <a:rPr lang="en-US" sz="3600" b="1" dirty="0" smtClean="0"/>
              <a:t>[ ] x , y</a:t>
            </a:r>
            <a:r>
              <a:rPr lang="en-US" sz="3600" b="1" dirty="0"/>
              <a:t>;</a:t>
            </a:r>
            <a:endParaRPr lang="ar-SA" sz="3600" b="1" dirty="0"/>
          </a:p>
        </p:txBody>
      </p:sp>
    </p:spTree>
    <p:extLst>
      <p:ext uri="{BB962C8B-B14F-4D97-AF65-F5344CB8AC3E}">
        <p14:creationId xmlns="" xmlns:p14="http://schemas.microsoft.com/office/powerpoint/2010/main" val="2982174959"/>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850106"/>
          </a:xfrm>
        </p:spPr>
        <p:txBody>
          <a:bodyPr>
            <a:normAutofit/>
          </a:bodyPr>
          <a:lstStyle/>
          <a:p>
            <a:pPr algn="r">
              <a:spcBef>
                <a:spcPct val="20000"/>
              </a:spcBef>
            </a:pPr>
            <a:r>
              <a:rPr lang="ar-SA" b="1" dirty="0" smtClean="0">
                <a:solidFill>
                  <a:srgbClr val="C00000"/>
                </a:solidFill>
                <a:cs typeface="DecoType Naskh Variants" pitchFamily="2" charset="-78"/>
              </a:rPr>
              <a:t>تمهيد القيم للمصفوفة:</a:t>
            </a:r>
            <a:endParaRPr lang="ar-SA"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179512" y="764704"/>
            <a:ext cx="8856984" cy="5616624"/>
          </a:xfrm>
        </p:spPr>
        <p:txBody>
          <a:bodyPr>
            <a:normAutofit/>
          </a:bodyPr>
          <a:lstStyle/>
          <a:p>
            <a:r>
              <a:rPr lang="ar-SA" sz="3600" b="1" dirty="0" smtClean="0"/>
              <a:t>هنالك طريقتين، الأولى:</a:t>
            </a:r>
          </a:p>
          <a:p>
            <a:r>
              <a:rPr lang="ar-SA" sz="3600" b="1" dirty="0" smtClean="0"/>
              <a:t>انشاء المصفوفة وتمهيد القيم مباشرة، مثل:</a:t>
            </a:r>
          </a:p>
          <a:p>
            <a:pPr marL="0" indent="0" algn="l" rtl="0">
              <a:buNone/>
            </a:pPr>
            <a:r>
              <a:rPr lang="en-US" sz="3600" b="1" dirty="0" err="1" smtClean="0"/>
              <a:t>int</a:t>
            </a:r>
            <a:r>
              <a:rPr lang="en-US" sz="3600" b="1" dirty="0" smtClean="0"/>
              <a:t> [ ] Grade = {</a:t>
            </a:r>
            <a:r>
              <a:rPr lang="en-US" sz="3600" b="1" dirty="0"/>
              <a:t>80,90,60,50,45</a:t>
            </a:r>
            <a:r>
              <a:rPr lang="en-US" sz="3600" b="1" dirty="0" smtClean="0"/>
              <a:t>};</a:t>
            </a:r>
          </a:p>
          <a:p>
            <a:pPr marL="0" indent="0" algn="l" rtl="0">
              <a:buNone/>
            </a:pPr>
            <a:r>
              <a:rPr lang="en-US" sz="3600" b="1" dirty="0"/>
              <a:t>Char </a:t>
            </a:r>
            <a:r>
              <a:rPr lang="en-US" sz="3600" b="1" dirty="0" smtClean="0"/>
              <a:t>[ ] </a:t>
            </a:r>
            <a:r>
              <a:rPr lang="en-US" sz="3600" b="1" dirty="0"/>
              <a:t>A = {'s', 'e</a:t>
            </a:r>
            <a:r>
              <a:rPr lang="en-US" sz="3600" b="1" dirty="0" smtClean="0"/>
              <a:t>'};</a:t>
            </a:r>
          </a:p>
          <a:p>
            <a:pPr marL="0" indent="0" algn="l" rtl="0">
              <a:buNone/>
            </a:pPr>
            <a:r>
              <a:rPr lang="en-US" sz="3600" b="1" dirty="0" smtClean="0">
                <a:solidFill>
                  <a:srgbClr val="FF0000"/>
                </a:solidFill>
              </a:rPr>
              <a:t>S</a:t>
            </a:r>
            <a:r>
              <a:rPr lang="en-US" sz="3600" b="1" dirty="0" smtClean="0"/>
              <a:t>tring [ ] </a:t>
            </a:r>
            <a:r>
              <a:rPr lang="en-US" sz="3600" b="1" dirty="0"/>
              <a:t>student = </a:t>
            </a:r>
            <a:r>
              <a:rPr lang="en-US" sz="3600" b="1" dirty="0" smtClean="0"/>
              <a:t>{“Ali</a:t>
            </a:r>
            <a:r>
              <a:rPr lang="en-US" sz="3600" b="1" dirty="0"/>
              <a:t>", </a:t>
            </a:r>
            <a:r>
              <a:rPr lang="en-US" sz="3600" b="1" dirty="0" smtClean="0"/>
              <a:t>“Ahmed</a:t>
            </a:r>
            <a:r>
              <a:rPr lang="en-US" sz="3600" b="1" dirty="0"/>
              <a:t>", </a:t>
            </a:r>
            <a:r>
              <a:rPr lang="en-US" sz="3600" b="1" dirty="0" smtClean="0"/>
              <a:t>“Mona"};</a:t>
            </a:r>
          </a:p>
          <a:p>
            <a:r>
              <a:rPr lang="ar-SA" sz="3600" b="1" dirty="0" smtClean="0"/>
              <a:t>الطريقة الثانية:</a:t>
            </a:r>
          </a:p>
          <a:p>
            <a:r>
              <a:rPr lang="ar-SA" sz="3600" b="1" dirty="0" smtClean="0"/>
              <a:t>إدخال القيم عن طريق المستخدم بواسطة </a:t>
            </a:r>
            <a:r>
              <a:rPr lang="ar-SA" sz="3600" b="1" dirty="0" smtClean="0">
                <a:solidFill>
                  <a:srgbClr val="FF0000"/>
                </a:solidFill>
              </a:rPr>
              <a:t>حلقة تكرارية.</a:t>
            </a:r>
            <a:endParaRPr lang="ar-SA" sz="3600" b="1" dirty="0" smtClean="0"/>
          </a:p>
        </p:txBody>
      </p:sp>
    </p:spTree>
    <p:extLst>
      <p:ext uri="{BB962C8B-B14F-4D97-AF65-F5344CB8AC3E}">
        <p14:creationId xmlns="" xmlns:p14="http://schemas.microsoft.com/office/powerpoint/2010/main" val="2381332360"/>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spcBef>
                <a:spcPct val="20000"/>
              </a:spcBef>
            </a:pPr>
            <a:r>
              <a:rPr lang="ar-SA" b="1" dirty="0" smtClean="0">
                <a:solidFill>
                  <a:srgbClr val="C00000"/>
                </a:solidFill>
                <a:cs typeface="DecoType Naskh Variants" pitchFamily="2" charset="-78"/>
              </a:rPr>
              <a:t>مثال (1):</a:t>
            </a:r>
            <a:endParaRPr lang="en-US" b="1" dirty="0">
              <a:solidFill>
                <a:srgbClr val="C00000"/>
              </a:solidFill>
              <a:cs typeface="DecoType Naskh Variants" pitchFamily="2" charset="-78"/>
            </a:endParaRPr>
          </a:p>
        </p:txBody>
      </p:sp>
      <p:sp>
        <p:nvSpPr>
          <p:cNvPr id="3" name="عنصر نائب للمحتوى 2"/>
          <p:cNvSpPr>
            <a:spLocks noGrp="1"/>
          </p:cNvSpPr>
          <p:nvPr>
            <p:ph idx="1"/>
          </p:nvPr>
        </p:nvSpPr>
        <p:spPr/>
        <p:txBody>
          <a:bodyPr>
            <a:normAutofit/>
          </a:bodyPr>
          <a:lstStyle/>
          <a:p>
            <a:r>
              <a:rPr lang="ar-SA" sz="4000" b="1" dirty="0"/>
              <a:t>أكتب برنامج يقوم بطباعة </a:t>
            </a:r>
            <a:r>
              <a:rPr lang="ar-SA" sz="4000" b="1" dirty="0" smtClean="0"/>
              <a:t>مصفوفة مكونة من 5 عناصر يدخل قيمها المستخدم ... </a:t>
            </a:r>
            <a:endParaRPr lang="ar-SA" sz="4000" b="1" dirty="0"/>
          </a:p>
        </p:txBody>
      </p:sp>
    </p:spTree>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36512" y="-27384"/>
            <a:ext cx="9180512" cy="6885384"/>
          </a:xfrm>
        </p:spPr>
        <p:txBody>
          <a:bodyPr>
            <a:noAutofit/>
          </a:bodyPr>
          <a:lstStyle/>
          <a:p>
            <a:pPr marL="0" indent="0" algn="l" rtl="0">
              <a:buNone/>
            </a:pPr>
            <a:r>
              <a:rPr lang="en-US" sz="4000" b="1" dirty="0"/>
              <a:t> public static void main(String[] </a:t>
            </a:r>
            <a:r>
              <a:rPr lang="en-US" sz="4000" b="1" dirty="0" err="1"/>
              <a:t>args</a:t>
            </a:r>
            <a:r>
              <a:rPr lang="en-US" sz="4000" b="1" dirty="0"/>
              <a:t>) </a:t>
            </a:r>
            <a:r>
              <a:rPr lang="en-US" sz="4000" b="1" dirty="0" smtClean="0">
                <a:solidFill>
                  <a:srgbClr val="FF0000"/>
                </a:solidFill>
              </a:rPr>
              <a:t>{</a:t>
            </a:r>
            <a:endParaRPr lang="en-US" sz="4000" b="1" dirty="0">
              <a:solidFill>
                <a:srgbClr val="FF0000"/>
              </a:solidFill>
            </a:endParaRPr>
          </a:p>
          <a:p>
            <a:pPr marL="0" indent="0" algn="l" rtl="0">
              <a:buNone/>
            </a:pPr>
            <a:r>
              <a:rPr lang="en-US" sz="4000" b="1" dirty="0"/>
              <a:t> </a:t>
            </a:r>
            <a:r>
              <a:rPr lang="en-US" sz="4000" b="1" dirty="0" err="1"/>
              <a:t>int</a:t>
            </a:r>
            <a:r>
              <a:rPr lang="en-US" sz="4000" b="1" dirty="0"/>
              <a:t> a[]= new </a:t>
            </a:r>
            <a:r>
              <a:rPr lang="en-US" sz="4000" b="1" dirty="0" err="1"/>
              <a:t>int</a:t>
            </a:r>
            <a:r>
              <a:rPr lang="en-US" sz="4000" b="1" dirty="0"/>
              <a:t>[5]  ;</a:t>
            </a:r>
          </a:p>
          <a:p>
            <a:pPr marL="0" indent="0" algn="l" rtl="0">
              <a:buNone/>
            </a:pPr>
            <a:r>
              <a:rPr lang="en-US" sz="4000" b="1" dirty="0"/>
              <a:t> Scanner input = new Scanner (System.in);</a:t>
            </a:r>
          </a:p>
          <a:p>
            <a:pPr marL="0" indent="0" algn="l" rtl="0">
              <a:buNone/>
            </a:pPr>
            <a:r>
              <a:rPr lang="en-US" sz="4000" b="1" dirty="0"/>
              <a:t>for (</a:t>
            </a:r>
            <a:r>
              <a:rPr lang="en-US" sz="4000" b="1" dirty="0" err="1"/>
              <a:t>int</a:t>
            </a:r>
            <a:r>
              <a:rPr lang="en-US" sz="4000" b="1" dirty="0"/>
              <a:t> x=0 ; x&lt;</a:t>
            </a:r>
            <a:r>
              <a:rPr lang="en-US" sz="4000" b="1" dirty="0" err="1">
                <a:solidFill>
                  <a:srgbClr val="FF0000"/>
                </a:solidFill>
              </a:rPr>
              <a:t>a.length</a:t>
            </a:r>
            <a:r>
              <a:rPr lang="en-US" sz="4000" b="1" dirty="0"/>
              <a:t> ; x++)</a:t>
            </a:r>
            <a:r>
              <a:rPr lang="en-US" sz="4000" b="1" dirty="0">
                <a:solidFill>
                  <a:srgbClr val="FF0000"/>
                </a:solidFill>
              </a:rPr>
              <a:t>{</a:t>
            </a:r>
          </a:p>
          <a:p>
            <a:pPr marL="0" indent="0" algn="l" rtl="0">
              <a:buNone/>
            </a:pPr>
            <a:r>
              <a:rPr lang="en-US" sz="4000" b="1" dirty="0"/>
              <a:t>  a[x]= </a:t>
            </a:r>
            <a:r>
              <a:rPr lang="en-US" sz="4000" b="1" dirty="0" err="1"/>
              <a:t>input.nextInt</a:t>
            </a:r>
            <a:r>
              <a:rPr lang="en-US" sz="4000" b="1" dirty="0" smtClean="0"/>
              <a:t>();             </a:t>
            </a:r>
            <a:r>
              <a:rPr lang="en-US" sz="4000" b="1" dirty="0">
                <a:solidFill>
                  <a:srgbClr val="FF0000"/>
                </a:solidFill>
              </a:rPr>
              <a:t>}</a:t>
            </a:r>
          </a:p>
          <a:p>
            <a:pPr marL="0" indent="0" algn="l" rtl="0">
              <a:buNone/>
            </a:pPr>
            <a:r>
              <a:rPr lang="en-US" sz="4000" b="1" dirty="0"/>
              <a:t>for (</a:t>
            </a:r>
            <a:r>
              <a:rPr lang="en-US" sz="4000" b="1" dirty="0" err="1"/>
              <a:t>int</a:t>
            </a:r>
            <a:r>
              <a:rPr lang="en-US" sz="4000" b="1" dirty="0"/>
              <a:t> s=0; s&lt;</a:t>
            </a:r>
            <a:r>
              <a:rPr lang="en-US" sz="4000" b="1" dirty="0" err="1">
                <a:solidFill>
                  <a:srgbClr val="FF0000"/>
                </a:solidFill>
              </a:rPr>
              <a:t>a.length</a:t>
            </a:r>
            <a:r>
              <a:rPr lang="en-US" sz="4000" b="1" dirty="0"/>
              <a:t>; s</a:t>
            </a:r>
            <a:r>
              <a:rPr lang="en-US" sz="4000" b="1" dirty="0" smtClean="0"/>
              <a:t>++)  </a:t>
            </a:r>
            <a:r>
              <a:rPr lang="en-US" sz="4000" b="1" dirty="0" smtClean="0">
                <a:solidFill>
                  <a:srgbClr val="0070C0"/>
                </a:solidFill>
              </a:rPr>
              <a:t>{</a:t>
            </a:r>
            <a:endParaRPr lang="en-US" sz="4000" b="1" dirty="0">
              <a:solidFill>
                <a:srgbClr val="0070C0"/>
              </a:solidFill>
            </a:endParaRPr>
          </a:p>
          <a:p>
            <a:pPr marL="0" indent="0" algn="l" rtl="0">
              <a:buNone/>
            </a:pPr>
            <a:r>
              <a:rPr lang="en-US" sz="4000" b="1" dirty="0"/>
              <a:t>   </a:t>
            </a:r>
            <a:r>
              <a:rPr lang="en-US" sz="4000" b="1" dirty="0" err="1"/>
              <a:t>System.out.println</a:t>
            </a:r>
            <a:r>
              <a:rPr lang="en-US" sz="4000" b="1" dirty="0"/>
              <a:t>(a[s</a:t>
            </a:r>
            <a:r>
              <a:rPr lang="en-US" sz="4000" b="1" dirty="0" smtClean="0"/>
              <a:t>]);     </a:t>
            </a:r>
            <a:r>
              <a:rPr lang="en-US" sz="4000" b="1" dirty="0" smtClean="0">
                <a:solidFill>
                  <a:srgbClr val="0070C0"/>
                </a:solidFill>
              </a:rPr>
              <a:t>}</a:t>
            </a:r>
            <a:r>
              <a:rPr lang="en-US" sz="4000" b="1" dirty="0" smtClean="0"/>
              <a:t>   </a:t>
            </a:r>
          </a:p>
          <a:p>
            <a:pPr marL="0" indent="0" algn="l" rtl="0">
              <a:buNone/>
            </a:pPr>
            <a:r>
              <a:rPr lang="en-US" sz="4000" b="1" dirty="0" smtClean="0"/>
              <a:t>  </a:t>
            </a:r>
            <a:r>
              <a:rPr lang="en-US" sz="4000" b="1" dirty="0">
                <a:solidFill>
                  <a:srgbClr val="FF0000"/>
                </a:solidFill>
              </a:rPr>
              <a:t>}</a:t>
            </a:r>
          </a:p>
        </p:txBody>
      </p:sp>
      <p:cxnSp>
        <p:nvCxnSpPr>
          <p:cNvPr id="4" name="رابط كسهم مستقيم 3"/>
          <p:cNvCxnSpPr>
            <a:stCxn id="5" idx="0"/>
          </p:cNvCxnSpPr>
          <p:nvPr/>
        </p:nvCxnSpPr>
        <p:spPr>
          <a:xfrm flipH="1" flipV="1">
            <a:off x="5969442" y="4077072"/>
            <a:ext cx="1392614" cy="10081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مستطيل مستدير الزوايا 4"/>
          <p:cNvSpPr/>
          <p:nvPr/>
        </p:nvSpPr>
        <p:spPr>
          <a:xfrm>
            <a:off x="6516216" y="5085184"/>
            <a:ext cx="1691680" cy="1008112"/>
          </a:xfrm>
          <a:prstGeom prst="roundRect">
            <a:avLst/>
          </a:prstGeom>
        </p:spPr>
        <p:style>
          <a:lnRef idx="0">
            <a:schemeClr val="accent4"/>
          </a:lnRef>
          <a:fillRef idx="3">
            <a:schemeClr val="accent4"/>
          </a:fillRef>
          <a:effectRef idx="3">
            <a:schemeClr val="accent4"/>
          </a:effectRef>
          <a:fontRef idx="minor">
            <a:schemeClr val="lt1"/>
          </a:fontRef>
        </p:style>
        <p:txBody>
          <a:bodyPr rtlCol="1" anchor="ctr"/>
          <a:lstStyle/>
          <a:p>
            <a:pPr algn="ctr"/>
            <a:r>
              <a:rPr lang="ar-SA" sz="2800" b="1" dirty="0" smtClean="0"/>
              <a:t>حلقة الطباعة</a:t>
            </a:r>
            <a:endParaRPr lang="ar-SA" sz="2800" b="1" dirty="0"/>
          </a:p>
        </p:txBody>
      </p:sp>
      <p:cxnSp>
        <p:nvCxnSpPr>
          <p:cNvPr id="6" name="رابط كسهم مستقيم 5"/>
          <p:cNvCxnSpPr>
            <a:stCxn id="7" idx="0"/>
          </p:cNvCxnSpPr>
          <p:nvPr/>
        </p:nvCxnSpPr>
        <p:spPr>
          <a:xfrm flipH="1" flipV="1">
            <a:off x="6156176" y="2636912"/>
            <a:ext cx="1242392" cy="7920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مستطيل مستدير الزوايا 6"/>
          <p:cNvSpPr/>
          <p:nvPr/>
        </p:nvSpPr>
        <p:spPr>
          <a:xfrm>
            <a:off x="6552728" y="3429000"/>
            <a:ext cx="1691680" cy="1008112"/>
          </a:xfrm>
          <a:prstGeom prst="roundRect">
            <a:avLst/>
          </a:prstGeom>
        </p:spPr>
        <p:style>
          <a:lnRef idx="0">
            <a:schemeClr val="accent6"/>
          </a:lnRef>
          <a:fillRef idx="3">
            <a:schemeClr val="accent6"/>
          </a:fillRef>
          <a:effectRef idx="3">
            <a:schemeClr val="accent6"/>
          </a:effectRef>
          <a:fontRef idx="minor">
            <a:schemeClr val="lt1"/>
          </a:fontRef>
        </p:style>
        <p:txBody>
          <a:bodyPr rtlCol="1" anchor="ctr"/>
          <a:lstStyle/>
          <a:p>
            <a:pPr algn="ctr"/>
            <a:r>
              <a:rPr lang="ar-SA" sz="2800" b="1" dirty="0" smtClean="0"/>
              <a:t>حلقة الإدخال</a:t>
            </a:r>
            <a:endParaRPr lang="ar-SA" sz="2800" b="1" dirty="0"/>
          </a:p>
        </p:txBody>
      </p:sp>
    </p:spTree>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1000"/>
                                        <p:tgtEl>
                                          <p:spTgt spid="5"/>
                                        </p:tgtEl>
                                      </p:cBhvr>
                                    </p:animEffect>
                                    <p:anim calcmode="lin" valueType="num">
                                      <p:cBhvr>
                                        <p:cTn id="61" dur="1000" fill="hold"/>
                                        <p:tgtEl>
                                          <p:spTgt spid="5"/>
                                        </p:tgtEl>
                                        <p:attrNameLst>
                                          <p:attrName>ppt_x</p:attrName>
                                        </p:attrNameLst>
                                      </p:cBhvr>
                                      <p:tavLst>
                                        <p:tav tm="0">
                                          <p:val>
                                            <p:strVal val="#ppt_x"/>
                                          </p:val>
                                        </p:tav>
                                        <p:tav tm="100000">
                                          <p:val>
                                            <p:strVal val="#ppt_x"/>
                                          </p:val>
                                        </p:tav>
                                      </p:tavLst>
                                    </p:anim>
                                    <p:anim calcmode="lin" valueType="num">
                                      <p:cBhvr>
                                        <p:cTn id="6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1000"/>
                                        <p:tgtEl>
                                          <p:spTgt spid="7"/>
                                        </p:tgtEl>
                                      </p:cBhvr>
                                    </p:animEffect>
                                    <p:anim calcmode="lin" valueType="num">
                                      <p:cBhvr>
                                        <p:cTn id="73" dur="1000" fill="hold"/>
                                        <p:tgtEl>
                                          <p:spTgt spid="7"/>
                                        </p:tgtEl>
                                        <p:attrNameLst>
                                          <p:attrName>ppt_x</p:attrName>
                                        </p:attrNameLst>
                                      </p:cBhvr>
                                      <p:tavLst>
                                        <p:tav tm="0">
                                          <p:val>
                                            <p:strVal val="#ppt_x"/>
                                          </p:val>
                                        </p:tav>
                                        <p:tav tm="100000">
                                          <p:val>
                                            <p:strVal val="#ppt_x"/>
                                          </p:val>
                                        </p:tav>
                                      </p:tavLst>
                                    </p:anim>
                                    <p:anim calcmode="lin" valueType="num">
                                      <p:cBhvr>
                                        <p:cTn id="7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spcBef>
                <a:spcPct val="20000"/>
              </a:spcBef>
            </a:pPr>
            <a:r>
              <a:rPr lang="ar-SA" b="1" dirty="0" smtClean="0">
                <a:solidFill>
                  <a:srgbClr val="C00000"/>
                </a:solidFill>
                <a:cs typeface="DecoType Naskh Variants" pitchFamily="2" charset="-78"/>
              </a:rPr>
              <a:t>مثال (2):</a:t>
            </a:r>
            <a:endParaRPr lang="en-US"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0768"/>
            <a:ext cx="8229600" cy="4525963"/>
          </a:xfrm>
        </p:spPr>
        <p:txBody>
          <a:bodyPr/>
          <a:lstStyle/>
          <a:p>
            <a:pPr algn="just">
              <a:buNone/>
            </a:pPr>
            <a:r>
              <a:rPr lang="ar-SA" sz="3600" b="1" dirty="0"/>
              <a:t>برنامج يقوم </a:t>
            </a:r>
            <a:r>
              <a:rPr lang="ar-SA" sz="3600" b="1" dirty="0" smtClean="0"/>
              <a:t>بطباعة </a:t>
            </a:r>
            <a:r>
              <a:rPr lang="ar-SA" sz="3600" b="1" dirty="0" smtClean="0">
                <a:solidFill>
                  <a:srgbClr val="FF0000"/>
                </a:solidFill>
              </a:rPr>
              <a:t>مجموع</a:t>
            </a:r>
            <a:r>
              <a:rPr lang="ar-SA" sz="3600" b="1" dirty="0" smtClean="0"/>
              <a:t> عناصر المصفوفة التالية:</a:t>
            </a:r>
          </a:p>
          <a:p>
            <a:pPr algn="just" rtl="0">
              <a:buNone/>
            </a:pPr>
            <a:r>
              <a:rPr lang="en-US" sz="3600" b="1" dirty="0" smtClean="0"/>
              <a:t>array </a:t>
            </a:r>
            <a:r>
              <a:rPr lang="en-US" sz="3600" b="1" dirty="0"/>
              <a:t>= { 1, 2, 3, 4, 5, 6, 7, 8, 9, 10 </a:t>
            </a:r>
            <a:r>
              <a:rPr lang="en-US" sz="3600" b="1" dirty="0" smtClean="0"/>
              <a:t>}</a:t>
            </a:r>
            <a:endParaRPr lang="ar-SA" sz="3600" b="1" dirty="0"/>
          </a:p>
        </p:txBody>
      </p:sp>
    </p:spTree>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84"/>
            <a:ext cx="8229600" cy="1008112"/>
          </a:xfrm>
        </p:spPr>
        <p:txBody>
          <a:bodyPr>
            <a:normAutofit/>
          </a:bodyPr>
          <a:lstStyle/>
          <a:p>
            <a:pPr algn="r"/>
            <a:r>
              <a:rPr lang="ar-SA" sz="4000" b="1" dirty="0" smtClean="0">
                <a:solidFill>
                  <a:srgbClr val="C00000"/>
                </a:solidFill>
                <a:cs typeface="DecoType Naskh Variants" pitchFamily="2" charset="-78"/>
              </a:rPr>
              <a:t>عناصر المقرر:</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500034" y="914400"/>
            <a:ext cx="8229600" cy="5377230"/>
          </a:xfrm>
        </p:spPr>
        <p:txBody>
          <a:bodyPr>
            <a:noAutofit/>
          </a:bodyPr>
          <a:lstStyle/>
          <a:p>
            <a:pPr>
              <a:buFont typeface="Wingdings" pitchFamily="2" charset="2"/>
              <a:buChar char="Ø"/>
            </a:pPr>
            <a:r>
              <a:rPr lang="ar-SA" sz="3600" b="1" dirty="0" smtClean="0">
                <a:latin typeface="Simplified Arabic" pitchFamily="18" charset="-78"/>
                <a:cs typeface="Simplified Arabic" pitchFamily="18" charset="-78"/>
              </a:rPr>
              <a:t>التعرف على بنائيات البيانات المختلفة:</a:t>
            </a:r>
          </a:p>
          <a:p>
            <a:pPr lvl="1">
              <a:buFont typeface="Wingdings" pitchFamily="2" charset="2"/>
              <a:buChar char="Ø"/>
            </a:pPr>
            <a:r>
              <a:rPr lang="ar-SA" sz="3200" b="1" dirty="0" smtClean="0">
                <a:latin typeface="Simplified Arabic" pitchFamily="18" charset="-78"/>
                <a:cs typeface="Simplified Arabic" pitchFamily="18" charset="-78"/>
              </a:rPr>
              <a:t>المصفوفات.</a:t>
            </a:r>
          </a:p>
          <a:p>
            <a:pPr lvl="1">
              <a:buFont typeface="Wingdings" pitchFamily="2" charset="2"/>
              <a:buChar char="Ø"/>
            </a:pPr>
            <a:r>
              <a:rPr lang="ar-SA" sz="3200" b="1" dirty="0" smtClean="0">
                <a:latin typeface="Simplified Arabic" pitchFamily="18" charset="-78"/>
                <a:cs typeface="Simplified Arabic" pitchFamily="18" charset="-78"/>
              </a:rPr>
              <a:t>الفهارس.</a:t>
            </a:r>
          </a:p>
          <a:p>
            <a:pPr lvl="1">
              <a:buFont typeface="Wingdings" pitchFamily="2" charset="2"/>
              <a:buChar char="Ø"/>
            </a:pPr>
            <a:r>
              <a:rPr lang="ar-SA" sz="3200" b="1" dirty="0" smtClean="0">
                <a:latin typeface="Simplified Arabic" pitchFamily="18" charset="-78"/>
                <a:cs typeface="Simplified Arabic" pitchFamily="18" charset="-78"/>
              </a:rPr>
              <a:t>المكدسات.</a:t>
            </a:r>
          </a:p>
          <a:p>
            <a:pPr lvl="1">
              <a:buFont typeface="Wingdings" pitchFamily="2" charset="2"/>
              <a:buChar char="Ø"/>
            </a:pPr>
            <a:r>
              <a:rPr lang="ar-SA" sz="3200" b="1" dirty="0" smtClean="0">
                <a:latin typeface="Simplified Arabic" pitchFamily="18" charset="-78"/>
                <a:cs typeface="Simplified Arabic" pitchFamily="18" charset="-78"/>
              </a:rPr>
              <a:t>الطوابير.</a:t>
            </a:r>
          </a:p>
          <a:p>
            <a:pPr lvl="1">
              <a:buFont typeface="Wingdings" pitchFamily="2" charset="2"/>
              <a:buChar char="Ø"/>
            </a:pPr>
            <a:r>
              <a:rPr lang="ar-SA" sz="3200" b="1" dirty="0" smtClean="0">
                <a:latin typeface="Simplified Arabic" pitchFamily="18" charset="-78"/>
                <a:cs typeface="Simplified Arabic" pitchFamily="18" charset="-78"/>
              </a:rPr>
              <a:t>القوائم المتصلة.</a:t>
            </a:r>
          </a:p>
          <a:p>
            <a:pPr lvl="1">
              <a:buFont typeface="Wingdings" pitchFamily="2" charset="2"/>
              <a:buChar char="Ø"/>
            </a:pPr>
            <a:r>
              <a:rPr lang="ar-SA" sz="3200" b="1" dirty="0" smtClean="0">
                <a:latin typeface="Simplified Arabic" pitchFamily="18" charset="-78"/>
                <a:cs typeface="Simplified Arabic" pitchFamily="18" charset="-78"/>
              </a:rPr>
              <a:t>الأشجار.</a:t>
            </a:r>
          </a:p>
          <a:p>
            <a:pPr lvl="1">
              <a:buFont typeface="Wingdings" pitchFamily="2" charset="2"/>
              <a:buChar char="Ø"/>
            </a:pPr>
            <a:r>
              <a:rPr lang="ar-SA" sz="3200" b="1" dirty="0" smtClean="0">
                <a:latin typeface="Simplified Arabic" pitchFamily="18" charset="-78"/>
                <a:cs typeface="Simplified Arabic" pitchFamily="18" charset="-78"/>
              </a:rPr>
              <a:t>المخططات.</a:t>
            </a:r>
          </a:p>
          <a:p>
            <a:pPr>
              <a:buFont typeface="Wingdings" pitchFamily="2" charset="2"/>
              <a:buChar char="Ø"/>
            </a:pPr>
            <a:endParaRPr lang="ar-SA" sz="3600" b="1" dirty="0" smtClean="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36512" y="-27384"/>
            <a:ext cx="9001000" cy="5976664"/>
          </a:xfrm>
        </p:spPr>
        <p:txBody>
          <a:bodyPr>
            <a:normAutofit/>
          </a:bodyPr>
          <a:lstStyle/>
          <a:p>
            <a:pPr marL="0" indent="0" algn="l" rtl="0">
              <a:buNone/>
            </a:pPr>
            <a:r>
              <a:rPr lang="en-US" sz="4000" b="1" dirty="0"/>
              <a:t> public static void main(String[] </a:t>
            </a:r>
            <a:r>
              <a:rPr lang="en-US" sz="4000" b="1" dirty="0" err="1"/>
              <a:t>args</a:t>
            </a:r>
            <a:r>
              <a:rPr lang="en-US" sz="4000" b="1" dirty="0"/>
              <a:t>) {</a:t>
            </a:r>
          </a:p>
          <a:p>
            <a:pPr marL="0" indent="0" algn="l" rtl="0">
              <a:buNone/>
            </a:pPr>
            <a:r>
              <a:rPr lang="en-US" sz="4000" b="1" dirty="0"/>
              <a:t> </a:t>
            </a:r>
            <a:r>
              <a:rPr lang="en-US" sz="4000" b="1" dirty="0" err="1"/>
              <a:t>int</a:t>
            </a:r>
            <a:r>
              <a:rPr lang="en-US" sz="4000" b="1" dirty="0"/>
              <a:t> </a:t>
            </a:r>
            <a:r>
              <a:rPr lang="en-US" sz="4000" b="1" dirty="0">
                <a:solidFill>
                  <a:srgbClr val="FF0000"/>
                </a:solidFill>
              </a:rPr>
              <a:t>array</a:t>
            </a:r>
            <a:r>
              <a:rPr lang="en-US" sz="4000" b="1" dirty="0" smtClean="0"/>
              <a:t>[ ] </a:t>
            </a:r>
            <a:r>
              <a:rPr lang="en-US" sz="4000" b="1" dirty="0"/>
              <a:t>= { 1, 2, 3, 4, 5, 6, 7, 8, </a:t>
            </a:r>
            <a:r>
              <a:rPr lang="en-US" sz="4000" b="1" dirty="0" smtClean="0"/>
              <a:t>9,10 </a:t>
            </a:r>
            <a:r>
              <a:rPr lang="en-US" sz="4000" b="1" dirty="0"/>
              <a:t>};</a:t>
            </a:r>
          </a:p>
          <a:p>
            <a:pPr marL="0" indent="0" algn="l" rtl="0">
              <a:buNone/>
            </a:pPr>
            <a:r>
              <a:rPr lang="en-US" sz="4000" b="1" dirty="0"/>
              <a:t> </a:t>
            </a:r>
            <a:r>
              <a:rPr lang="en-US" sz="4000" b="1" dirty="0" err="1"/>
              <a:t>int</a:t>
            </a:r>
            <a:r>
              <a:rPr lang="en-US" sz="4000" b="1" dirty="0"/>
              <a:t> </a:t>
            </a:r>
            <a:r>
              <a:rPr lang="en-US" sz="4000" b="1" dirty="0">
                <a:solidFill>
                  <a:srgbClr val="FF0000"/>
                </a:solidFill>
              </a:rPr>
              <a:t>total = 0</a:t>
            </a:r>
            <a:r>
              <a:rPr lang="en-US" sz="4000" b="1" dirty="0"/>
              <a:t>;</a:t>
            </a:r>
          </a:p>
          <a:p>
            <a:pPr marL="0" indent="0" algn="l" rtl="0">
              <a:buNone/>
            </a:pPr>
            <a:r>
              <a:rPr lang="en-US" sz="4000" b="1" dirty="0"/>
              <a:t> for ( </a:t>
            </a:r>
            <a:r>
              <a:rPr lang="en-US" sz="4000" b="1" dirty="0" err="1"/>
              <a:t>int</a:t>
            </a:r>
            <a:r>
              <a:rPr lang="en-US" sz="4000" b="1" dirty="0"/>
              <a:t> i = 0; i &lt; </a:t>
            </a:r>
            <a:r>
              <a:rPr lang="en-US" sz="4000" b="1" dirty="0" err="1">
                <a:solidFill>
                  <a:srgbClr val="FF0000"/>
                </a:solidFill>
              </a:rPr>
              <a:t>array</a:t>
            </a:r>
            <a:r>
              <a:rPr lang="en-US" sz="4000" b="1" dirty="0" err="1"/>
              <a:t>.length</a:t>
            </a:r>
            <a:r>
              <a:rPr lang="en-US" sz="4000" b="1" dirty="0"/>
              <a:t>; i++ )</a:t>
            </a:r>
          </a:p>
          <a:p>
            <a:pPr marL="0" indent="0" algn="l" rtl="0">
              <a:buNone/>
            </a:pPr>
            <a:r>
              <a:rPr lang="en-US" sz="4000" b="1" dirty="0"/>
              <a:t> total += </a:t>
            </a:r>
            <a:r>
              <a:rPr lang="en-US" sz="4000" b="1" dirty="0">
                <a:solidFill>
                  <a:srgbClr val="FF0000"/>
                </a:solidFill>
              </a:rPr>
              <a:t>array</a:t>
            </a:r>
            <a:r>
              <a:rPr lang="en-US" sz="4000" b="1" dirty="0"/>
              <a:t>[ </a:t>
            </a:r>
            <a:r>
              <a:rPr lang="en-US" sz="4000" b="1" dirty="0" err="1"/>
              <a:t>i</a:t>
            </a:r>
            <a:r>
              <a:rPr lang="en-US" sz="4000" b="1" dirty="0"/>
              <a:t> </a:t>
            </a:r>
            <a:r>
              <a:rPr lang="en-US" sz="4000" b="1" dirty="0" smtClean="0"/>
              <a:t>];    </a:t>
            </a:r>
            <a:r>
              <a:rPr lang="en-US" sz="4000" b="1" dirty="0" smtClean="0">
                <a:solidFill>
                  <a:srgbClr val="00B050"/>
                </a:solidFill>
              </a:rPr>
              <a:t>//</a:t>
            </a:r>
            <a:r>
              <a:rPr lang="en-US" sz="4000" b="1" dirty="0" smtClean="0"/>
              <a:t> </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total = total + array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4000" b="1" dirty="0"/>
          </a:p>
          <a:p>
            <a:pPr marL="0" indent="0" algn="l" rtl="0">
              <a:buNone/>
            </a:pPr>
            <a:r>
              <a:rPr lang="en-US" sz="4000" b="1" dirty="0"/>
              <a:t> </a:t>
            </a:r>
            <a:r>
              <a:rPr lang="en-US" sz="4000" b="1" dirty="0" err="1"/>
              <a:t>System.out.println</a:t>
            </a:r>
            <a:r>
              <a:rPr lang="en-US" sz="4000" b="1" dirty="0"/>
              <a:t>(total);</a:t>
            </a:r>
          </a:p>
          <a:p>
            <a:pPr marL="0" indent="0" algn="l" rtl="0">
              <a:buNone/>
            </a:pPr>
            <a:r>
              <a:rPr lang="en-US" sz="4000" b="1" dirty="0"/>
              <a:t>   }</a:t>
            </a:r>
          </a:p>
        </p:txBody>
      </p:sp>
    </p:spTree>
    <p:extLst>
      <p:ext uri="{BB962C8B-B14F-4D97-AF65-F5344CB8AC3E}">
        <p14:creationId xmlns="" xmlns:p14="http://schemas.microsoft.com/office/powerpoint/2010/main" val="2037582750"/>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spcBef>
                <a:spcPct val="20000"/>
              </a:spcBef>
            </a:pPr>
            <a:r>
              <a:rPr lang="ar-SA" b="1" dirty="0" smtClean="0">
                <a:solidFill>
                  <a:srgbClr val="C00000"/>
                </a:solidFill>
                <a:cs typeface="DecoType Naskh Variants" pitchFamily="2" charset="-78"/>
              </a:rPr>
              <a:t>مثال(3):</a:t>
            </a:r>
            <a:endParaRPr lang="en-US" b="1" dirty="0">
              <a:solidFill>
                <a:srgbClr val="C00000"/>
              </a:solidFill>
              <a:cs typeface="DecoType Naskh Variants" pitchFamily="2" charset="-78"/>
            </a:endParaRPr>
          </a:p>
        </p:txBody>
      </p:sp>
      <p:sp>
        <p:nvSpPr>
          <p:cNvPr id="3" name="عنصر نائب للمحتوى 2"/>
          <p:cNvSpPr>
            <a:spLocks noGrp="1"/>
          </p:cNvSpPr>
          <p:nvPr>
            <p:ph idx="1"/>
          </p:nvPr>
        </p:nvSpPr>
        <p:spPr/>
        <p:txBody>
          <a:bodyPr>
            <a:normAutofit/>
          </a:bodyPr>
          <a:lstStyle/>
          <a:p>
            <a:pPr marL="0" indent="0">
              <a:buNone/>
            </a:pPr>
            <a:r>
              <a:rPr lang="ar-SA" sz="4000" b="1" dirty="0" smtClean="0"/>
              <a:t>أكتب برنامج يقوم بطباعة عناصر المصفوفة التالية بعد زيادة 5 لكل عنصر....</a:t>
            </a:r>
          </a:p>
          <a:p>
            <a:pPr marL="0" indent="0" algn="l" rtl="0">
              <a:buNone/>
            </a:pPr>
            <a:r>
              <a:rPr lang="en-GB" sz="4000" b="1" dirty="0" smtClean="0"/>
              <a:t>Array = </a:t>
            </a:r>
            <a:r>
              <a:rPr lang="en-GB" sz="4000" b="1" dirty="0"/>
              <a:t>{</a:t>
            </a:r>
            <a:r>
              <a:rPr lang="en-GB" sz="4000" b="1" dirty="0" smtClean="0"/>
              <a:t>5,6,7}</a:t>
            </a:r>
          </a:p>
          <a:p>
            <a:endParaRPr lang="en-US" sz="4000" b="1" dirty="0"/>
          </a:p>
        </p:txBody>
      </p:sp>
    </p:spTree>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476672"/>
            <a:ext cx="8229600" cy="5976664"/>
          </a:xfrm>
        </p:spPr>
        <p:txBody>
          <a:bodyPr>
            <a:normAutofit/>
          </a:bodyPr>
          <a:lstStyle/>
          <a:p>
            <a:pPr marL="0" indent="0" algn="l" rtl="0">
              <a:buNone/>
            </a:pPr>
            <a:r>
              <a:rPr lang="en-US" sz="4000" b="1" dirty="0"/>
              <a:t>public static void main(String[] </a:t>
            </a:r>
            <a:r>
              <a:rPr lang="en-US" sz="4000" b="1" dirty="0" err="1"/>
              <a:t>args</a:t>
            </a:r>
            <a:r>
              <a:rPr lang="en-US" sz="4000" b="1" dirty="0"/>
              <a:t>) </a:t>
            </a:r>
            <a:r>
              <a:rPr lang="en-US" sz="4000" b="1" dirty="0">
                <a:solidFill>
                  <a:srgbClr val="6D468A"/>
                </a:solidFill>
              </a:rPr>
              <a:t>{</a:t>
            </a:r>
          </a:p>
          <a:p>
            <a:pPr marL="0" indent="0" algn="l" rtl="0">
              <a:buNone/>
            </a:pPr>
            <a:r>
              <a:rPr lang="en-US" sz="4000" b="1" dirty="0" err="1" smtClean="0"/>
              <a:t>int</a:t>
            </a:r>
            <a:r>
              <a:rPr lang="en-US" sz="4000" b="1" dirty="0" smtClean="0"/>
              <a:t> </a:t>
            </a:r>
            <a:r>
              <a:rPr lang="en-US" sz="4000" b="1" dirty="0"/>
              <a:t>array[] = {5,6,7 };</a:t>
            </a:r>
          </a:p>
          <a:p>
            <a:pPr marL="0" indent="0" algn="l" rtl="0">
              <a:buNone/>
            </a:pPr>
            <a:r>
              <a:rPr lang="en-US" sz="4000" b="1" dirty="0" smtClean="0"/>
              <a:t>for </a:t>
            </a:r>
            <a:r>
              <a:rPr lang="en-US" sz="4000" b="1" dirty="0"/>
              <a:t>( </a:t>
            </a:r>
            <a:r>
              <a:rPr lang="en-US" sz="4000" b="1" dirty="0" err="1"/>
              <a:t>int</a:t>
            </a:r>
            <a:r>
              <a:rPr lang="en-US" sz="4000" b="1" dirty="0"/>
              <a:t> i = 0; i &lt; </a:t>
            </a:r>
            <a:r>
              <a:rPr lang="en-US" sz="4000" b="1" dirty="0" err="1"/>
              <a:t>array.length</a:t>
            </a:r>
            <a:r>
              <a:rPr lang="en-US" sz="4000" b="1" dirty="0"/>
              <a:t>; i++ </a:t>
            </a:r>
            <a:r>
              <a:rPr lang="en-US" sz="4000" b="1" dirty="0" smtClean="0"/>
              <a:t>) </a:t>
            </a:r>
            <a:r>
              <a:rPr lang="en-US" sz="4000" b="1" dirty="0" smtClean="0">
                <a:solidFill>
                  <a:srgbClr val="FF0000"/>
                </a:solidFill>
              </a:rPr>
              <a:t>{</a:t>
            </a:r>
            <a:endParaRPr lang="en-US" sz="4000" b="1" dirty="0">
              <a:solidFill>
                <a:srgbClr val="FF0000"/>
              </a:solidFill>
            </a:endParaRPr>
          </a:p>
          <a:p>
            <a:pPr marL="0" indent="0" algn="l" rtl="0">
              <a:buNone/>
            </a:pPr>
            <a:r>
              <a:rPr lang="en-US" sz="4000" b="1" dirty="0" smtClean="0"/>
              <a:t>array</a:t>
            </a:r>
            <a:r>
              <a:rPr lang="en-US" sz="4000" b="1" dirty="0"/>
              <a:t>[ i ]= array[i] + </a:t>
            </a:r>
            <a:r>
              <a:rPr lang="en-US" sz="4000" b="1" dirty="0" smtClean="0"/>
              <a:t>5;</a:t>
            </a:r>
            <a:endParaRPr lang="en-US" sz="4000" b="1" dirty="0"/>
          </a:p>
          <a:p>
            <a:pPr marL="0" indent="0" algn="l" rtl="0">
              <a:buNone/>
            </a:pPr>
            <a:r>
              <a:rPr lang="en-US" sz="4000" b="1" dirty="0" err="1" smtClean="0"/>
              <a:t>System.out.println</a:t>
            </a:r>
            <a:r>
              <a:rPr lang="en-US" sz="4000" b="1" dirty="0" smtClean="0"/>
              <a:t>(array[i]);           </a:t>
            </a:r>
            <a:r>
              <a:rPr lang="en-US" sz="4000" b="1" dirty="0">
                <a:solidFill>
                  <a:srgbClr val="FF0000"/>
                </a:solidFill>
              </a:rPr>
              <a:t>}</a:t>
            </a:r>
          </a:p>
          <a:p>
            <a:pPr marL="0" indent="0" algn="l" rtl="0">
              <a:buNone/>
            </a:pPr>
            <a:r>
              <a:rPr lang="en-US" sz="4000" b="1" dirty="0"/>
              <a:t> </a:t>
            </a:r>
            <a:r>
              <a:rPr lang="en-US" sz="4000" b="1" dirty="0">
                <a:solidFill>
                  <a:srgbClr val="6D468A"/>
                </a:solidFill>
              </a:rPr>
              <a:t>}</a:t>
            </a:r>
          </a:p>
        </p:txBody>
      </p:sp>
      <p:cxnSp>
        <p:nvCxnSpPr>
          <p:cNvPr id="6" name="رابط كسهم مستقيم 5"/>
          <p:cNvCxnSpPr>
            <a:stCxn id="7" idx="0"/>
          </p:cNvCxnSpPr>
          <p:nvPr/>
        </p:nvCxnSpPr>
        <p:spPr>
          <a:xfrm flipH="1" flipV="1">
            <a:off x="3635896" y="3284984"/>
            <a:ext cx="756084" cy="151216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مستطيل مستدير الزوايا 6"/>
          <p:cNvSpPr/>
          <p:nvPr/>
        </p:nvSpPr>
        <p:spPr>
          <a:xfrm>
            <a:off x="1331640" y="4797152"/>
            <a:ext cx="6120680" cy="1440160"/>
          </a:xfrm>
          <a:prstGeom prst="roundRect">
            <a:avLst/>
          </a:prstGeom>
        </p:spPr>
        <p:style>
          <a:lnRef idx="0">
            <a:schemeClr val="accent5"/>
          </a:lnRef>
          <a:fillRef idx="3">
            <a:schemeClr val="accent5"/>
          </a:fillRef>
          <a:effectRef idx="3">
            <a:schemeClr val="accent5"/>
          </a:effectRef>
          <a:fontRef idx="minor">
            <a:schemeClr val="lt1"/>
          </a:fontRef>
        </p:style>
        <p:txBody>
          <a:bodyPr rtlCol="1" anchor="ctr"/>
          <a:lstStyle/>
          <a:p>
            <a:pPr algn="ctr" rtl="0"/>
            <a:r>
              <a:rPr lang="en-US" sz="4000" b="1" dirty="0" smtClean="0">
                <a:solidFill>
                  <a:schemeClr val="tx1"/>
                </a:solidFill>
              </a:rPr>
              <a:t>array [ 2 ]= array[</a:t>
            </a:r>
            <a:r>
              <a:rPr lang="en-US" sz="4000" b="1" dirty="0" smtClean="0">
                <a:solidFill>
                  <a:srgbClr val="FF0000"/>
                </a:solidFill>
              </a:rPr>
              <a:t>2</a:t>
            </a:r>
            <a:r>
              <a:rPr lang="en-US" sz="4000" b="1" dirty="0" smtClean="0">
                <a:solidFill>
                  <a:schemeClr val="tx1"/>
                </a:solidFill>
              </a:rPr>
              <a:t>] + 5;</a:t>
            </a:r>
          </a:p>
          <a:p>
            <a:pPr algn="ctr" rtl="0"/>
            <a:r>
              <a:rPr lang="en-US" sz="4000" b="1" dirty="0" smtClean="0">
                <a:solidFill>
                  <a:schemeClr val="tx1"/>
                </a:solidFill>
              </a:rPr>
              <a:t>array [ 2 ]= array[</a:t>
            </a:r>
            <a:r>
              <a:rPr lang="en-US" sz="4000" b="1" dirty="0" smtClean="0">
                <a:solidFill>
                  <a:srgbClr val="FF0000"/>
                </a:solidFill>
              </a:rPr>
              <a:t>0</a:t>
            </a:r>
            <a:r>
              <a:rPr lang="en-US" sz="4000" b="1" dirty="0" smtClean="0">
                <a:solidFill>
                  <a:schemeClr val="tx1"/>
                </a:solidFill>
              </a:rPr>
              <a:t>] + 5;</a:t>
            </a:r>
          </a:p>
        </p:txBody>
      </p:sp>
    </p:spTree>
    <p:extLst>
      <p:ext uri="{BB962C8B-B14F-4D97-AF65-F5344CB8AC3E}">
        <p14:creationId xmlns="" xmlns:p14="http://schemas.microsoft.com/office/powerpoint/2010/main" val="3835425733"/>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7">
                                            <p:bg/>
                                          </p:spTgt>
                                        </p:tgtEl>
                                        <p:attrNameLst>
                                          <p:attrName>style.visibility</p:attrName>
                                        </p:attrNameLst>
                                      </p:cBhvr>
                                      <p:to>
                                        <p:strVal val="visible"/>
                                      </p:to>
                                    </p:set>
                                    <p:animEffect transition="in" filter="wipe(down)">
                                      <p:cBhvr>
                                        <p:cTn id="48" dur="500"/>
                                        <p:tgtEl>
                                          <p:spTgt spid="7">
                                            <p:bg/>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Effect transition="in" filter="wipe(down)">
                                      <p:cBhvr>
                                        <p:cTn id="53" dur="500"/>
                                        <p:tgtEl>
                                          <p:spTgt spid="7">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7">
                                            <p:txEl>
                                              <p:pRg st="1" end="1"/>
                                            </p:txEl>
                                          </p:spTgt>
                                        </p:tgtEl>
                                        <p:attrNameLst>
                                          <p:attrName>style.visibility</p:attrName>
                                        </p:attrNameLst>
                                      </p:cBhvr>
                                      <p:to>
                                        <p:strVal val="visible"/>
                                      </p:to>
                                    </p:set>
                                    <p:animEffect transition="in" filter="wipe(down)">
                                      <p:cBhvr>
                                        <p:cTn id="5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spcBef>
                <a:spcPct val="20000"/>
              </a:spcBef>
            </a:pPr>
            <a:r>
              <a:rPr lang="ar-SA" b="1" dirty="0" smtClean="0">
                <a:solidFill>
                  <a:srgbClr val="C00000"/>
                </a:solidFill>
                <a:cs typeface="DecoType Naskh Variants" pitchFamily="2" charset="-78"/>
              </a:rPr>
              <a:t>مثال (4):</a:t>
            </a:r>
            <a:endParaRPr lang="en-US"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484784"/>
            <a:ext cx="8229600" cy="4896544"/>
          </a:xfrm>
        </p:spPr>
        <p:txBody>
          <a:bodyPr>
            <a:normAutofit/>
          </a:bodyPr>
          <a:lstStyle/>
          <a:p>
            <a:pPr marL="0" indent="0" algn="just">
              <a:buNone/>
            </a:pPr>
            <a:r>
              <a:rPr lang="ar-SA" sz="4400" b="1" dirty="0"/>
              <a:t>اكتب برنامج </a:t>
            </a:r>
            <a:r>
              <a:rPr lang="ar-SA" sz="4400" b="1" dirty="0" smtClean="0"/>
              <a:t>يقوم بالبحث عن الرقم 55 من بين عناصر المصفوفة ومن ثم يطبع موقع الرقم:</a:t>
            </a:r>
          </a:p>
          <a:p>
            <a:pPr marL="0" indent="0" algn="just" rtl="0">
              <a:buNone/>
            </a:pPr>
            <a:r>
              <a:rPr lang="en-US" sz="4400" b="1" dirty="0" smtClean="0"/>
              <a:t>X</a:t>
            </a:r>
            <a:r>
              <a:rPr lang="ar-SA" sz="4400" b="1" dirty="0" smtClean="0"/>
              <a:t> </a:t>
            </a:r>
            <a:r>
              <a:rPr lang="en-US" sz="4400" b="1" dirty="0" smtClean="0"/>
              <a:t>= {1,26,3,40,55};</a:t>
            </a:r>
            <a:endParaRPr lang="en-US" sz="4400" b="1" dirty="0"/>
          </a:p>
        </p:txBody>
      </p:sp>
    </p:spTree>
    <p:extLst>
      <p:ext uri="{BB962C8B-B14F-4D97-AF65-F5344CB8AC3E}">
        <p14:creationId xmlns="" xmlns:p14="http://schemas.microsoft.com/office/powerpoint/2010/main" val="3122361569"/>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230832" y="44624"/>
            <a:ext cx="8229600" cy="6813376"/>
          </a:xfrm>
        </p:spPr>
        <p:txBody>
          <a:bodyPr>
            <a:noAutofit/>
          </a:bodyPr>
          <a:lstStyle/>
          <a:p>
            <a:pPr marL="0" indent="0" algn="l" rtl="0">
              <a:buNone/>
            </a:pPr>
            <a:r>
              <a:rPr lang="en-US" sz="3600" b="1" dirty="0" smtClean="0"/>
              <a:t>public static void main(String[] </a:t>
            </a:r>
            <a:r>
              <a:rPr lang="en-US" sz="3600" b="1" dirty="0" err="1" smtClean="0"/>
              <a:t>args</a:t>
            </a:r>
            <a:r>
              <a:rPr lang="en-US" sz="3600" b="1" dirty="0" smtClean="0"/>
              <a:t>) {</a:t>
            </a:r>
          </a:p>
          <a:p>
            <a:pPr marL="0" indent="0" algn="l" rtl="0">
              <a:buNone/>
            </a:pPr>
            <a:r>
              <a:rPr lang="en-US" sz="3600" b="1" dirty="0" err="1" smtClean="0"/>
              <a:t>int</a:t>
            </a:r>
            <a:r>
              <a:rPr lang="en-US" sz="3600" b="1" dirty="0" smtClean="0"/>
              <a:t> M = -1;          </a:t>
            </a:r>
            <a:r>
              <a:rPr lang="en-US" sz="3600" b="1" dirty="0" err="1" smtClean="0"/>
              <a:t>int</a:t>
            </a:r>
            <a:r>
              <a:rPr lang="en-US" sz="3600" b="1" dirty="0" smtClean="0"/>
              <a:t> x[]= </a:t>
            </a:r>
            <a:r>
              <a:rPr lang="en-US" sz="3600" b="1" smtClean="0"/>
              <a:t>{1,26,3,40,55};</a:t>
            </a:r>
            <a:endParaRPr lang="en-US" sz="3600" b="1" dirty="0" smtClean="0"/>
          </a:p>
          <a:p>
            <a:pPr marL="0" indent="0" algn="l" rtl="0">
              <a:buNone/>
            </a:pPr>
            <a:r>
              <a:rPr lang="en-US" sz="3600" b="1" dirty="0" smtClean="0"/>
              <a:t>for (</a:t>
            </a:r>
            <a:r>
              <a:rPr lang="en-US" sz="3600" b="1" dirty="0" err="1" smtClean="0"/>
              <a:t>int</a:t>
            </a:r>
            <a:r>
              <a:rPr lang="en-US" sz="3600" b="1" dirty="0" smtClean="0"/>
              <a:t> s=0; s&lt;</a:t>
            </a:r>
            <a:r>
              <a:rPr lang="en-US" sz="3600" b="1" dirty="0" err="1" smtClean="0"/>
              <a:t>x.length</a:t>
            </a:r>
            <a:r>
              <a:rPr lang="en-US" sz="3600" b="1" dirty="0" smtClean="0"/>
              <a:t>; s++)  </a:t>
            </a:r>
            <a:r>
              <a:rPr lang="en-US" sz="3600" b="1" dirty="0" smtClean="0">
                <a:solidFill>
                  <a:srgbClr val="FF0000"/>
                </a:solidFill>
              </a:rPr>
              <a:t>{</a:t>
            </a:r>
          </a:p>
          <a:p>
            <a:pPr marL="0" indent="0" algn="l" rtl="0">
              <a:buNone/>
            </a:pPr>
            <a:r>
              <a:rPr lang="en-US" sz="3600" b="1" dirty="0" smtClean="0"/>
              <a:t>    M=M+1;</a:t>
            </a:r>
          </a:p>
          <a:p>
            <a:pPr marL="0" indent="0" algn="l" rtl="0">
              <a:buNone/>
            </a:pPr>
            <a:r>
              <a:rPr lang="en-US" sz="3600" b="1" dirty="0" smtClean="0"/>
              <a:t>    if(x[s]== 55) </a:t>
            </a:r>
            <a:r>
              <a:rPr lang="en-US" sz="3600" b="1" dirty="0" smtClean="0">
                <a:solidFill>
                  <a:srgbClr val="0070C0"/>
                </a:solidFill>
              </a:rPr>
              <a:t>{</a:t>
            </a:r>
            <a:r>
              <a:rPr lang="en-US" sz="3600" b="1" dirty="0" smtClean="0"/>
              <a:t> </a:t>
            </a:r>
          </a:p>
          <a:p>
            <a:pPr marL="0" indent="0" algn="l" rtl="0">
              <a:buNone/>
            </a:pPr>
            <a:r>
              <a:rPr lang="en-US" sz="3600" b="1" dirty="0" smtClean="0"/>
              <a:t>         </a:t>
            </a:r>
            <a:r>
              <a:rPr lang="en-US" sz="3600" b="1" dirty="0" err="1" smtClean="0"/>
              <a:t>System.out.println</a:t>
            </a:r>
            <a:r>
              <a:rPr lang="en-US" sz="3600" b="1" dirty="0" smtClean="0"/>
              <a:t>(x[s]);</a:t>
            </a:r>
          </a:p>
          <a:p>
            <a:pPr marL="0" indent="0" algn="l" rtl="0">
              <a:buNone/>
            </a:pPr>
            <a:r>
              <a:rPr lang="en-US" sz="3600" b="1" dirty="0" smtClean="0"/>
              <a:t>         </a:t>
            </a:r>
            <a:r>
              <a:rPr lang="en-US" sz="3600" b="1" dirty="0" err="1" smtClean="0"/>
              <a:t>System.out.println</a:t>
            </a:r>
            <a:r>
              <a:rPr lang="en-US" sz="3600" b="1" dirty="0" smtClean="0"/>
              <a:t>(M); </a:t>
            </a:r>
          </a:p>
          <a:p>
            <a:pPr marL="0" indent="0" algn="l" rtl="0">
              <a:buNone/>
            </a:pPr>
            <a:r>
              <a:rPr lang="en-US" sz="3600" b="1" dirty="0" smtClean="0"/>
              <a:t>    break   ;     </a:t>
            </a:r>
            <a:r>
              <a:rPr lang="en-US" sz="3600" b="1" dirty="0" smtClean="0">
                <a:solidFill>
                  <a:srgbClr val="0070C0"/>
                </a:solidFill>
              </a:rPr>
              <a:t>}</a:t>
            </a:r>
            <a:r>
              <a:rPr lang="en-US" sz="3600" b="1" dirty="0" smtClean="0"/>
              <a:t>  </a:t>
            </a:r>
          </a:p>
          <a:p>
            <a:pPr marL="0" indent="0" algn="l" rtl="0">
              <a:buNone/>
            </a:pPr>
            <a:r>
              <a:rPr lang="en-US" sz="3600" b="1" dirty="0" smtClean="0"/>
              <a:t>     </a:t>
            </a:r>
            <a:r>
              <a:rPr lang="en-US" sz="3600" b="1" dirty="0" smtClean="0">
                <a:solidFill>
                  <a:srgbClr val="FF0000"/>
                </a:solidFill>
              </a:rPr>
              <a:t>}</a:t>
            </a:r>
          </a:p>
          <a:p>
            <a:pPr marL="0" indent="0" algn="l" rtl="0">
              <a:buNone/>
            </a:pPr>
            <a:r>
              <a:rPr lang="en-US" sz="3600" b="1" dirty="0" smtClean="0"/>
              <a:t>}</a:t>
            </a:r>
            <a:endParaRPr lang="en-US" sz="3600" b="1" dirty="0"/>
          </a:p>
        </p:txBody>
      </p:sp>
    </p:spTree>
    <p:extLst>
      <p:ext uri="{BB962C8B-B14F-4D97-AF65-F5344CB8AC3E}">
        <p14:creationId xmlns="" xmlns:p14="http://schemas.microsoft.com/office/powerpoint/2010/main" val="448436250"/>
      </p:ext>
    </p:extLst>
  </p:cSld>
  <p:clrMapOvr>
    <a:masterClrMapping/>
  </p:clrMapOvr>
  <mc:AlternateContent xmlns:mc="http://schemas.openxmlformats.org/markup-compatibility/2006">
    <mc:Choice xmlns="" xmlns:p14="http://schemas.microsoft.com/office/powerpoint/2010/main" Requires="p14">
      <p:transition spd="slow">
        <p14:prism dir="r"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810000" y="1891873"/>
            <a:ext cx="1495922" cy="4508927"/>
          </a:xfrm>
          <a:prstGeom prst="rect">
            <a:avLst/>
          </a:prstGeom>
        </p:spPr>
        <p:txBody>
          <a:bodyPr wrap="none">
            <a:spAutoFit/>
          </a:bodyPr>
          <a:lstStyle/>
          <a:p>
            <a:r>
              <a:rPr lang="ar-SA" sz="28700" b="1" dirty="0" smtClean="0">
                <a:solidFill>
                  <a:srgbClr val="C00000"/>
                </a:solidFill>
                <a:effectLst>
                  <a:innerShdw blurRad="63500" dist="50800" dir="13500000">
                    <a:prstClr val="black">
                      <a:alpha val="50000"/>
                    </a:prstClr>
                  </a:innerShdw>
                </a:effectLst>
              </a:rPr>
              <a:t>؟</a:t>
            </a:r>
            <a:endParaRPr lang="en-US" sz="4000"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أهداف المحاضرة:</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buFont typeface="Wingdings" pitchFamily="2" charset="2"/>
              <a:buChar char="Ø"/>
            </a:pPr>
            <a:r>
              <a:rPr lang="ar-SA" b="1" dirty="0" smtClean="0">
                <a:latin typeface="Simplified Arabic" pitchFamily="18" charset="-78"/>
                <a:cs typeface="Simplified Arabic" pitchFamily="18" charset="-78"/>
              </a:rPr>
              <a:t>مقدمة.</a:t>
            </a:r>
          </a:p>
          <a:p>
            <a:pPr>
              <a:buFont typeface="Wingdings" pitchFamily="2" charset="2"/>
              <a:buChar char="Ø"/>
            </a:pPr>
            <a:r>
              <a:rPr lang="ar-SA" b="1" dirty="0" smtClean="0">
                <a:latin typeface="Simplified Arabic" pitchFamily="18" charset="-78"/>
                <a:cs typeface="Simplified Arabic" pitchFamily="18" charset="-78"/>
              </a:rPr>
              <a:t>لماذا ندرس هياكل البيانات ؟</a:t>
            </a:r>
          </a:p>
          <a:p>
            <a:pPr>
              <a:buFont typeface="Wingdings" pitchFamily="2" charset="2"/>
              <a:buChar char="Ø"/>
            </a:pPr>
            <a:r>
              <a:rPr lang="ar-SA" b="1" dirty="0" smtClean="0">
                <a:latin typeface="Simplified Arabic" pitchFamily="18" charset="-78"/>
                <a:cs typeface="Simplified Arabic" pitchFamily="18" charset="-78"/>
              </a:rPr>
              <a:t>تعريف هياكل البيانات.</a:t>
            </a:r>
          </a:p>
          <a:p>
            <a:pPr>
              <a:buFont typeface="Wingdings" pitchFamily="2" charset="2"/>
              <a:buChar char="Ø"/>
            </a:pPr>
            <a:r>
              <a:rPr lang="ar-SA" b="1" dirty="0" smtClean="0">
                <a:latin typeface="Simplified Arabic" pitchFamily="18" charset="-78"/>
                <a:cs typeface="Simplified Arabic" pitchFamily="18" charset="-78"/>
              </a:rPr>
              <a:t>فوائد </a:t>
            </a:r>
            <a:r>
              <a:rPr lang="ar-SA" b="1" smtClean="0">
                <a:latin typeface="Simplified Arabic" pitchFamily="18" charset="-78"/>
                <a:cs typeface="Simplified Arabic" pitchFamily="18" charset="-78"/>
              </a:rPr>
              <a:t>هياكل البيانات.</a:t>
            </a:r>
            <a:endParaRPr lang="ar-SA" b="1" dirty="0" smtClean="0">
              <a:latin typeface="Simplified Arabic" pitchFamily="18" charset="-78"/>
              <a:cs typeface="Simplified Arabic" pitchFamily="18" charset="-78"/>
            </a:endParaRPr>
          </a:p>
          <a:p>
            <a:pPr>
              <a:buFont typeface="Wingdings" pitchFamily="2" charset="2"/>
              <a:buChar char="Ø"/>
            </a:pPr>
            <a:r>
              <a:rPr lang="ar-SA" b="1" dirty="0" smtClean="0">
                <a:latin typeface="Simplified Arabic" pitchFamily="18" charset="-78"/>
                <a:cs typeface="Simplified Arabic" pitchFamily="18" charset="-78"/>
              </a:rPr>
              <a:t>أنواع هياكل البيانات.</a:t>
            </a:r>
          </a:p>
          <a:p>
            <a:pPr>
              <a:buFont typeface="Wingdings" pitchFamily="2" charset="2"/>
              <a:buChar char="Ø"/>
            </a:pPr>
            <a:r>
              <a:rPr lang="ar-SA" b="1" dirty="0" smtClean="0">
                <a:latin typeface="Simplified Arabic" pitchFamily="18" charset="-78"/>
                <a:cs typeface="Simplified Arabic" pitchFamily="18" charset="-78"/>
              </a:rPr>
              <a:t>المصفوفات.</a:t>
            </a:r>
          </a:p>
          <a:p>
            <a:pPr>
              <a:buFont typeface="Wingdings" pitchFamily="2" charset="2"/>
              <a:buChar char="Ø"/>
            </a:pPr>
            <a:endParaRPr lang="ar-SA" b="1" dirty="0" smtClean="0">
              <a:latin typeface="Simplified Arabic" pitchFamily="18" charset="-78"/>
              <a:cs typeface="Simplified Arabic" pitchFamily="18" charset="-78"/>
            </a:endParaRPr>
          </a:p>
          <a:p>
            <a:pPr>
              <a:buFont typeface="Wingdings" pitchFamily="2" charset="2"/>
              <a:buChar char="Ø"/>
            </a:pPr>
            <a:endParaRPr lang="ar-SA" b="1" dirty="0" smtClean="0">
              <a:latin typeface="Simplified Arabic" pitchFamily="18" charset="-78"/>
              <a:cs typeface="Simplified Arabic" pitchFamily="18" charset="-78"/>
            </a:endParaRPr>
          </a:p>
          <a:p>
            <a:pPr>
              <a:buFont typeface="Wingdings" pitchFamily="2" charset="2"/>
              <a:buChar char="Ø"/>
            </a:pPr>
            <a:endParaRPr lang="ar-SA" b="1" dirty="0" smtClean="0">
              <a:latin typeface="Simplified Arabic" pitchFamily="18" charset="-78"/>
              <a:cs typeface="Simplified Arabic" pitchFamily="18" charset="-78"/>
            </a:endParaRPr>
          </a:p>
          <a:p>
            <a:pPr>
              <a:buFont typeface="Wingdings" pitchFamily="2" charset="2"/>
              <a:buChar char="Ø"/>
            </a:pPr>
            <a:endParaRPr lang="ar-SA" b="1" dirty="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مقدمة:</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من المعروف في مجال تطوير البرمجيات أن البيانات يزداد حجمها وتزداد صعوبة تخزينها حتى أصبحت إدارة هذه البيانات والبحث فيها مسألةً تتطلب سرعةً فائقةً للحفاظ على كفاءة وأداء وعمل التطبيقات، وبناءً عليه صار من الضروري إيجاد طرقٍ مناسبةٍ وذات كفاءةٍ تحقق لنا القدرة على تخزين البيانات بشكلٍ يمكننا من إدارتها وإجراء العمليات عليها بسرعةٍ ودقةٍ عالية.</a:t>
            </a:r>
            <a:endParaRPr lang="ar-SA" sz="3600" dirty="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لماذا نحتاج لهياكل البيانات  (</a:t>
            </a:r>
            <a:r>
              <a:rPr lang="en-US" sz="4000" b="1" dirty="0" smtClean="0">
                <a:solidFill>
                  <a:srgbClr val="C00000"/>
                </a:solidFill>
                <a:cs typeface="DecoType Naskh Variants" pitchFamily="2" charset="-78"/>
              </a:rPr>
              <a:t>D</a:t>
            </a:r>
            <a:r>
              <a:rPr lang="en-US" sz="4000" b="1" dirty="0" smtClean="0">
                <a:cs typeface="DecoType Naskh Variants" pitchFamily="2" charset="-78"/>
              </a:rPr>
              <a:t>ATA</a:t>
            </a:r>
            <a:r>
              <a:rPr lang="en-US" sz="4000" b="1" dirty="0" smtClean="0">
                <a:solidFill>
                  <a:srgbClr val="C00000"/>
                </a:solidFill>
                <a:cs typeface="DecoType Naskh Variants" pitchFamily="2" charset="-78"/>
              </a:rPr>
              <a:t> S</a:t>
            </a:r>
            <a:r>
              <a:rPr lang="en-US" sz="4000" b="1" dirty="0" smtClean="0">
                <a:cs typeface="DecoType Naskh Variants" pitchFamily="2" charset="-78"/>
              </a:rPr>
              <a:t>TRUCTURE</a:t>
            </a:r>
            <a:r>
              <a:rPr lang="ar-SA" sz="4000" b="1" dirty="0" smtClean="0">
                <a:solidFill>
                  <a:srgbClr val="C00000"/>
                </a:solidFill>
                <a:cs typeface="DecoType Naskh Variants" pitchFamily="2" charset="-78"/>
              </a:rPr>
              <a:t>)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هياكل البيانات لها أهمية كبيرة في إدارة والتعامل مع كميات ضخمة من البيانات بفاعلية.</a:t>
            </a:r>
          </a:p>
          <a:p>
            <a:pPr algn="just">
              <a:buFont typeface="Wingdings" pitchFamily="2" charset="2"/>
              <a:buChar char="Ø"/>
            </a:pPr>
            <a:r>
              <a:rPr lang="ar-SA" sz="3600" dirty="0" smtClean="0">
                <a:latin typeface="Simplified Arabic" pitchFamily="18" charset="-78"/>
                <a:cs typeface="Simplified Arabic" pitchFamily="18" charset="-78"/>
              </a:rPr>
              <a:t>من المشاكل التي تُستخدَم هياكل البيانات في حلها:</a:t>
            </a:r>
          </a:p>
          <a:p>
            <a:pPr marL="742950" indent="-742950" algn="just">
              <a:buFont typeface="+mj-lt"/>
              <a:buAutoNum type="arabicPeriod"/>
            </a:pPr>
            <a:r>
              <a:rPr lang="ar-SA" sz="3600" dirty="0" smtClean="0">
                <a:latin typeface="Simplified Arabic" pitchFamily="18" charset="-78"/>
                <a:cs typeface="Simplified Arabic" pitchFamily="18" charset="-78"/>
              </a:rPr>
              <a:t>سرعة المعالجة للبيانات: عند التعامل مع كمية كبيرة من البيانات تصبح عملية المعالجة معقدة وتأخذ وقت أطول.</a:t>
            </a:r>
          </a:p>
          <a:p>
            <a:pPr algn="just">
              <a:buFont typeface="Wingdings" pitchFamily="2" charset="2"/>
              <a:buChar char="Ø"/>
            </a:pPr>
            <a:endParaRPr lang="en-US" sz="3600" dirty="0" smtClean="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لماذا نحتاج لهياكل البيانات  (</a:t>
            </a:r>
            <a:r>
              <a:rPr lang="en-US" sz="4000" b="1" dirty="0" smtClean="0">
                <a:solidFill>
                  <a:srgbClr val="C00000"/>
                </a:solidFill>
                <a:cs typeface="DecoType Naskh Variants" pitchFamily="2" charset="-78"/>
              </a:rPr>
              <a:t>D</a:t>
            </a:r>
            <a:r>
              <a:rPr lang="en-US" sz="4000" b="1" dirty="0" smtClean="0">
                <a:cs typeface="DecoType Naskh Variants" pitchFamily="2" charset="-78"/>
              </a:rPr>
              <a:t>ATA</a:t>
            </a:r>
            <a:r>
              <a:rPr lang="en-US" sz="4000" b="1" dirty="0" smtClean="0">
                <a:solidFill>
                  <a:srgbClr val="C00000"/>
                </a:solidFill>
                <a:cs typeface="DecoType Naskh Variants" pitchFamily="2" charset="-78"/>
              </a:rPr>
              <a:t> S</a:t>
            </a:r>
            <a:r>
              <a:rPr lang="en-US" sz="4000" b="1" dirty="0" smtClean="0">
                <a:cs typeface="DecoType Naskh Variants" pitchFamily="2" charset="-78"/>
              </a:rPr>
              <a:t>TRUCTURE</a:t>
            </a:r>
            <a:r>
              <a:rPr lang="ar-SA" sz="4000" b="1" dirty="0" smtClean="0">
                <a:solidFill>
                  <a:srgbClr val="C00000"/>
                </a:solidFill>
                <a:cs typeface="DecoType Naskh Variants" pitchFamily="2" charset="-78"/>
              </a:rPr>
              <a:t>)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من المشاكل التي تُستخدَم هياكل البيانات في حلها:</a:t>
            </a:r>
          </a:p>
          <a:p>
            <a:pPr marL="742950" indent="-742950" algn="just">
              <a:buFont typeface="+mj-lt"/>
              <a:buAutoNum type="arabicPeriod" startAt="2"/>
            </a:pPr>
            <a:r>
              <a:rPr lang="ar-SA" sz="3600" dirty="0" smtClean="0"/>
              <a:t>سهولة الوصول والبحث عن البيانات: يجب أن توفر هياكل البيانات المستخدمة في تطبيق معين الوصول إلى بيانات معينة بسهولة.</a:t>
            </a:r>
          </a:p>
          <a:p>
            <a:pPr marL="742950" indent="-742950" algn="just">
              <a:buFont typeface="+mj-lt"/>
              <a:buAutoNum type="arabicPeriod" startAt="2"/>
            </a:pPr>
            <a:r>
              <a:rPr lang="ar-SA" sz="3600" dirty="0" smtClean="0"/>
              <a:t>الاستخدام الفعال للذاكرة: من خلال تصميم بنية مناسبة لتخزين البيانات، يمكن تحسين استخدام الذاكرة من حيث تقليل المساحة المطلوبة لتخزينها.</a:t>
            </a:r>
            <a:endParaRPr lang="en-US" sz="3600" dirty="0" smtClean="0"/>
          </a:p>
          <a:p>
            <a:pPr algn="just">
              <a:buFont typeface="Wingdings" pitchFamily="2" charset="2"/>
              <a:buChar char="Ø"/>
            </a:pPr>
            <a:endParaRPr lang="en-US" sz="3600" dirty="0" smtClean="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توفر لغات البرمجة العديد من هياكل البيانات، لذلك يجب علينا مراعاة عدة أشياء عند اختيار الهيكل المناسب لحل المشكلة:</a:t>
            </a:r>
          </a:p>
          <a:p>
            <a:pPr lvl="1" algn="just">
              <a:buFont typeface="Wingdings" pitchFamily="2" charset="2"/>
              <a:buChar char="Ø"/>
            </a:pPr>
            <a:r>
              <a:rPr lang="ar-SA" sz="3600" dirty="0" smtClean="0">
                <a:latin typeface="Simplified Arabic" pitchFamily="18" charset="-78"/>
                <a:cs typeface="Simplified Arabic" pitchFamily="18" charset="-78"/>
              </a:rPr>
              <a:t>حجم البيانات المتعلقة بالمشكلة وطبيعتها.</a:t>
            </a:r>
          </a:p>
          <a:p>
            <a:pPr lvl="1" algn="just">
              <a:buFont typeface="Wingdings" pitchFamily="2" charset="2"/>
              <a:buChar char="Ø"/>
            </a:pPr>
            <a:r>
              <a:rPr lang="ar-SA" sz="3600" dirty="0" smtClean="0">
                <a:latin typeface="Simplified Arabic" pitchFamily="18" charset="-78"/>
                <a:cs typeface="Simplified Arabic" pitchFamily="18" charset="-78"/>
              </a:rPr>
              <a:t>مساحة الذاكرة التي يحتاجها الهيكل.</a:t>
            </a:r>
          </a:p>
          <a:p>
            <a:pPr lvl="1" algn="just">
              <a:buFont typeface="Wingdings" pitchFamily="2" charset="2"/>
              <a:buChar char="Ø"/>
            </a:pPr>
            <a:r>
              <a:rPr lang="ar-SA" sz="3600" dirty="0" smtClean="0">
                <a:latin typeface="Simplified Arabic" pitchFamily="18" charset="-78"/>
                <a:cs typeface="Simplified Arabic" pitchFamily="18" charset="-78"/>
              </a:rPr>
              <a:t>الوقت اللازم للبحث عن عنصر محدد.</a:t>
            </a:r>
          </a:p>
          <a:p>
            <a:pPr lvl="1" algn="just">
              <a:buFont typeface="Wingdings" pitchFamily="2" charset="2"/>
              <a:buChar char="Ø"/>
            </a:pPr>
            <a:r>
              <a:rPr lang="ar-SA" sz="3600" dirty="0" smtClean="0">
                <a:latin typeface="Simplified Arabic" pitchFamily="18" charset="-78"/>
                <a:cs typeface="Simplified Arabic" pitchFamily="18" charset="-78"/>
              </a:rPr>
              <a:t>مدى سهولة وترجمة الهيكل إلى جمل تسهل برمجتها.</a:t>
            </a:r>
            <a:endParaRPr lang="en-US" sz="3200" dirty="0" smtClean="0">
              <a:latin typeface="Simplified Arabic" pitchFamily="18" charset="-78"/>
              <a:cs typeface="Simplified Arabic" pitchFamily="18" charset="-78"/>
            </a:endParaRPr>
          </a:p>
        </p:txBody>
      </p:sp>
      <p:sp>
        <p:nvSpPr>
          <p:cNvPr id="5"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كيف نختار هيكل البيانات  المناسب؟</a:t>
            </a:r>
            <a:endParaRPr lang="ar-SA" sz="4000" b="1" dirty="0">
              <a:solidFill>
                <a:srgbClr val="C00000"/>
              </a:solidFill>
              <a:cs typeface="DecoType Naskh Variants" pitchFamily="2" charset="-78"/>
            </a:endParaRPr>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تعريف :</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يعد مفهوم البيانات والمعلومات من المفاهيم الأساسية في علوم الحاسوب.</a:t>
            </a:r>
          </a:p>
          <a:p>
            <a:pPr lvl="1" algn="just">
              <a:buFont typeface="Wingdings" pitchFamily="2" charset="2"/>
              <a:buChar char="Ø"/>
            </a:pPr>
            <a:r>
              <a:rPr lang="ar-SA" sz="3200" dirty="0" smtClean="0">
                <a:latin typeface="Simplified Arabic" pitchFamily="18" charset="-78"/>
                <a:cs typeface="Simplified Arabic" pitchFamily="18" charset="-78"/>
              </a:rPr>
              <a:t>البيانات : مجموعة من القيم وظيفتها التعبير عن الكينونات أو الأحداث التي تعبر عنها وبالتالي فإنها مختلفة فيما بينها من حيث نوع العمليات التي تجرى عليها حسابية أو منطقية أو غير ذلك.</a:t>
            </a:r>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2890</TotalTime>
  <Words>1436</Words>
  <Application>Microsoft Office PowerPoint</Application>
  <PresentationFormat>عرض على الشاشة (3:4)‏</PresentationFormat>
  <Paragraphs>202</Paragraphs>
  <Slides>35</Slides>
  <Notes>0</Notes>
  <HiddenSlides>0</HiddenSlides>
  <MMClips>0</MMClips>
  <ScaleCrop>false</ScaleCrop>
  <HeadingPairs>
    <vt:vector size="4" baseType="variant">
      <vt:variant>
        <vt:lpstr>سمة</vt:lpstr>
      </vt:variant>
      <vt:variant>
        <vt:i4>1</vt:i4>
      </vt:variant>
      <vt:variant>
        <vt:lpstr>عناوين الشرائح</vt:lpstr>
      </vt:variant>
      <vt:variant>
        <vt:i4>35</vt:i4>
      </vt:variant>
    </vt:vector>
  </HeadingPairs>
  <TitlesOfParts>
    <vt:vector size="36" baseType="lpstr">
      <vt:lpstr>سمة Office</vt:lpstr>
      <vt:lpstr>بسم الله الرحمن الرحيم  جامعة دنقلا كلية علوم الحاسوب والتنمية البشرية</vt:lpstr>
      <vt:lpstr>طبيعة المقرر:</vt:lpstr>
      <vt:lpstr>عناصر المقرر:</vt:lpstr>
      <vt:lpstr>أهداف المحاضرة:</vt:lpstr>
      <vt:lpstr>مقدمة:</vt:lpstr>
      <vt:lpstr>لماذا نحتاج لهياكل البيانات  (DATA STRUCTURE) ؟</vt:lpstr>
      <vt:lpstr>لماذا نحتاج لهياكل البيانات  (DATA STRUCTURE) ؟</vt:lpstr>
      <vt:lpstr>كيف نختار هيكل البيانات  المناسب؟</vt:lpstr>
      <vt:lpstr>تعريف :</vt:lpstr>
      <vt:lpstr>تعريف :</vt:lpstr>
      <vt:lpstr>تعريف :</vt:lpstr>
      <vt:lpstr>تعريف :</vt:lpstr>
      <vt:lpstr>تعريف :</vt:lpstr>
      <vt:lpstr>تعريف :</vt:lpstr>
      <vt:lpstr>فوائد هياكل البيانات:</vt:lpstr>
      <vt:lpstr>أنواع هياكل البيانات:</vt:lpstr>
      <vt:lpstr>أنواع هياكل البيانات:</vt:lpstr>
      <vt:lpstr>أنواع هياكل البيانات:</vt:lpstr>
      <vt:lpstr>المصفوفات :</vt:lpstr>
      <vt:lpstr>المصفوفات :</vt:lpstr>
      <vt:lpstr>One-Dimensional Arrays:</vt:lpstr>
      <vt:lpstr>المصفوفات على المستوى المنطقي والتخزيني:</vt:lpstr>
      <vt:lpstr>المصفوفات على المستوى المنطقي والتخزيني:</vt:lpstr>
      <vt:lpstr>الإعلان عن المصفوفة:</vt:lpstr>
      <vt:lpstr>الشريحة 25</vt:lpstr>
      <vt:lpstr>تمهيد القيم للمصفوفة:</vt:lpstr>
      <vt:lpstr>مثال (1):</vt:lpstr>
      <vt:lpstr>الشريحة 28</vt:lpstr>
      <vt:lpstr>مثال (2):</vt:lpstr>
      <vt:lpstr>الشريحة 30</vt:lpstr>
      <vt:lpstr>مثال(3):</vt:lpstr>
      <vt:lpstr>الشريحة 32</vt:lpstr>
      <vt:lpstr>مثال (4):</vt:lpstr>
      <vt:lpstr>الشريحة 34</vt:lpstr>
      <vt:lpstr>الشريحة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الشريحة 1</dc:title>
  <dc:creator>DONGOLAS</dc:creator>
  <cp:lastModifiedBy>DR.Ahmed Saker 2O14</cp:lastModifiedBy>
  <cp:revision>31</cp:revision>
  <dcterms:created xsi:type="dcterms:W3CDTF">2022-09-05T13:05:39Z</dcterms:created>
  <dcterms:modified xsi:type="dcterms:W3CDTF">2022-09-08T08:38:06Z</dcterms:modified>
</cp:coreProperties>
</file>