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4" r:id="rId9"/>
    <p:sldId id="263" r:id="rId10"/>
  </p:sldIdLst>
  <p:sldSz cx="9144000" cy="6858000" type="screen4x3"/>
  <p:notesSz cx="6834188" cy="9979025"/>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380"/>
    <p:restoredTop sz="94660"/>
  </p:normalViewPr>
  <p:slideViewPr>
    <p:cSldViewPr>
      <p:cViewPr>
        <p:scale>
          <a:sx n="89" d="100"/>
          <a:sy n="89" d="100"/>
        </p:scale>
        <p:origin x="-846" y="4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72707" y="0"/>
            <a:ext cx="2961481" cy="498951"/>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sz="quarter" idx="1"/>
          </p:nvPr>
        </p:nvSpPr>
        <p:spPr>
          <a:xfrm>
            <a:off x="1583" y="0"/>
            <a:ext cx="2961481" cy="498951"/>
          </a:xfrm>
          <a:prstGeom prst="rect">
            <a:avLst/>
          </a:prstGeom>
        </p:spPr>
        <p:txBody>
          <a:bodyPr vert="horz" lIns="91440" tIns="45720" rIns="91440" bIns="45720" rtlCol="1"/>
          <a:lstStyle>
            <a:lvl1pPr algn="l">
              <a:defRPr sz="1200"/>
            </a:lvl1pPr>
          </a:lstStyle>
          <a:p>
            <a:fld id="{8815F438-A66A-4D9E-B00A-CCFE45EB7F7C}" type="datetimeFigureOut">
              <a:rPr lang="ar-SA" smtClean="0"/>
              <a:pPr/>
              <a:t>20/06/39</a:t>
            </a:fld>
            <a:endParaRPr lang="ar-SA"/>
          </a:p>
        </p:txBody>
      </p:sp>
      <p:sp>
        <p:nvSpPr>
          <p:cNvPr id="4" name="عنصر نائب للتذييل 3"/>
          <p:cNvSpPr>
            <a:spLocks noGrp="1"/>
          </p:cNvSpPr>
          <p:nvPr>
            <p:ph type="ftr" sz="quarter" idx="2"/>
          </p:nvPr>
        </p:nvSpPr>
        <p:spPr>
          <a:xfrm>
            <a:off x="3872707" y="9478342"/>
            <a:ext cx="2961481" cy="498951"/>
          </a:xfrm>
          <a:prstGeom prst="rect">
            <a:avLst/>
          </a:prstGeom>
        </p:spPr>
        <p:txBody>
          <a:bodyPr vert="horz" lIns="91440" tIns="45720" rIns="91440" bIns="45720" rtlCol="1" anchor="b"/>
          <a:lstStyle>
            <a:lvl1pPr algn="r">
              <a:defRPr sz="1200"/>
            </a:lvl1pPr>
          </a:lstStyle>
          <a:p>
            <a:endParaRPr lang="ar-SA"/>
          </a:p>
        </p:txBody>
      </p:sp>
      <p:sp>
        <p:nvSpPr>
          <p:cNvPr id="5" name="عنصر نائب لرقم الشريحة 4"/>
          <p:cNvSpPr>
            <a:spLocks noGrp="1"/>
          </p:cNvSpPr>
          <p:nvPr>
            <p:ph type="sldNum" sz="quarter" idx="3"/>
          </p:nvPr>
        </p:nvSpPr>
        <p:spPr>
          <a:xfrm>
            <a:off x="1583" y="9478342"/>
            <a:ext cx="2961481" cy="498951"/>
          </a:xfrm>
          <a:prstGeom prst="rect">
            <a:avLst/>
          </a:prstGeom>
        </p:spPr>
        <p:txBody>
          <a:bodyPr vert="horz" lIns="91440" tIns="45720" rIns="91440" bIns="45720" rtlCol="1" anchor="b"/>
          <a:lstStyle>
            <a:lvl1pPr algn="l">
              <a:defRPr sz="1200"/>
            </a:lvl1pPr>
          </a:lstStyle>
          <a:p>
            <a:fld id="{9F4E21D7-8F3F-4C9E-80DC-4BAF46EC455D}" type="slidenum">
              <a:rPr lang="ar-SA" smtClean="0"/>
              <a:pPr/>
              <a:t>‹#›</a:t>
            </a:fld>
            <a:endParaRPr lang="ar-S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72707" y="0"/>
            <a:ext cx="2961481" cy="498951"/>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3" y="0"/>
            <a:ext cx="2961481" cy="498951"/>
          </a:xfrm>
          <a:prstGeom prst="rect">
            <a:avLst/>
          </a:prstGeom>
        </p:spPr>
        <p:txBody>
          <a:bodyPr vert="horz" lIns="91440" tIns="45720" rIns="91440" bIns="45720" rtlCol="1"/>
          <a:lstStyle>
            <a:lvl1pPr algn="l">
              <a:defRPr sz="1200"/>
            </a:lvl1pPr>
          </a:lstStyle>
          <a:p>
            <a:fld id="{88DA5EF6-3674-4F64-B147-026F5373A069}" type="datetimeFigureOut">
              <a:rPr lang="ar-SA" smtClean="0"/>
              <a:pPr/>
              <a:t>20/06/39</a:t>
            </a:fld>
            <a:endParaRPr lang="ar-SA"/>
          </a:p>
        </p:txBody>
      </p:sp>
      <p:sp>
        <p:nvSpPr>
          <p:cNvPr id="4" name="عنصر نائب لصورة الشريحة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3419" y="4740037"/>
            <a:ext cx="5467350" cy="4490561"/>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72707" y="9478342"/>
            <a:ext cx="2961481" cy="498951"/>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3" y="9478342"/>
            <a:ext cx="2961481" cy="498951"/>
          </a:xfrm>
          <a:prstGeom prst="rect">
            <a:avLst/>
          </a:prstGeom>
        </p:spPr>
        <p:txBody>
          <a:bodyPr vert="horz" lIns="91440" tIns="45720" rIns="91440" bIns="45720" rtlCol="1" anchor="b"/>
          <a:lstStyle>
            <a:lvl1pPr algn="l">
              <a:defRPr sz="1200"/>
            </a:lvl1pPr>
          </a:lstStyle>
          <a:p>
            <a:fld id="{0579DF22-648C-4C7F-8C18-E9CDEE6FDB84}" type="slidenum">
              <a:rPr lang="ar-SA" smtClean="0"/>
              <a:pPr/>
              <a:t>‹#›</a:t>
            </a:fld>
            <a:endParaRPr lang="ar-SA"/>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SA" dirty="0"/>
          </a:p>
        </p:txBody>
      </p:sp>
      <p:sp>
        <p:nvSpPr>
          <p:cNvPr id="4" name="عنصر نائب لرقم الشريحة 3"/>
          <p:cNvSpPr>
            <a:spLocks noGrp="1"/>
          </p:cNvSpPr>
          <p:nvPr>
            <p:ph type="sldNum" sz="quarter" idx="10"/>
          </p:nvPr>
        </p:nvSpPr>
        <p:spPr/>
        <p:txBody>
          <a:bodyPr/>
          <a:lstStyle/>
          <a:p>
            <a:fld id="{0579DF22-648C-4C7F-8C18-E9CDEE6FDB84}" type="slidenum">
              <a:rPr lang="ar-SA" smtClean="0"/>
              <a:pPr/>
              <a:t>5</a:t>
            </a:fld>
            <a:endParaRPr lang="ar-S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9" name="عنوان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17" name="عنوان فرعي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عنصر نائب للتاريخ 29"/>
          <p:cNvSpPr>
            <a:spLocks noGrp="1"/>
          </p:cNvSpPr>
          <p:nvPr>
            <p:ph type="dt" sz="half" idx="10"/>
          </p:nvPr>
        </p:nvSpPr>
        <p:spPr/>
        <p:txBody>
          <a:bodyPr/>
          <a:lstStyle/>
          <a:p>
            <a:fld id="{26EDEDB6-F048-4FA2-B64A-FAD12C192172}" type="datetimeFigureOut">
              <a:rPr lang="ar-SA" smtClean="0"/>
              <a:pPr/>
              <a:t>20/06/39</a:t>
            </a:fld>
            <a:endParaRPr lang="ar-SA"/>
          </a:p>
        </p:txBody>
      </p:sp>
      <p:sp>
        <p:nvSpPr>
          <p:cNvPr id="19" name="عنصر نائب للتذييل 18"/>
          <p:cNvSpPr>
            <a:spLocks noGrp="1"/>
          </p:cNvSpPr>
          <p:nvPr>
            <p:ph type="ftr" sz="quarter" idx="11"/>
          </p:nvPr>
        </p:nvSpPr>
        <p:spPr/>
        <p:txBody>
          <a:bodyPr/>
          <a:lstStyle/>
          <a:p>
            <a:endParaRPr lang="ar-SA"/>
          </a:p>
        </p:txBody>
      </p:sp>
      <p:sp>
        <p:nvSpPr>
          <p:cNvPr id="27" name="عنصر نائب لرقم الشريحة 26"/>
          <p:cNvSpPr>
            <a:spLocks noGrp="1"/>
          </p:cNvSpPr>
          <p:nvPr>
            <p:ph type="sldNum" sz="quarter" idx="12"/>
          </p:nvPr>
        </p:nvSpPr>
        <p:spPr/>
        <p:txBody>
          <a:bodyPr/>
          <a:lstStyle/>
          <a:p>
            <a:fld id="{571F71C6-921B-40DB-91D6-C75B33F36280}" type="slidenum">
              <a:rPr lang="ar-SA" smtClean="0"/>
              <a:pPr/>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26EDEDB6-F048-4FA2-B64A-FAD12C192172}" type="datetimeFigureOut">
              <a:rPr lang="ar-SA" smtClean="0"/>
              <a:pPr/>
              <a:t>20/06/39</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571F71C6-921B-40DB-91D6-C75B33F36280}"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914401"/>
            <a:ext cx="2057400" cy="5211763"/>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914401"/>
            <a:ext cx="6019800" cy="5211763"/>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26EDEDB6-F048-4FA2-B64A-FAD12C192172}" type="datetimeFigureOut">
              <a:rPr lang="ar-SA" smtClean="0"/>
              <a:pPr/>
              <a:t>20/06/39</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571F71C6-921B-40DB-91D6-C75B33F36280}" type="slidenum">
              <a:rPr lang="ar-SA" smtClean="0"/>
              <a:pPr/>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26EDEDB6-F048-4FA2-B64A-FAD12C192172}" type="datetimeFigureOut">
              <a:rPr lang="ar-SA" smtClean="0"/>
              <a:pPr/>
              <a:t>20/06/39</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571F71C6-921B-40DB-91D6-C75B33F36280}" type="slidenum">
              <a:rPr lang="ar-SA" smtClean="0"/>
              <a:pPr/>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26EDEDB6-F048-4FA2-B64A-FAD12C192172}" type="datetimeFigureOut">
              <a:rPr lang="ar-SA" smtClean="0"/>
              <a:pPr/>
              <a:t>20/06/39</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571F71C6-921B-40DB-91D6-C75B33F36280}" type="slidenum">
              <a:rPr lang="ar-SA" smtClean="0"/>
              <a:pPr/>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1143000"/>
          </a:xfrm>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26EDEDB6-F048-4FA2-B64A-FAD12C192172}" type="datetimeFigureOut">
              <a:rPr lang="ar-SA" smtClean="0"/>
              <a:pPr/>
              <a:t>20/06/39</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571F71C6-921B-40DB-91D6-C75B33F36280}" type="slidenum">
              <a:rPr lang="ar-SA" smtClean="0"/>
              <a:pPr/>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1143000"/>
          </a:xfrm>
        </p:spPr>
        <p:txBody>
          <a:bodyPr tIns="45720" anchor="b"/>
          <a:lstStyle>
            <a:lvl1pPr>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fld id="{26EDEDB6-F048-4FA2-B64A-FAD12C192172}" type="datetimeFigureOut">
              <a:rPr lang="ar-SA" smtClean="0"/>
              <a:pPr/>
              <a:t>20/06/39</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571F71C6-921B-40DB-91D6-C75B33F36280}" type="slidenum">
              <a:rPr lang="ar-SA" smtClean="0"/>
              <a:pPr/>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p>
            <a:fld id="{26EDEDB6-F048-4FA2-B64A-FAD12C192172}" type="datetimeFigureOut">
              <a:rPr lang="ar-SA" smtClean="0"/>
              <a:pPr/>
              <a:t>20/06/39</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571F71C6-921B-40DB-91D6-C75B33F36280}" type="slidenum">
              <a:rPr lang="ar-SA" smtClean="0"/>
              <a:pPr/>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26EDEDB6-F048-4FA2-B64A-FAD12C192172}" type="datetimeFigureOut">
              <a:rPr lang="ar-SA" smtClean="0"/>
              <a:pPr/>
              <a:t>20/06/39</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571F71C6-921B-40DB-91D6-C75B33F36280}"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26EDEDB6-F048-4FA2-B64A-FAD12C192172}" type="datetimeFigureOut">
              <a:rPr lang="ar-SA" smtClean="0"/>
              <a:pPr/>
              <a:t>20/06/39</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571F71C6-921B-40DB-91D6-C75B33F36280}" type="slidenum">
              <a:rPr lang="ar-SA" smtClean="0"/>
              <a:pPr/>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مستطيل ذو زاوية واحدة مخدوشة ودائرية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مثلث قائم الزاوية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عنوان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ar-SA" smtClean="0"/>
              <a:t>انقر لتحرير نمط العنوان الرئيسي</a:t>
            </a:r>
            <a:endParaRPr kumimoji="0" lang="en-US"/>
          </a:p>
        </p:txBody>
      </p:sp>
      <p:sp>
        <p:nvSpPr>
          <p:cNvPr id="4" name="عنصر نائب للنص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26EDEDB6-F048-4FA2-B64A-FAD12C192172}" type="datetimeFigureOut">
              <a:rPr lang="ar-SA" smtClean="0"/>
              <a:pPr/>
              <a:t>20/06/39</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a:xfrm>
            <a:off x="8077200" y="6356350"/>
            <a:ext cx="609600" cy="365125"/>
          </a:xfrm>
        </p:spPr>
        <p:txBody>
          <a:bodyPr/>
          <a:lstStyle/>
          <a:p>
            <a:fld id="{571F71C6-921B-40DB-91D6-C75B33F36280}" type="slidenum">
              <a:rPr lang="ar-SA" smtClean="0"/>
              <a:pPr/>
              <a:t>‹#›</a:t>
            </a:fld>
            <a:endParaRPr lang="ar-SA"/>
          </a:p>
        </p:txBody>
      </p:sp>
      <p:sp>
        <p:nvSpPr>
          <p:cNvPr id="3" name="عنصر نائب للصورة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ar-SA" smtClean="0"/>
              <a:t>انقر فوق الرمز لإضافة صورة</a:t>
            </a:r>
            <a:endParaRPr kumimoji="0" lang="en-US" dirty="0"/>
          </a:p>
        </p:txBody>
      </p:sp>
      <p:sp>
        <p:nvSpPr>
          <p:cNvPr id="10" name="شكل حر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شكل حر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شكل حر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شكل حر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عنصر نائب للعنوان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ar-SA" smtClean="0"/>
              <a:t>انقر لتحرير نمط العنوان الرئيسي</a:t>
            </a:r>
            <a:endParaRPr kumimoji="0" lang="en-US"/>
          </a:p>
        </p:txBody>
      </p:sp>
      <p:sp>
        <p:nvSpPr>
          <p:cNvPr id="30" name="عنصر نائب للنص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عنصر نائب للتاريخ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EDEDB6-F048-4FA2-B64A-FAD12C192172}" type="datetimeFigureOut">
              <a:rPr lang="ar-SA" smtClean="0"/>
              <a:pPr/>
              <a:t>20/06/39</a:t>
            </a:fld>
            <a:endParaRPr lang="ar-SA"/>
          </a:p>
        </p:txBody>
      </p:sp>
      <p:sp>
        <p:nvSpPr>
          <p:cNvPr id="22" name="عنصر نائب للتذييل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ar-SA"/>
          </a:p>
        </p:txBody>
      </p:sp>
      <p:sp>
        <p:nvSpPr>
          <p:cNvPr id="18" name="عنصر نائب لرقم الشريحة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71F71C6-921B-40DB-91D6-C75B33F36280}" type="slidenum">
              <a:rPr lang="ar-SA" smtClean="0"/>
              <a:pPr/>
              <a:t>‹#›</a:t>
            </a:fld>
            <a:endParaRPr lang="ar-SA"/>
          </a:p>
        </p:txBody>
      </p:sp>
      <p:grpSp>
        <p:nvGrpSpPr>
          <p:cNvPr id="2" name="مجموعة 1"/>
          <p:cNvGrpSpPr/>
          <p:nvPr/>
        </p:nvGrpSpPr>
        <p:grpSpPr>
          <a:xfrm>
            <a:off x="-19017" y="202408"/>
            <a:ext cx="9180548" cy="649224"/>
            <a:chOff x="-19045" y="216550"/>
            <a:chExt cx="9180548" cy="649224"/>
          </a:xfrm>
        </p:grpSpPr>
        <p:sp>
          <p:nvSpPr>
            <p:cNvPr id="12" name="شكل حر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شكل حر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p:cNvSpPr>
            <a:spLocks noGrp="1"/>
          </p:cNvSpPr>
          <p:nvPr>
            <p:ph type="title"/>
          </p:nvPr>
        </p:nvSpPr>
        <p:spPr>
          <a:xfrm>
            <a:off x="467544" y="620688"/>
            <a:ext cx="8219256" cy="994122"/>
          </a:xfrm>
        </p:spPr>
        <p:style>
          <a:lnRef idx="2">
            <a:schemeClr val="accent2">
              <a:shade val="50000"/>
            </a:schemeClr>
          </a:lnRef>
          <a:fillRef idx="1">
            <a:schemeClr val="accent2"/>
          </a:fillRef>
          <a:effectRef idx="0">
            <a:schemeClr val="accent2"/>
          </a:effectRef>
          <a:fontRef idx="minor">
            <a:schemeClr val="lt1"/>
          </a:fontRef>
        </p:style>
        <p:txBody>
          <a:bodyPr/>
          <a:lstStyle/>
          <a:p>
            <a:pPr algn="r"/>
            <a:r>
              <a:rPr lang="ar-SA" dirty="0" smtClean="0">
                <a:latin typeface="ae_AlArabiya" pitchFamily="18" charset="-78"/>
                <a:cs typeface="ae_AlArabiya" pitchFamily="18" charset="-78"/>
              </a:rPr>
              <a:t>تطبيقات الحاسب فى ادارة المشاريع</a:t>
            </a:r>
            <a:endParaRPr lang="ar-SA" dirty="0">
              <a:latin typeface="ae_AlArabiya" pitchFamily="18" charset="-78"/>
              <a:cs typeface="ae_AlArabiya" pitchFamily="18" charset="-78"/>
            </a:endParaRPr>
          </a:p>
        </p:txBody>
      </p:sp>
      <p:sp>
        <p:nvSpPr>
          <p:cNvPr id="5" name="عنصر نائب للمحتوى 4"/>
          <p:cNvSpPr>
            <a:spLocks noGrp="1"/>
          </p:cNvSpPr>
          <p:nvPr>
            <p:ph idx="1"/>
          </p:nvPr>
        </p:nvSpPr>
        <p:spPr/>
        <p:txBody>
          <a:bodyPr>
            <a:noAutofit/>
          </a:bodyPr>
          <a:lstStyle/>
          <a:p>
            <a:pPr>
              <a:buFont typeface="Wingdings" pitchFamily="2" charset="2"/>
              <a:buChar char="Ø"/>
            </a:pPr>
            <a:r>
              <a:rPr lang="ar-SA" sz="3200" dirty="0" smtClean="0"/>
              <a:t>تعريف المشروع</a:t>
            </a:r>
          </a:p>
          <a:p>
            <a:pPr>
              <a:buFont typeface="Courier New" pitchFamily="49" charset="0"/>
              <a:buChar char="o"/>
            </a:pPr>
            <a:r>
              <a:rPr lang="ar-SA" sz="3200" dirty="0" smtClean="0"/>
              <a:t>هو عملية تتكون من عدة نشاطات يتم تفيدها فى زمن محدود وباستخدام موارد مالية والية وبشرية محدودة وهنالك انواع عده من المشروعات فى المجالات الصناعية والإدارية و الخدمية  .. الخ.</a:t>
            </a:r>
          </a:p>
          <a:p>
            <a:pPr marL="514350" indent="-514350">
              <a:buNone/>
            </a:pPr>
            <a:r>
              <a:rPr lang="ar-SA" sz="3200" dirty="0" smtClean="0"/>
              <a:t>قبل بداية استخدام الحاسب كان مدير المشروع يقوم بتوزيع مهام النشاطات المختلفة على روساء الاقسام المختلفة داخل المشروع ويعتمد على روساء هذه الاقسام فى تنفيذ مهام المخصصه لها وكان العيب الرئيسى في هذه الطريقة </a:t>
            </a:r>
            <a:endParaRPr lang="ar-SA"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147248" cy="706090"/>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r"/>
            <a:r>
              <a:rPr lang="ar-SA" dirty="0" smtClean="0">
                <a:latin typeface="ae_AlArabiya" pitchFamily="18" charset="-78"/>
                <a:cs typeface="ae_AlArabiya" pitchFamily="18" charset="-78"/>
              </a:rPr>
              <a:t>ادارة المشروعات والحاسب</a:t>
            </a:r>
            <a:endParaRPr lang="ar-SA" dirty="0">
              <a:latin typeface="ae_AlArabiya" pitchFamily="18" charset="-78"/>
              <a:cs typeface="ae_AlArabiya" pitchFamily="18" charset="-78"/>
            </a:endParaRPr>
          </a:p>
        </p:txBody>
      </p:sp>
      <p:sp>
        <p:nvSpPr>
          <p:cNvPr id="3" name="عنصر نائب للمحتوى 2"/>
          <p:cNvSpPr>
            <a:spLocks noGrp="1"/>
          </p:cNvSpPr>
          <p:nvPr>
            <p:ph idx="1"/>
          </p:nvPr>
        </p:nvSpPr>
        <p:spPr>
          <a:xfrm>
            <a:off x="467544" y="1268760"/>
            <a:ext cx="8229600" cy="4389120"/>
          </a:xfrm>
        </p:spPr>
        <p:txBody>
          <a:bodyPr>
            <a:normAutofit lnSpcReduction="10000"/>
          </a:bodyPr>
          <a:lstStyle/>
          <a:p>
            <a:pPr>
              <a:buNone/>
            </a:pPr>
            <a:r>
              <a:rPr lang="ar-SA" sz="3200" dirty="0" smtClean="0"/>
              <a:t>ادي استخدام الحاسب فى ادارة المشروعات </a:t>
            </a:r>
            <a:r>
              <a:rPr lang="ar-SA" sz="3200" dirty="0" smtClean="0"/>
              <a:t>إلى </a:t>
            </a:r>
            <a:r>
              <a:rPr lang="ar-SA" sz="3200" dirty="0" smtClean="0"/>
              <a:t>:-</a:t>
            </a:r>
          </a:p>
          <a:p>
            <a:pPr>
              <a:buFont typeface="Wingdings" pitchFamily="2" charset="2"/>
              <a:buChar char="q"/>
            </a:pPr>
            <a:r>
              <a:rPr lang="ar-SA" sz="3200" dirty="0" smtClean="0"/>
              <a:t>-التخلص من العيوب عدم تكامل المعلومات</a:t>
            </a:r>
          </a:p>
          <a:p>
            <a:pPr>
              <a:buFont typeface="Wingdings" pitchFamily="2" charset="2"/>
              <a:buChar char="q"/>
            </a:pPr>
            <a:r>
              <a:rPr lang="ar-SA" sz="3200" dirty="0" smtClean="0"/>
              <a:t>-التخلص من عدم القدرة على متابعة التغيرات فى بيانات المشروع .</a:t>
            </a:r>
          </a:p>
          <a:p>
            <a:pPr marL="514350" indent="-514350">
              <a:buFont typeface="Wingdings" pitchFamily="2" charset="2"/>
              <a:buChar char="q"/>
            </a:pPr>
            <a:r>
              <a:rPr lang="ar-SA" sz="3200" dirty="0" smtClean="0"/>
              <a:t>-الاستفادة من خصائص الحاسب مثل تخزين البيانات واسترجاعها والتنبؤ بنتائج المشروع فى وقت ومقارنة مخططات التنبؤ بالمخططات الفعلية وجراء التعديلات المطلوبة حيث ترتكز ادارة المشروعات بواسطة الحاسب علي التخطيط والتنسيق و الرعاية .</a:t>
            </a:r>
            <a:endParaRPr lang="ar-SA"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539552" y="764704"/>
            <a:ext cx="7294761" cy="5649913"/>
          </a:xfrm>
        </p:spPr>
        <p:txBody>
          <a:bodyPr>
            <a:noAutofit/>
          </a:bodyPr>
          <a:lstStyle/>
          <a:p>
            <a:pPr>
              <a:buNone/>
            </a:pPr>
            <a:r>
              <a:rPr lang="ar-SA" sz="3200" dirty="0" err="1" smtClean="0">
                <a:solidFill>
                  <a:srgbClr val="C00000"/>
                </a:solidFill>
                <a:latin typeface="ae_AlArabiya" pitchFamily="18" charset="-78"/>
                <a:cs typeface="ae_AlArabiya" pitchFamily="18" charset="-78"/>
              </a:rPr>
              <a:t>التخطيط</a:t>
            </a:r>
            <a:r>
              <a:rPr lang="ar-SA" sz="3200" dirty="0" err="1" smtClean="0"/>
              <a:t> </a:t>
            </a:r>
            <a:r>
              <a:rPr lang="ar-SA" sz="3200" dirty="0" smtClean="0"/>
              <a:t>: المقصود بالتخطيط هو عمل مخطط زمني لنشاطات المشروع مع توقيتات تنفيذ هذه النشاطات والعلاقات المختلفة كما يشمل التخطيط ايضا توزيع الموارد التي تشمل الاشخاص والمعدات بالإضافة الى تكاليف هذه الموارد أي انة عبارة عن رسم صورة واضحة عن المشروع وتفاصيلها وهذا الاسلوب يعين مدير المشروع </a:t>
            </a:r>
            <a:r>
              <a:rPr lang="ar-SA" sz="3200" dirty="0" err="1" smtClean="0"/>
              <a:t>في :-</a:t>
            </a:r>
            <a:endParaRPr lang="ar-SA" sz="3200" dirty="0" smtClean="0"/>
          </a:p>
          <a:p>
            <a:pPr marL="514350" indent="-514350">
              <a:buFont typeface="+mj-lt"/>
              <a:buAutoNum type="arabicPeriod"/>
            </a:pPr>
            <a:r>
              <a:rPr lang="ar-SA" sz="3200" dirty="0" smtClean="0"/>
              <a:t>اتخاذ القرار المناسبة بالنسبة لتحديد العمالة المطلوبة والآلات اللازمة لتنفيذ نشاطات المشروع </a:t>
            </a:r>
          </a:p>
          <a:p>
            <a:pPr marL="514350" indent="-514350">
              <a:buFont typeface="+mj-lt"/>
              <a:buAutoNum type="arabicPeriod"/>
            </a:pPr>
            <a:r>
              <a:rPr lang="ar-SA" sz="3200" dirty="0" smtClean="0"/>
              <a:t>يساعد الادارة على تقدير التكاليف الكلية لمشروع </a:t>
            </a:r>
          </a:p>
          <a:p>
            <a:pPr marL="514350" indent="-514350">
              <a:buFont typeface="+mj-lt"/>
              <a:buAutoNum type="arabicPeriod"/>
            </a:pPr>
            <a:r>
              <a:rPr lang="ar-SA" sz="3200" dirty="0" smtClean="0"/>
              <a:t>تعين مدير المشروع على شرح اهداف المشروع للعاملين وتحديد واجباتهم لتحقيق هذه الاهداف</a:t>
            </a:r>
          </a:p>
          <a:p>
            <a:pPr marL="514350" indent="-514350">
              <a:buNone/>
            </a:pPr>
            <a:r>
              <a:rPr lang="ar-SA" sz="3200" dirty="0" smtClean="0"/>
              <a:t> 4- شرح المشروع للإدارة العليا لتوفير الميزانية المطلوبة</a:t>
            </a:r>
          </a:p>
          <a:p>
            <a:pPr marL="514350" indent="-514350">
              <a:buFont typeface="+mj-lt"/>
              <a:buAutoNum type="arabicPeriod"/>
            </a:pPr>
            <a:endParaRPr lang="ar-SA" sz="3200" dirty="0" smtClean="0"/>
          </a:p>
          <a:p>
            <a:endParaRPr lang="ar-SA" sz="3200" dirty="0" smtClean="0"/>
          </a:p>
          <a:p>
            <a:pPr>
              <a:buNone/>
            </a:pPr>
            <a:endParaRPr lang="ar-SA"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636680"/>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r"/>
            <a:r>
              <a:rPr lang="ar-SA" dirty="0" smtClean="0">
                <a:latin typeface="ae_AlArabiya" pitchFamily="18" charset="-78"/>
                <a:cs typeface="ae_AlArabiya" pitchFamily="18" charset="-78"/>
              </a:rPr>
              <a:t>دور الحاسب فى التخطيط</a:t>
            </a:r>
            <a:endParaRPr lang="ar-SA" dirty="0">
              <a:latin typeface="ae_AlArabiya" pitchFamily="18" charset="-78"/>
              <a:cs typeface="ae_AlArabiya" pitchFamily="18" charset="-78"/>
            </a:endParaRPr>
          </a:p>
        </p:txBody>
      </p:sp>
      <p:sp>
        <p:nvSpPr>
          <p:cNvPr id="3" name="عنصر نائب للمحتوى 2"/>
          <p:cNvSpPr>
            <a:spLocks noGrp="1"/>
          </p:cNvSpPr>
          <p:nvPr>
            <p:ph idx="1"/>
          </p:nvPr>
        </p:nvSpPr>
        <p:spPr/>
        <p:txBody>
          <a:bodyPr>
            <a:normAutofit lnSpcReduction="10000"/>
          </a:bodyPr>
          <a:lstStyle/>
          <a:p>
            <a:pPr marL="514350" indent="-514350">
              <a:buNone/>
            </a:pPr>
            <a:r>
              <a:rPr lang="ar-SA" sz="3200" dirty="0" smtClean="0"/>
              <a:t>تقوم برامج ادارة المشروعات عادتا بعمل مخطط زمن يتم فيه تمثيل كل نشاطات المشروع مع توقيتات بداية كل نشاط ومدة تنفيذه اما يتم في هذا المخطط توضيح العلاقات بين هذه النشاطات حيث ان بعضها يكون مرتبطاً بنشاطات اخري بمعني تنفيذها يجب ان لايبداء  لا بابنتها نشاطات اخري ويتم تمثيل هذه النشاطات عاده بمخطط يناسب زمن تنفيذ وطريق هذا المخطط يمكن لتحديد المسارات الحرجة التي تؤثر على مواعيد انتهاء المشروع وهذا عاده يودي الى زيادة تكلفة </a:t>
            </a:r>
            <a:r>
              <a:rPr lang="ar-SA" sz="3200" dirty="0" err="1" smtClean="0"/>
              <a:t>المشروع .</a:t>
            </a:r>
            <a:r>
              <a:rPr lang="ar-SA" sz="3200" dirty="0" smtClean="0"/>
              <a:t> </a:t>
            </a:r>
            <a:endParaRPr lang="ar-SA"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2483768" y="1052513"/>
            <a:ext cx="6048672" cy="5073650"/>
          </a:xfrm>
        </p:spPr>
        <p:txBody>
          <a:bodyPr>
            <a:normAutofit fontScale="92500" lnSpcReduction="10000"/>
          </a:bodyPr>
          <a:lstStyle/>
          <a:p>
            <a:r>
              <a:rPr lang="ar-SA" sz="3200" dirty="0" smtClean="0"/>
              <a:t>الحاسب يقوم بعمل هذا المخطط ويوفر على المستخدم وقتاً كبيراً ويكون المطلوب من المستخدم فقط ادخال بيانات كل نشاط من حيث موعد بداء تنفيذه وفترة التنفيذ ويقوم البرنامج برسم المخطط وتحديد النشاطات الحرجة والمسار </a:t>
            </a:r>
            <a:r>
              <a:rPr lang="ar-SA" sz="3200" dirty="0" err="1" smtClean="0"/>
              <a:t>الحرج .</a:t>
            </a:r>
            <a:endParaRPr lang="ar-SA" sz="3200" dirty="0" smtClean="0"/>
          </a:p>
          <a:p>
            <a:r>
              <a:rPr lang="ar-SA" sz="3200" dirty="0" smtClean="0"/>
              <a:t>كما يمكن للمستخدم ان يقوم بإدخال بيانات الموارد المستخدمة فى تنفيذ هذه النشاطات وتكلفة هذه الموارد ليقوم البرنامج بتخزين </a:t>
            </a:r>
            <a:r>
              <a:rPr lang="ar-SA" sz="3200" dirty="0" err="1" smtClean="0"/>
              <a:t>هذة</a:t>
            </a:r>
            <a:r>
              <a:rPr lang="ar-SA" sz="3200" dirty="0" smtClean="0"/>
              <a:t> البيانات في قاعدة بيانات يمكن استدعائها فى وقت للحصول على المعلومات المطلوبة.</a:t>
            </a:r>
            <a:endParaRPr lang="ar-SA" sz="3200" dirty="0"/>
          </a:p>
        </p:txBody>
      </p:sp>
      <p:pic>
        <p:nvPicPr>
          <p:cNvPr id="4" name="Picture 5"/>
          <p:cNvPicPr>
            <a:picLocks noChangeAspect="1" noChangeArrowheads="1"/>
          </p:cNvPicPr>
          <p:nvPr/>
        </p:nvPicPr>
        <p:blipFill>
          <a:blip r:embed="rId3" cstate="print"/>
          <a:srcRect l="20476" t="9636" r="11604" b="25391"/>
          <a:stretch>
            <a:fillRect/>
          </a:stretch>
        </p:blipFill>
        <p:spPr bwMode="auto">
          <a:xfrm>
            <a:off x="0" y="1268760"/>
            <a:ext cx="2483768" cy="35004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1093788" y="549275"/>
            <a:ext cx="7654676" cy="5832475"/>
          </a:xfrm>
        </p:spPr>
        <p:txBody>
          <a:bodyPr>
            <a:normAutofit/>
          </a:bodyPr>
          <a:lstStyle/>
          <a:p>
            <a:pPr>
              <a:buNone/>
            </a:pPr>
            <a:r>
              <a:rPr lang="ar-SA" sz="3200" dirty="0" smtClean="0">
                <a:solidFill>
                  <a:srgbClr val="C00000"/>
                </a:solidFill>
                <a:latin typeface="ae_AlArabiya" pitchFamily="18" charset="-78"/>
                <a:cs typeface="ae_AlArabiya" pitchFamily="18" charset="-78"/>
              </a:rPr>
              <a:t>تخطيط </a:t>
            </a:r>
            <a:r>
              <a:rPr lang="ar-SA" sz="3200" dirty="0" err="1" smtClean="0">
                <a:solidFill>
                  <a:srgbClr val="C00000"/>
                </a:solidFill>
                <a:latin typeface="ae_AlArabiya" pitchFamily="18" charset="-78"/>
                <a:cs typeface="ae_AlArabiya" pitchFamily="18" charset="-78"/>
              </a:rPr>
              <a:t>الموارد:</a:t>
            </a:r>
            <a:endParaRPr lang="ar-SA" sz="3200" dirty="0" smtClean="0">
              <a:solidFill>
                <a:srgbClr val="C00000"/>
              </a:solidFill>
              <a:latin typeface="ae_AlArabiya" pitchFamily="18" charset="-78"/>
              <a:cs typeface="ae_AlArabiya" pitchFamily="18" charset="-78"/>
            </a:endParaRPr>
          </a:p>
          <a:p>
            <a:pPr>
              <a:buNone/>
            </a:pPr>
            <a:r>
              <a:rPr lang="ar-SA" sz="3200" dirty="0" smtClean="0"/>
              <a:t>بيانات الموارد يتم ادخالها لبرنامج منذ ادخال بيانات </a:t>
            </a:r>
            <a:r>
              <a:rPr lang="ar-SA" sz="3200" dirty="0" err="1" smtClean="0"/>
              <a:t>النشاطات .</a:t>
            </a:r>
            <a:r>
              <a:rPr lang="ar-SA" sz="3200" dirty="0" smtClean="0"/>
              <a:t> المقصود بالموارد هي الموارد البشرية او الية </a:t>
            </a:r>
            <a:r>
              <a:rPr lang="ar-SA" sz="3200" dirty="0" err="1" smtClean="0"/>
              <a:t>ومعدات </a:t>
            </a:r>
            <a:r>
              <a:rPr lang="ar-SA" sz="3200" dirty="0" smtClean="0"/>
              <a:t>..الخ البرنامج يتح للمستخدم استرجاع أي بيانات خاصة بهذه الموارد.</a:t>
            </a:r>
          </a:p>
          <a:p>
            <a:pPr>
              <a:buNone/>
            </a:pPr>
            <a:r>
              <a:rPr lang="ar-SA" sz="3200" dirty="0" smtClean="0">
                <a:solidFill>
                  <a:srgbClr val="C00000"/>
                </a:solidFill>
                <a:latin typeface="ae_AlArabiya" pitchFamily="18" charset="-78"/>
                <a:cs typeface="ae_AlArabiya" pitchFamily="18" charset="-78"/>
              </a:rPr>
              <a:t>تخطيط </a:t>
            </a:r>
            <a:r>
              <a:rPr lang="ar-SA" sz="3200" dirty="0" err="1" smtClean="0">
                <a:solidFill>
                  <a:srgbClr val="C00000"/>
                </a:solidFill>
                <a:latin typeface="ae_AlArabiya" pitchFamily="18" charset="-78"/>
                <a:cs typeface="ae_AlArabiya" pitchFamily="18" charset="-78"/>
              </a:rPr>
              <a:t>الميزانية  </a:t>
            </a:r>
            <a:r>
              <a:rPr lang="ar-SA" sz="3200" dirty="0" smtClean="0">
                <a:latin typeface="ae_AlArabiya" pitchFamily="18" charset="-78"/>
                <a:cs typeface="ae_AlArabiya" pitchFamily="18" charset="-78"/>
              </a:rPr>
              <a:t>: </a:t>
            </a:r>
            <a:r>
              <a:rPr lang="ar-SA" sz="3200" dirty="0" smtClean="0"/>
              <a:t>يجب </a:t>
            </a:r>
          </a:p>
          <a:p>
            <a:pPr marL="514350" indent="-514350">
              <a:buFont typeface="+mj-lt"/>
              <a:buAutoNum type="arabicPeriod"/>
            </a:pPr>
            <a:r>
              <a:rPr lang="ar-SA" sz="3200" dirty="0" smtClean="0"/>
              <a:t>تحديد لنشاطاته بدقة</a:t>
            </a:r>
          </a:p>
          <a:p>
            <a:pPr marL="514350" indent="-514350">
              <a:buFont typeface="+mj-lt"/>
              <a:buAutoNum type="arabicPeriod"/>
            </a:pPr>
            <a:r>
              <a:rPr lang="ar-SA" sz="3200" dirty="0" smtClean="0"/>
              <a:t>تحديد الموارد المطلوبة لتنفيذ هذه النشاطات </a:t>
            </a:r>
          </a:p>
          <a:p>
            <a:pPr marL="514350" indent="-514350">
              <a:buFont typeface="+mj-lt"/>
              <a:buAutoNum type="arabicPeriod"/>
            </a:pPr>
            <a:r>
              <a:rPr lang="ar-SA" sz="3200" dirty="0" smtClean="0"/>
              <a:t>تحديد تكاليف هذه الموارد</a:t>
            </a:r>
          </a:p>
          <a:p>
            <a:endParaRPr lang="ar-SA" sz="3200" dirty="0" smtClean="0"/>
          </a:p>
          <a:p>
            <a:endParaRPr lang="ar-SA" sz="3200" dirty="0" smtClean="0"/>
          </a:p>
          <a:p>
            <a:endParaRPr lang="ar-SA" sz="3200" dirty="0" smtClean="0"/>
          </a:p>
          <a:p>
            <a:endParaRPr lang="ar-SA" sz="3200" dirty="0" smtClean="0"/>
          </a:p>
          <a:p>
            <a:endParaRPr lang="ar-SA"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467544" y="981075"/>
            <a:ext cx="7596956" cy="4525963"/>
          </a:xfrm>
        </p:spPr>
        <p:txBody>
          <a:bodyPr>
            <a:normAutofit/>
          </a:bodyPr>
          <a:lstStyle/>
          <a:p>
            <a:r>
              <a:rPr lang="ar-SA" sz="3200" dirty="0" smtClean="0"/>
              <a:t>فان ميزانية المشروع يمكن تحديدها من مجموع التكاليف الخاصة بالموارد المستخدمة فيه فالبرنامج يقوم بإجراء جميع الحسابات انه يستخدم مخطط النشاط لتحديد تكلفة كل مورد بضرب زمن استخدام هذا الموارد في وحدة التكلفة ثم يقوم بتجميع التكاليف الموارد لتعديل التكلفة الكلية للمشروع وهكذا يستطيع مدير المشروع تخصيص الميزانية المطلوبة.</a:t>
            </a:r>
            <a:endParaRPr lang="ar-SA"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043608" y="4941168"/>
            <a:ext cx="6810375" cy="143827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763688" y="260648"/>
            <a:ext cx="5476875" cy="44672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634082"/>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r"/>
            <a:r>
              <a:rPr lang="ar-SA" dirty="0" smtClean="0">
                <a:latin typeface="ae_AlArabiya" pitchFamily="18" charset="-78"/>
                <a:cs typeface="ae_AlArabiya" pitchFamily="18" charset="-78"/>
              </a:rPr>
              <a:t>دور الحاسب فى المتابعة والتحكم</a:t>
            </a:r>
            <a:endParaRPr lang="ar-SA" dirty="0">
              <a:latin typeface="ae_AlArabiya" pitchFamily="18" charset="-78"/>
              <a:cs typeface="ae_AlArabiya" pitchFamily="18" charset="-78"/>
            </a:endParaRPr>
          </a:p>
        </p:txBody>
      </p:sp>
      <p:sp>
        <p:nvSpPr>
          <p:cNvPr id="3" name="عنصر نائب للمحتوى 2"/>
          <p:cNvSpPr>
            <a:spLocks noGrp="1"/>
          </p:cNvSpPr>
          <p:nvPr>
            <p:ph idx="1"/>
          </p:nvPr>
        </p:nvSpPr>
        <p:spPr>
          <a:xfrm>
            <a:off x="395536" y="1412776"/>
            <a:ext cx="8301608" cy="4389120"/>
          </a:xfrm>
        </p:spPr>
        <p:txBody>
          <a:bodyPr>
            <a:normAutofit/>
          </a:bodyPr>
          <a:lstStyle/>
          <a:p>
            <a:r>
              <a:rPr lang="ar-SA" sz="3200" dirty="0" smtClean="0"/>
              <a:t>يقوم البرنامج ادارة المشروعات عاده بمتابعة الى تغيرات تحدث او أي انحرافات عن المخطط الزى سبق انشاءه حيث يتم تثبيت المخطط الاول الذى تم انشاءه باعتباره مخطط التنبؤ ثم يتم مخطط اخر بعكس التنفيذ الفعلي بمخطط تنبؤ ومتابعة أي تغير يحدث يمكن اكتشافه اثر هذا التغيير على التكلفة الكلية للمشروع </a:t>
            </a:r>
            <a:r>
              <a:rPr lang="ar-SA" sz="3200" dirty="0" err="1" smtClean="0"/>
              <a:t>.</a:t>
            </a:r>
            <a:endParaRPr lang="ar-SA" sz="3200" dirty="0" smtClean="0"/>
          </a:p>
          <a:p>
            <a:r>
              <a:rPr lang="ar-SA" sz="3200" dirty="0" smtClean="0"/>
              <a:t>كما ان البرنامج يتح للمستخدم البدائل مختلفة واستخدام الموارد واختيار البديل الزى يحقق اقل تكلفة </a:t>
            </a:r>
            <a:r>
              <a:rPr lang="ar-SA" sz="3200" dirty="0" err="1" smtClean="0"/>
              <a:t>واكثر</a:t>
            </a:r>
            <a:r>
              <a:rPr lang="ar-SA" sz="3200" dirty="0" smtClean="0"/>
              <a:t> كفاءة للوصول على الهدف من المشروع.</a:t>
            </a:r>
            <a:endParaRPr lang="ar-SA"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167</TotalTime>
  <Words>556</Words>
  <Application>Microsoft Office PowerPoint</Application>
  <PresentationFormat>عرض على الشاشة (3:4)‏</PresentationFormat>
  <Paragraphs>33</Paragraphs>
  <Slides>9</Slides>
  <Notes>1</Notes>
  <HiddenSlides>0</HiddenSlides>
  <MMClips>0</MMClips>
  <ScaleCrop>false</ScaleCrop>
  <HeadingPairs>
    <vt:vector size="4" baseType="variant">
      <vt:variant>
        <vt:lpstr>سمة</vt:lpstr>
      </vt:variant>
      <vt:variant>
        <vt:i4>1</vt:i4>
      </vt:variant>
      <vt:variant>
        <vt:lpstr>عناوين الشرائح</vt:lpstr>
      </vt:variant>
      <vt:variant>
        <vt:i4>9</vt:i4>
      </vt:variant>
    </vt:vector>
  </HeadingPairs>
  <TitlesOfParts>
    <vt:vector size="10" baseType="lpstr">
      <vt:lpstr>تدفق</vt:lpstr>
      <vt:lpstr>تطبيقات الحاسب فى ادارة المشاريع</vt:lpstr>
      <vt:lpstr>ادارة المشروعات والحاسب</vt:lpstr>
      <vt:lpstr>الشريحة 3</vt:lpstr>
      <vt:lpstr>دور الحاسب فى التخطيط</vt:lpstr>
      <vt:lpstr>الشريحة 5</vt:lpstr>
      <vt:lpstr>الشريحة 6</vt:lpstr>
      <vt:lpstr>الشريحة 7</vt:lpstr>
      <vt:lpstr>الشريحة 8</vt:lpstr>
      <vt:lpstr>دور الحاسب فى المتابعة والتحكم</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تطبيقات الحاسب فى ادارة المشاريع</dc:title>
  <dc:creator>ADIL</dc:creator>
  <cp:lastModifiedBy>ADEL</cp:lastModifiedBy>
  <cp:revision>21</cp:revision>
  <dcterms:created xsi:type="dcterms:W3CDTF">2014-11-10T10:10:10Z</dcterms:created>
  <dcterms:modified xsi:type="dcterms:W3CDTF">2018-03-07T08:02:27Z</dcterms:modified>
</cp:coreProperties>
</file>