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handoutMasterIdLst>
    <p:handoutMasterId r:id="rId25"/>
  </p:handout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34188" cy="9979025"/>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p:scale>
          <a:sx n="86" d="100"/>
          <a:sy n="86" d="100"/>
        </p:scale>
        <p:origin x="-906"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72707" y="0"/>
            <a:ext cx="2961481" cy="498951"/>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sz="quarter" idx="1"/>
          </p:nvPr>
        </p:nvSpPr>
        <p:spPr>
          <a:xfrm>
            <a:off x="1583" y="0"/>
            <a:ext cx="2961481" cy="498951"/>
          </a:xfrm>
          <a:prstGeom prst="rect">
            <a:avLst/>
          </a:prstGeom>
        </p:spPr>
        <p:txBody>
          <a:bodyPr vert="horz" lIns="91440" tIns="45720" rIns="91440" bIns="45720" rtlCol="1"/>
          <a:lstStyle>
            <a:lvl1pPr algn="l">
              <a:defRPr sz="1200"/>
            </a:lvl1pPr>
          </a:lstStyle>
          <a:p>
            <a:fld id="{79560A04-C877-4D1A-A325-E04B7FABCF00}" type="datetimeFigureOut">
              <a:rPr lang="ar-SA" smtClean="0"/>
              <a:t>06/02/37</a:t>
            </a:fld>
            <a:endParaRPr lang="ar-SA"/>
          </a:p>
        </p:txBody>
      </p:sp>
      <p:sp>
        <p:nvSpPr>
          <p:cNvPr id="4" name="عنصر نائب للتذييل 3"/>
          <p:cNvSpPr>
            <a:spLocks noGrp="1"/>
          </p:cNvSpPr>
          <p:nvPr>
            <p:ph type="ftr" sz="quarter" idx="2"/>
          </p:nvPr>
        </p:nvSpPr>
        <p:spPr>
          <a:xfrm>
            <a:off x="3872707" y="9478342"/>
            <a:ext cx="2961481" cy="498951"/>
          </a:xfrm>
          <a:prstGeom prst="rect">
            <a:avLst/>
          </a:prstGeom>
        </p:spPr>
        <p:txBody>
          <a:bodyPr vert="horz" lIns="91440" tIns="45720" rIns="91440" bIns="45720" rtlCol="1" anchor="b"/>
          <a:lstStyle>
            <a:lvl1pPr algn="r">
              <a:defRPr sz="1200"/>
            </a:lvl1pPr>
          </a:lstStyle>
          <a:p>
            <a:endParaRPr lang="ar-SA"/>
          </a:p>
        </p:txBody>
      </p:sp>
      <p:sp>
        <p:nvSpPr>
          <p:cNvPr id="5" name="عنصر نائب لرقم الشريحة 4"/>
          <p:cNvSpPr>
            <a:spLocks noGrp="1"/>
          </p:cNvSpPr>
          <p:nvPr>
            <p:ph type="sldNum" sz="quarter" idx="3"/>
          </p:nvPr>
        </p:nvSpPr>
        <p:spPr>
          <a:xfrm>
            <a:off x="1583" y="9478342"/>
            <a:ext cx="2961481" cy="498951"/>
          </a:xfrm>
          <a:prstGeom prst="rect">
            <a:avLst/>
          </a:prstGeom>
        </p:spPr>
        <p:txBody>
          <a:bodyPr vert="horz" lIns="91440" tIns="45720" rIns="91440" bIns="45720" rtlCol="1" anchor="b"/>
          <a:lstStyle>
            <a:lvl1pPr algn="l">
              <a:defRPr sz="1200"/>
            </a:lvl1pPr>
          </a:lstStyle>
          <a:p>
            <a:fld id="{ABD6D292-8D49-4ECE-AC60-0258C0B5B69C}" type="slidenum">
              <a:rPr lang="ar-SA" smtClean="0"/>
              <a:t>‹#›</a:t>
            </a:fld>
            <a:endParaRPr lang="ar-S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72707" y="0"/>
            <a:ext cx="2961481" cy="498951"/>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3" y="0"/>
            <a:ext cx="2961481" cy="498951"/>
          </a:xfrm>
          <a:prstGeom prst="rect">
            <a:avLst/>
          </a:prstGeom>
        </p:spPr>
        <p:txBody>
          <a:bodyPr vert="horz" lIns="91440" tIns="45720" rIns="91440" bIns="45720" rtlCol="1"/>
          <a:lstStyle>
            <a:lvl1pPr algn="l">
              <a:defRPr sz="1200"/>
            </a:lvl1pPr>
          </a:lstStyle>
          <a:p>
            <a:fld id="{8D875185-8C3F-4831-AF35-0785A1024D16}" type="datetimeFigureOut">
              <a:rPr lang="ar-SA" smtClean="0"/>
              <a:pPr/>
              <a:t>06/02/37</a:t>
            </a:fld>
            <a:endParaRPr lang="ar-SA"/>
          </a:p>
        </p:txBody>
      </p:sp>
      <p:sp>
        <p:nvSpPr>
          <p:cNvPr id="4" name="عنصر نائب لصورة الشريحة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3419" y="4740037"/>
            <a:ext cx="5467350" cy="4490561"/>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72707" y="9478342"/>
            <a:ext cx="2961481" cy="498951"/>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3" y="9478342"/>
            <a:ext cx="2961481" cy="498951"/>
          </a:xfrm>
          <a:prstGeom prst="rect">
            <a:avLst/>
          </a:prstGeom>
        </p:spPr>
        <p:txBody>
          <a:bodyPr vert="horz" lIns="91440" tIns="45720" rIns="91440" bIns="45720" rtlCol="1" anchor="b"/>
          <a:lstStyle>
            <a:lvl1pPr algn="l">
              <a:defRPr sz="1200"/>
            </a:lvl1pPr>
          </a:lstStyle>
          <a:p>
            <a:fld id="{55206E81-FA05-42D7-BAB5-08708BE49602}"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3DEC0F1F-F202-43F7-942A-5BE65E365957}" type="slidenum">
              <a:rPr lang="ar-SA" smtClean="0">
                <a:latin typeface="Arial" pitchFamily="34" charset="0"/>
                <a:cs typeface="Arial" pitchFamily="34" charset="0"/>
              </a:rPr>
              <a:pPr/>
              <a:t>1</a:t>
            </a:fld>
            <a:endParaRPr lang="en-US" smtClean="0">
              <a:latin typeface="Arial" pitchFamily="34" charset="0"/>
              <a:cs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ar-SA"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SA" dirty="0"/>
          </a:p>
        </p:txBody>
      </p:sp>
      <p:sp>
        <p:nvSpPr>
          <p:cNvPr id="4" name="عنصر نائب لرقم الشريحة 3"/>
          <p:cNvSpPr>
            <a:spLocks noGrp="1"/>
          </p:cNvSpPr>
          <p:nvPr>
            <p:ph type="sldNum" sz="quarter" idx="10"/>
          </p:nvPr>
        </p:nvSpPr>
        <p:spPr/>
        <p:txBody>
          <a:bodyPr/>
          <a:lstStyle/>
          <a:p>
            <a:fld id="{55206E81-FA05-42D7-BAB5-08708BE49602}" type="slidenum">
              <a:rPr lang="ar-SA" smtClean="0"/>
              <a:pPr/>
              <a:t>10</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947695BD-A572-4644-952C-012A0E852E51}" type="datetimeFigureOut">
              <a:rPr lang="ar-SA" smtClean="0"/>
              <a:pPr/>
              <a:t>06/02/37</a:t>
            </a:fld>
            <a:endParaRPr lang="ar-SA"/>
          </a:p>
        </p:txBody>
      </p:sp>
      <p:sp>
        <p:nvSpPr>
          <p:cNvPr id="19" name="عنصر نائب للتذييل 18"/>
          <p:cNvSpPr>
            <a:spLocks noGrp="1"/>
          </p:cNvSpPr>
          <p:nvPr>
            <p:ph type="ftr" sz="quarter" idx="11"/>
          </p:nvPr>
        </p:nvSpPr>
        <p:spPr/>
        <p:txBody>
          <a:bodyPr/>
          <a:lstStyle/>
          <a:p>
            <a:endParaRPr lang="ar-SA"/>
          </a:p>
        </p:txBody>
      </p:sp>
      <p:sp>
        <p:nvSpPr>
          <p:cNvPr id="27" name="عنصر نائب لرقم الشريحة 26"/>
          <p:cNvSpPr>
            <a:spLocks noGrp="1"/>
          </p:cNvSpPr>
          <p:nvPr>
            <p:ph type="sldNum" sz="quarter" idx="12"/>
          </p:nvPr>
        </p:nvSpPr>
        <p:spPr/>
        <p:txBody>
          <a:bodyPr/>
          <a:lstStyle/>
          <a:p>
            <a:fld id="{BDAEE3FC-B61E-4891-A39B-3752720F02DF}"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947695BD-A572-4644-952C-012A0E852E51}" type="datetimeFigureOut">
              <a:rPr lang="ar-SA" smtClean="0"/>
              <a:pPr/>
              <a:t>06/02/37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947695BD-A572-4644-952C-012A0E852E51}" type="datetimeFigureOut">
              <a:rPr lang="ar-SA" smtClean="0"/>
              <a:pPr/>
              <a:t>06/02/37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947695BD-A572-4644-952C-012A0E852E51}" type="datetimeFigureOut">
              <a:rPr lang="ar-SA" smtClean="0"/>
              <a:pPr/>
              <a:t>06/02/37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947695BD-A572-4644-952C-012A0E852E51}" type="datetimeFigureOut">
              <a:rPr lang="ar-SA" smtClean="0"/>
              <a:pPr/>
              <a:t>06/02/37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AEE3FC-B61E-4891-A39B-3752720F02DF}"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947695BD-A572-4644-952C-012A0E852E51}" type="datetimeFigureOut">
              <a:rPr lang="ar-SA" smtClean="0"/>
              <a:pPr/>
              <a:t>06/02/37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947695BD-A572-4644-952C-012A0E852E51}" type="datetimeFigureOut">
              <a:rPr lang="ar-SA" smtClean="0"/>
              <a:pPr/>
              <a:t>06/02/37</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947695BD-A572-4644-952C-012A0E852E51}" type="datetimeFigureOut">
              <a:rPr lang="ar-SA" smtClean="0"/>
              <a:pPr/>
              <a:t>06/02/37</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947695BD-A572-4644-952C-012A0E852E51}" type="datetimeFigureOut">
              <a:rPr lang="ar-SA" smtClean="0"/>
              <a:pPr/>
              <a:t>06/02/37</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947695BD-A572-4644-952C-012A0E852E51}" type="datetimeFigureOut">
              <a:rPr lang="ar-SA" smtClean="0"/>
              <a:pPr/>
              <a:t>06/02/37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BDAEE3FC-B61E-4891-A39B-3752720F02DF}"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947695BD-A572-4644-952C-012A0E852E51}" type="datetimeFigureOut">
              <a:rPr lang="ar-SA" smtClean="0"/>
              <a:pPr/>
              <a:t>06/02/37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a:xfrm>
            <a:off x="8077200" y="6356350"/>
            <a:ext cx="609600" cy="365125"/>
          </a:xfrm>
        </p:spPr>
        <p:txBody>
          <a:bodyPr/>
          <a:lstStyle/>
          <a:p>
            <a:fld id="{BDAEE3FC-B61E-4891-A39B-3752720F02DF}" type="slidenum">
              <a:rPr lang="ar-SA" smtClean="0"/>
              <a:pPr/>
              <a:t>‹#›</a:t>
            </a:fld>
            <a:endParaRPr lang="ar-SA"/>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الرمز لإضافة صورة</a:t>
            </a:r>
            <a:endParaRPr kumimoji="0" lang="en-US" dirty="0"/>
          </a:p>
        </p:txBody>
      </p:sp>
      <p:sp>
        <p:nvSpPr>
          <p:cNvPr id="10"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شكل حر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7695BD-A572-4644-952C-012A0E852E51}" type="datetimeFigureOut">
              <a:rPr lang="ar-SA" smtClean="0"/>
              <a:pPr/>
              <a:t>06/02/37</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AEE3FC-B61E-4891-A39B-3752720F02DF}" type="slidenum">
              <a:rPr lang="ar-SA" smtClean="0"/>
              <a:pPr/>
              <a:t>‹#›</a:t>
            </a:fld>
            <a:endParaRPr lang="ar-SA"/>
          </a:p>
        </p:txBody>
      </p:sp>
      <p:grpSp>
        <p:nvGrpSpPr>
          <p:cNvPr id="2" name="مجموعة 1"/>
          <p:cNvGrpSpPr/>
          <p:nvPr/>
        </p:nvGrpSpPr>
        <p:grpSpPr>
          <a:xfrm>
            <a:off x="-19017" y="202408"/>
            <a:ext cx="9180548" cy="649224"/>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2938" y="1071563"/>
            <a:ext cx="8229600" cy="857239"/>
          </a:xfrm>
        </p:spPr>
        <p:txBody>
          <a:bodyPr>
            <a:noAutofit/>
          </a:bodyPr>
          <a:lstStyle/>
          <a:p>
            <a:pPr marL="484632" algn="r" eaLnBrk="1" fontAlgn="auto" hangingPunct="1">
              <a:spcAft>
                <a:spcPts val="0"/>
              </a:spcAft>
              <a:defRPr/>
            </a:pPr>
            <a:r>
              <a:rPr lang="ar-SA" sz="4400" dirty="0" smtClean="0">
                <a:solidFill>
                  <a:schemeClr val="tx1"/>
                </a:solidFill>
                <a:latin typeface="Hacen Saudi Arabia" pitchFamily="2" charset="-78"/>
                <a:cs typeface="Hacen Saudi Arabia" pitchFamily="2" charset="-78"/>
              </a:rPr>
              <a:t>تطبيقات الحاسوب في أدرة الإعمال </a:t>
            </a:r>
            <a:endParaRPr lang="en-US" sz="4400" dirty="0">
              <a:solidFill>
                <a:schemeClr val="tx1"/>
              </a:solidFill>
              <a:latin typeface="Hacen Saudi Arabia" pitchFamily="2" charset="-78"/>
              <a:cs typeface="Hacen Saudi Arabia" pitchFamily="2" charset="-78"/>
            </a:endParaRPr>
          </a:p>
        </p:txBody>
      </p:sp>
      <p:sp>
        <p:nvSpPr>
          <p:cNvPr id="1331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D2F2CB1-A054-41F0-93E7-135752C4CFCC}" type="slidenum">
              <a:rPr lang="ar-SA"/>
              <a:pPr>
                <a:defRPr/>
              </a:pPr>
              <a:t>1</a:t>
            </a:fld>
            <a:endParaRPr lang="en-US"/>
          </a:p>
        </p:txBody>
      </p:sp>
      <p:sp>
        <p:nvSpPr>
          <p:cNvPr id="19460" name="مربع نص 3"/>
          <p:cNvSpPr txBox="1">
            <a:spLocks noChangeArrowheads="1"/>
          </p:cNvSpPr>
          <p:nvPr/>
        </p:nvSpPr>
        <p:spPr bwMode="auto">
          <a:xfrm>
            <a:off x="2643174" y="2286000"/>
            <a:ext cx="5857916" cy="584775"/>
          </a:xfrm>
          <a:prstGeom prst="rect">
            <a:avLst/>
          </a:prstGeom>
          <a:noFill/>
          <a:ln w="9525">
            <a:noFill/>
            <a:miter lim="800000"/>
            <a:headEnd/>
            <a:tailEnd/>
          </a:ln>
        </p:spPr>
        <p:txBody>
          <a:bodyPr wrap="square">
            <a:spAutoFit/>
          </a:bodyPr>
          <a:lstStyle/>
          <a:p>
            <a:r>
              <a:rPr lang="ar-AE" sz="3200" b="1" dirty="0"/>
              <a:t>نظم دعم القرار أبعادها ومجالات تطبيقاتها</a:t>
            </a:r>
            <a:endParaRPr lang="ar-SA" sz="3200" dirty="0"/>
          </a:p>
        </p:txBody>
      </p:sp>
      <p:pic>
        <p:nvPicPr>
          <p:cNvPr id="19461" name="Picture 5" descr="C:\Program Files\Microsoft Office\Clipart\standard\stddir4\pe02032_.wmf"/>
          <p:cNvPicPr>
            <a:picLocks noChangeAspect="1" noChangeArrowheads="1"/>
          </p:cNvPicPr>
          <p:nvPr/>
        </p:nvPicPr>
        <p:blipFill>
          <a:blip r:embed="rId3"/>
          <a:srcRect/>
          <a:stretch>
            <a:fillRect/>
          </a:stretch>
        </p:blipFill>
        <p:spPr bwMode="auto">
          <a:xfrm>
            <a:off x="228600" y="2990850"/>
            <a:ext cx="4343400" cy="3119438"/>
          </a:xfrm>
          <a:prstGeom prst="rect">
            <a:avLst/>
          </a:prstGeom>
          <a:noFill/>
          <a:ln w="9525">
            <a:no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mph" presetSubtype="0" fill="hold" grpId="0" nodeType="withEffect">
                                  <p:stCondLst>
                                    <p:cond delay="0"/>
                                  </p:stCondLst>
                                  <p:iterate type="lt">
                                    <p:tmPct val="10000"/>
                                  </p:iterate>
                                  <p:childTnLst>
                                    <p:animMotion origin="layout" path="M -1.38889E-6 -4.49584E-6 L -0.03941 -0.13621 " pathEditMode="relative" rAng="0" ptsTypes="AA">
                                      <p:cBhvr>
                                        <p:cTn id="6" dur="250" accel="50000" decel="50000" autoRev="1" fill="hold">
                                          <p:stCondLst>
                                            <p:cond delay="0"/>
                                          </p:stCondLst>
                                        </p:cTn>
                                        <p:tgtEl>
                                          <p:spTgt spid="13314"/>
                                        </p:tgtEl>
                                        <p:attrNameLst>
                                          <p:attrName>ppt_x</p:attrName>
                                          <p:attrName>ppt_y</p:attrName>
                                        </p:attrNameLst>
                                      </p:cBhvr>
                                      <p:rCtr x="-1979" y="-6822"/>
                                    </p:animMotion>
                                    <p:animRot by="1500000">
                                      <p:cBhvr>
                                        <p:cTn id="7" dur="125" fill="hold">
                                          <p:stCondLst>
                                            <p:cond delay="0"/>
                                          </p:stCondLst>
                                        </p:cTn>
                                        <p:tgtEl>
                                          <p:spTgt spid="13314"/>
                                        </p:tgtEl>
                                        <p:attrNameLst>
                                          <p:attrName>r</p:attrName>
                                        </p:attrNameLst>
                                      </p:cBhvr>
                                    </p:animRot>
                                    <p:animRot by="-1500000">
                                      <p:cBhvr>
                                        <p:cTn id="8" dur="125" fill="hold">
                                          <p:stCondLst>
                                            <p:cond delay="125"/>
                                          </p:stCondLst>
                                        </p:cTn>
                                        <p:tgtEl>
                                          <p:spTgt spid="13314"/>
                                        </p:tgtEl>
                                        <p:attrNameLst>
                                          <p:attrName>r</p:attrName>
                                        </p:attrNameLst>
                                      </p:cBhvr>
                                    </p:animRot>
                                    <p:animRot by="-1500000">
                                      <p:cBhvr>
                                        <p:cTn id="9" dur="125" fill="hold">
                                          <p:stCondLst>
                                            <p:cond delay="250"/>
                                          </p:stCondLst>
                                        </p:cTn>
                                        <p:tgtEl>
                                          <p:spTgt spid="13314"/>
                                        </p:tgtEl>
                                        <p:attrNameLst>
                                          <p:attrName>r</p:attrName>
                                        </p:attrNameLst>
                                      </p:cBhvr>
                                    </p:animRot>
                                    <p:animRot by="1500000">
                                      <p:cBhvr>
                                        <p:cTn id="10" dur="125" fill="hold">
                                          <p:stCondLst>
                                            <p:cond delay="375"/>
                                          </p:stCondLst>
                                        </p:cTn>
                                        <p:tgtEl>
                                          <p:spTgt spid="133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7972452" cy="653210"/>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dirty="0" smtClean="0"/>
              <a:t> أمثلة على أنواع القرارات</a:t>
            </a:r>
            <a:endParaRPr lang="ar-SA" sz="3200" dirty="0"/>
          </a:p>
        </p:txBody>
      </p:sp>
      <p:sp>
        <p:nvSpPr>
          <p:cNvPr id="5" name="عنصر نائب للمحتوى 4"/>
          <p:cNvSpPr>
            <a:spLocks noGrp="1"/>
          </p:cNvSpPr>
          <p:nvPr>
            <p:ph idx="1"/>
          </p:nvPr>
        </p:nvSpPr>
        <p:spPr>
          <a:xfrm>
            <a:off x="457200" y="1643050"/>
            <a:ext cx="8229600" cy="4681550"/>
          </a:xfrm>
        </p:spPr>
        <p:txBody>
          <a:bodyPr>
            <a:normAutofit fontScale="92500" lnSpcReduction="10000"/>
          </a:bodyPr>
          <a:lstStyle/>
          <a:p>
            <a:r>
              <a:rPr lang="ar-SA" dirty="0" smtClean="0"/>
              <a:t>قرارات غير مبرمج:</a:t>
            </a:r>
          </a:p>
          <a:p>
            <a:pPr>
              <a:buFontTx/>
              <a:buChar char="-"/>
            </a:pPr>
            <a:r>
              <a:rPr lang="ar-SA" dirty="0" smtClean="0"/>
              <a:t>تحديد مستوي المخزون مناسب</a:t>
            </a:r>
          </a:p>
          <a:p>
            <a:pPr>
              <a:buFontTx/>
              <a:buChar char="-"/>
            </a:pPr>
            <a:r>
              <a:rPr lang="ar-SA" dirty="0" smtClean="0"/>
              <a:t>تحديد سياسة استثمار</a:t>
            </a:r>
          </a:p>
          <a:p>
            <a:pPr>
              <a:buFontTx/>
              <a:buChar char="-"/>
            </a:pPr>
            <a:r>
              <a:rPr lang="ar-SA" dirty="0" smtClean="0"/>
              <a:t>تخفيض التكلفة</a:t>
            </a:r>
          </a:p>
          <a:p>
            <a:pPr>
              <a:buFontTx/>
              <a:buChar char="-"/>
            </a:pPr>
            <a:r>
              <a:rPr lang="ar-SA" dirty="0" smtClean="0"/>
              <a:t>تعظيم الربح.</a:t>
            </a:r>
          </a:p>
          <a:p>
            <a:r>
              <a:rPr lang="ar-SA" dirty="0" smtClean="0"/>
              <a:t>قرارات شبة مبرمج :</a:t>
            </a:r>
          </a:p>
          <a:p>
            <a:pPr>
              <a:buNone/>
            </a:pPr>
            <a:r>
              <a:rPr lang="ar-SA" dirty="0" smtClean="0"/>
              <a:t>-إعداد ميزانيات التسويق للمنتجات الاستهلاكية</a:t>
            </a:r>
          </a:p>
          <a:p>
            <a:r>
              <a:rPr lang="ar-SA" dirty="0" smtClean="0"/>
              <a:t>قرارات المبرمجة:</a:t>
            </a:r>
          </a:p>
          <a:p>
            <a:pPr>
              <a:buNone/>
            </a:pPr>
            <a:r>
              <a:rPr lang="ar-SA" dirty="0" smtClean="0"/>
              <a:t>-تعين المدراء والعاملين</a:t>
            </a:r>
          </a:p>
          <a:p>
            <a:pPr>
              <a:buNone/>
            </a:pPr>
            <a:r>
              <a:rPr lang="ar-SA" dirty="0" smtClean="0"/>
              <a:t>-التخطيط الاستراتجي</a:t>
            </a:r>
          </a:p>
          <a:p>
            <a:pPr>
              <a:buNone/>
            </a:pPr>
            <a:r>
              <a:rPr lang="ar-SA" dirty="0" smtClean="0"/>
              <a:t>-اختيار مجموعة مشروعات الأبحاث و التطوير</a:t>
            </a:r>
            <a:endParaRPr lang="ar-S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0034" y="357166"/>
            <a:ext cx="8229600" cy="724648"/>
          </a:xfrm>
        </p:spPr>
        <p:style>
          <a:lnRef idx="3">
            <a:schemeClr val="lt1"/>
          </a:lnRef>
          <a:fillRef idx="1">
            <a:schemeClr val="accent1"/>
          </a:fillRef>
          <a:effectRef idx="1">
            <a:schemeClr val="accent1"/>
          </a:effectRef>
          <a:fontRef idx="minor">
            <a:schemeClr val="lt1"/>
          </a:fontRef>
        </p:style>
        <p:txBody>
          <a:bodyPr>
            <a:normAutofit/>
          </a:bodyPr>
          <a:lstStyle/>
          <a:p>
            <a:pPr algn="r"/>
            <a:r>
              <a:rPr lang="ar-AE" sz="3200" b="1" dirty="0" smtClean="0"/>
              <a:t>مكونات نظم دعم القرار</a:t>
            </a:r>
            <a:r>
              <a:rPr lang="ar-AE" sz="3200" dirty="0" smtClean="0"/>
              <a:t> </a:t>
            </a:r>
            <a:endParaRPr lang="ar-SA" sz="3200" dirty="0"/>
          </a:p>
        </p:txBody>
      </p:sp>
      <p:sp>
        <p:nvSpPr>
          <p:cNvPr id="3" name="عنصر نائب للمحتوى 2"/>
          <p:cNvSpPr>
            <a:spLocks noGrp="1"/>
          </p:cNvSpPr>
          <p:nvPr>
            <p:ph idx="1"/>
          </p:nvPr>
        </p:nvSpPr>
        <p:spPr>
          <a:xfrm>
            <a:off x="357158" y="1214422"/>
            <a:ext cx="8301038" cy="5286412"/>
          </a:xfrm>
        </p:spPr>
        <p:txBody>
          <a:bodyPr>
            <a:noAutofit/>
          </a:bodyPr>
          <a:lstStyle/>
          <a:p>
            <a:pPr>
              <a:buNone/>
            </a:pPr>
            <a:r>
              <a:rPr lang="ar-AE" sz="2400" dirty="0" smtClean="0"/>
              <a:t>يمكن تحديد المكونات الرئيسة لنظم دعم القرار فيما يلي:</a:t>
            </a:r>
            <a:r>
              <a:rPr lang="fr-FR" sz="2400" dirty="0" smtClean="0"/>
              <a:t> </a:t>
            </a:r>
            <a:endParaRPr lang="en-US" sz="2400" dirty="0" smtClean="0"/>
          </a:p>
          <a:p>
            <a:pPr>
              <a:buNone/>
            </a:pPr>
            <a:r>
              <a:rPr lang="ar-AE" sz="2400" b="1" i="1" u="sng" dirty="0" smtClean="0"/>
              <a:t>1- واجهة المستخدمين :</a:t>
            </a:r>
            <a:r>
              <a:rPr lang="fr-FR" sz="2400" dirty="0" smtClean="0"/>
              <a:t> </a:t>
            </a:r>
            <a:endParaRPr lang="en-US" sz="2400" dirty="0" smtClean="0"/>
          </a:p>
          <a:p>
            <a:pPr>
              <a:buNone/>
            </a:pPr>
            <a:r>
              <a:rPr lang="ar-AE" sz="2400" dirty="0" smtClean="0"/>
              <a:t>  وهي أوجه التداخل بين المستخدمين ونظام دعم القرار من خلال شبكات الحاسبات،وهي الطريقة التي يتم </a:t>
            </a:r>
            <a:r>
              <a:rPr lang="ar-AE" sz="2400" dirty="0" err="1" smtClean="0"/>
              <a:t>بها</a:t>
            </a:r>
            <a:r>
              <a:rPr lang="ar-AE" sz="2400" dirty="0" smtClean="0"/>
              <a:t> الحوار وكيفية إدخال الأوامر والحصول على استفسارات واستخراج معلومات ، ويتم إدخال الأوامر بطرق متنوعة عن طريق لوحة المفاتيح أو مليء مربعات حوار أما المخرجات فتكون في تقارير أو رسوم بيانية .</a:t>
            </a:r>
            <a:endParaRPr lang="ar-SA" sz="2400" dirty="0" smtClean="0"/>
          </a:p>
          <a:p>
            <a:pPr>
              <a:buNone/>
            </a:pPr>
            <a:r>
              <a:rPr lang="ar-AE" sz="2400" dirty="0" smtClean="0"/>
              <a:t> </a:t>
            </a:r>
            <a:r>
              <a:rPr lang="ar-AE" sz="2400" b="1" i="1" u="sng" dirty="0" smtClean="0"/>
              <a:t>2- قاعدة البيانات :</a:t>
            </a:r>
            <a:r>
              <a:rPr lang="fr-FR" sz="2400" dirty="0" smtClean="0"/>
              <a:t> </a:t>
            </a:r>
            <a:endParaRPr lang="en-US" sz="2400" dirty="0" smtClean="0"/>
          </a:p>
          <a:p>
            <a:pPr>
              <a:buNone/>
            </a:pPr>
            <a:r>
              <a:rPr lang="fr-FR" sz="2400" dirty="0" smtClean="0"/>
              <a:t> </a:t>
            </a:r>
            <a:r>
              <a:rPr lang="ar-SA" sz="2400" dirty="0" err="1" smtClean="0"/>
              <a:t>هى</a:t>
            </a:r>
            <a:r>
              <a:rPr lang="ar-SA" sz="2400" dirty="0" smtClean="0"/>
              <a:t> مخزن لكافة البيانات ذات الأهمية والقيمة </a:t>
            </a:r>
            <a:r>
              <a:rPr lang="ar-SA" sz="2400" dirty="0" err="1" smtClean="0"/>
              <a:t>بالن</a:t>
            </a:r>
            <a:r>
              <a:rPr lang="ar-AE" sz="2400" dirty="0" smtClean="0"/>
              <a:t>سبة </a:t>
            </a:r>
            <a:r>
              <a:rPr lang="ar-SA" sz="2400" dirty="0" smtClean="0"/>
              <a:t>للمستخدمين ونظام دعم القرارات والخاصة بمنشأة معينة أو نشاط محدد</a:t>
            </a:r>
            <a:r>
              <a:rPr lang="fr-FR" sz="2400" dirty="0" smtClean="0"/>
              <a:t> . </a:t>
            </a:r>
            <a:r>
              <a:rPr lang="ar-SA" sz="2400" dirty="0" smtClean="0"/>
              <a:t>وتتكون قاعدة البيانات من عناصر البيانات المخزنة بطريقة مرتبطة ومنظمة فى شكل ملفات وسجلات وحقول </a:t>
            </a:r>
            <a:endParaRPr lang="en-US" sz="2400" dirty="0" smtClean="0"/>
          </a:p>
          <a:p>
            <a:pPr>
              <a:buNone/>
            </a:pPr>
            <a:r>
              <a:rPr lang="ar-SA" sz="2400" dirty="0" smtClean="0"/>
              <a:t>بيانات تتلاءم مع احتياجات ومتطلبات المستخدمين ، ويتم تداولها بواسطة نظم إدارة قواعد البيانات مثل </a:t>
            </a:r>
            <a:r>
              <a:rPr lang="fr-FR" sz="2400" b="1" dirty="0" smtClean="0"/>
              <a:t>ACCESS</a:t>
            </a:r>
            <a:r>
              <a:rPr lang="fr-FR" sz="2400" dirty="0" smtClean="0"/>
              <a:t> </a:t>
            </a:r>
            <a:r>
              <a:rPr lang="ar-SA" sz="2400" b="1" dirty="0" smtClean="0"/>
              <a:t>٢٠٠٠</a:t>
            </a:r>
            <a:endParaRPr lang="ar-SA"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428596" y="1214422"/>
            <a:ext cx="8229600" cy="4389437"/>
          </a:xfrm>
        </p:spPr>
        <p:txBody>
          <a:bodyPr/>
          <a:lstStyle/>
          <a:p>
            <a:pPr>
              <a:buNone/>
            </a:pPr>
            <a:r>
              <a:rPr lang="ar-SA" b="1" i="1" u="sng" dirty="0" smtClean="0"/>
              <a:t>3- قاعدة النماذج:</a:t>
            </a:r>
            <a:r>
              <a:rPr lang="ar-SA" dirty="0" smtClean="0"/>
              <a:t> </a:t>
            </a:r>
            <a:endParaRPr lang="en-US" dirty="0" smtClean="0"/>
          </a:p>
          <a:p>
            <a:pPr>
              <a:buNone/>
            </a:pPr>
            <a:r>
              <a:rPr lang="ar-SA" dirty="0" smtClean="0"/>
              <a:t>وتتضمن جميع نماذج الطرق الكمية فى الإدارة </a:t>
            </a:r>
            <a:r>
              <a:rPr lang="ar-SA" dirty="0" err="1" smtClean="0"/>
              <a:t>و</a:t>
            </a:r>
            <a:r>
              <a:rPr lang="ar-SA" dirty="0" smtClean="0"/>
              <a:t> التي توفر لمتخذ القرار تنوعا هائلا من نماذج بحوث العمليات التي تساعد فى دراسة مجموعة البدائل والاختيارات المختلفة التي تؤدى الى تحسين كفاءة اتخاذ القرار</a:t>
            </a:r>
            <a:r>
              <a:rPr lang="fr-FR" dirty="0" smtClean="0"/>
              <a:t> . </a:t>
            </a:r>
            <a:r>
              <a:rPr lang="ar-SA" dirty="0" smtClean="0"/>
              <a:t>وأكثر هذه النماذج شيوعا واستخداما هي</a:t>
            </a:r>
            <a:r>
              <a:rPr lang="fr-FR" dirty="0" smtClean="0"/>
              <a:t> :</a:t>
            </a:r>
            <a:r>
              <a:rPr lang="ar-SA" dirty="0" smtClean="0"/>
              <a:t> </a:t>
            </a:r>
            <a:endParaRPr lang="en-US" dirty="0" smtClean="0"/>
          </a:p>
          <a:p>
            <a:pPr>
              <a:buNone/>
            </a:pPr>
            <a:r>
              <a:rPr lang="fr-FR" dirty="0" smtClean="0"/>
              <a:t>*</a:t>
            </a:r>
            <a:r>
              <a:rPr lang="ar-SA" dirty="0" smtClean="0"/>
              <a:t>نموذج البرمجة الخطية </a:t>
            </a:r>
            <a:endParaRPr lang="en-US" dirty="0" smtClean="0"/>
          </a:p>
          <a:p>
            <a:pPr>
              <a:buNone/>
            </a:pPr>
            <a:r>
              <a:rPr lang="fr-FR" dirty="0" smtClean="0"/>
              <a:t>*</a:t>
            </a:r>
            <a:r>
              <a:rPr lang="ar-SA" dirty="0" smtClean="0"/>
              <a:t>نموذج المحاكاة </a:t>
            </a:r>
            <a:endParaRPr lang="en-US" dirty="0" smtClean="0"/>
          </a:p>
          <a:p>
            <a:pPr>
              <a:buNone/>
            </a:pPr>
            <a:r>
              <a:rPr lang="fr-FR" dirty="0" smtClean="0"/>
              <a:t>*</a:t>
            </a:r>
            <a:r>
              <a:rPr lang="ar-SA" dirty="0" smtClean="0"/>
              <a:t>نموذج النقل والتخصيص </a:t>
            </a:r>
            <a:endParaRPr lang="en-US" dirty="0" smtClean="0"/>
          </a:p>
          <a:p>
            <a:pPr>
              <a:buNone/>
            </a:pPr>
            <a:endParaRPr lang="ar-S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581772"/>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b="1" dirty="0" smtClean="0"/>
              <a:t> </a:t>
            </a:r>
            <a:r>
              <a:rPr lang="ar-AE" sz="3200" b="1" dirty="0" smtClean="0"/>
              <a:t>عوامل</a:t>
            </a:r>
            <a:r>
              <a:rPr lang="ar-SA" sz="3200" b="1" dirty="0" smtClean="0"/>
              <a:t> تؤثر على  </a:t>
            </a:r>
            <a:r>
              <a:rPr lang="ar-AE" sz="3200" b="1" dirty="0" smtClean="0"/>
              <a:t>فاعلية نظم دعم القرار </a:t>
            </a:r>
            <a:endParaRPr lang="ar-SA" sz="3200" dirty="0"/>
          </a:p>
        </p:txBody>
      </p:sp>
      <p:sp>
        <p:nvSpPr>
          <p:cNvPr id="3" name="عنصر نائب للمحتوى 2"/>
          <p:cNvSpPr>
            <a:spLocks noGrp="1"/>
          </p:cNvSpPr>
          <p:nvPr>
            <p:ph idx="1"/>
          </p:nvPr>
        </p:nvSpPr>
        <p:spPr>
          <a:xfrm>
            <a:off x="457200" y="1428736"/>
            <a:ext cx="8229600" cy="4895864"/>
          </a:xfrm>
        </p:spPr>
        <p:txBody>
          <a:bodyPr>
            <a:normAutofit fontScale="92500"/>
          </a:bodyPr>
          <a:lstStyle/>
          <a:p>
            <a:pPr>
              <a:buNone/>
            </a:pPr>
            <a:r>
              <a:rPr lang="ar-SA" dirty="0" smtClean="0"/>
              <a:t> </a:t>
            </a:r>
            <a:r>
              <a:rPr lang="ar-EG" dirty="0" smtClean="0"/>
              <a:t>  </a:t>
            </a:r>
            <a:r>
              <a:rPr lang="ar-SA" dirty="0" smtClean="0"/>
              <a:t>تتوقف فاعلية النظام على </a:t>
            </a:r>
            <a:r>
              <a:rPr lang="ar-AE" dirty="0" smtClean="0"/>
              <a:t>عدة عوامل أهمها </a:t>
            </a:r>
            <a:r>
              <a:rPr lang="ar-AE" dirty="0" err="1" smtClean="0"/>
              <a:t>مايلي</a:t>
            </a:r>
            <a:r>
              <a:rPr lang="ar-AE" dirty="0" smtClean="0"/>
              <a:t> : </a:t>
            </a:r>
            <a:endParaRPr lang="en-US" dirty="0" smtClean="0"/>
          </a:p>
          <a:p>
            <a:pPr>
              <a:buNone/>
            </a:pPr>
            <a:r>
              <a:rPr lang="ar-EG" dirty="0" smtClean="0"/>
              <a:t>1</a:t>
            </a:r>
            <a:r>
              <a:rPr lang="ar-EG" b="1" dirty="0" smtClean="0"/>
              <a:t>- </a:t>
            </a:r>
            <a:r>
              <a:rPr lang="ar-EG" b="1" dirty="0" err="1" smtClean="0"/>
              <a:t>ال</a:t>
            </a:r>
            <a:r>
              <a:rPr lang="ar-SA" b="1" dirty="0" smtClean="0"/>
              <a:t>دعم السياسي</a:t>
            </a:r>
            <a:r>
              <a:rPr lang="ar-SA" dirty="0" smtClean="0"/>
              <a:t>:وهو مقدار دعم </a:t>
            </a:r>
            <a:r>
              <a:rPr lang="ar-SA" dirty="0" err="1" smtClean="0"/>
              <a:t>ال</a:t>
            </a:r>
            <a:r>
              <a:rPr lang="ar-EG" dirty="0" smtClean="0"/>
              <a:t>إ</a:t>
            </a:r>
            <a:r>
              <a:rPr lang="ar-SA" dirty="0" smtClean="0"/>
              <a:t>دارة العليا للمنظمة </a:t>
            </a:r>
            <a:r>
              <a:rPr lang="ar-SA" dirty="0" err="1" smtClean="0"/>
              <a:t>التى</a:t>
            </a:r>
            <a:r>
              <a:rPr lang="ar-SA" dirty="0" smtClean="0"/>
              <a:t> يخدمها النظام سواء كان على مستوى مدخلاته من بيانات أو مستوى مخرجاته من سياسات وبدون الدعم على مستوى أيهما يموت النظام.</a:t>
            </a:r>
            <a:r>
              <a:rPr lang="fr-FR" dirty="0" smtClean="0"/>
              <a:t> </a:t>
            </a:r>
            <a:endParaRPr lang="en-US" dirty="0" smtClean="0"/>
          </a:p>
          <a:p>
            <a:pPr>
              <a:buNone/>
            </a:pPr>
            <a:r>
              <a:rPr lang="ar-EG" b="1" dirty="0" smtClean="0"/>
              <a:t>2- </a:t>
            </a:r>
            <a:r>
              <a:rPr lang="ar-EG" b="1" dirty="0" err="1" smtClean="0"/>
              <a:t>ال</a:t>
            </a:r>
            <a:r>
              <a:rPr lang="ar-SA" b="1" dirty="0" smtClean="0"/>
              <a:t>دعم </a:t>
            </a:r>
            <a:r>
              <a:rPr lang="ar-EG" b="1" dirty="0" smtClean="0"/>
              <a:t>إ</a:t>
            </a:r>
            <a:r>
              <a:rPr lang="ar-SA" b="1" dirty="0" err="1" smtClean="0"/>
              <a:t>جتماعي</a:t>
            </a:r>
            <a:r>
              <a:rPr lang="ar-SA" b="1" dirty="0" smtClean="0"/>
              <a:t>:</a:t>
            </a:r>
            <a:r>
              <a:rPr lang="fr-FR" dirty="0" smtClean="0"/>
              <a:t> </a:t>
            </a:r>
            <a:endParaRPr lang="en-US" dirty="0" smtClean="0"/>
          </a:p>
          <a:p>
            <a:pPr>
              <a:buNone/>
            </a:pPr>
            <a:r>
              <a:rPr lang="ar-SA" dirty="0" smtClean="0"/>
              <a:t>  النظام يخدم المؤسسة ككل </a:t>
            </a:r>
            <a:r>
              <a:rPr lang="ar-SA" dirty="0" err="1" smtClean="0"/>
              <a:t>و</a:t>
            </a:r>
            <a:r>
              <a:rPr lang="ar-SA" dirty="0" smtClean="0"/>
              <a:t> التعاون معه من كل العاملين فيها يسهل مهمته. ويمتد هذا التعاون إلى الأطراف المستفيدة من مخرجات النظام.</a:t>
            </a:r>
            <a:r>
              <a:rPr lang="fr-FR" dirty="0" smtClean="0"/>
              <a:t> </a:t>
            </a:r>
            <a:endParaRPr lang="en-US" dirty="0" smtClean="0"/>
          </a:p>
          <a:p>
            <a:pPr>
              <a:buNone/>
            </a:pPr>
            <a:r>
              <a:rPr lang="ar-EG" b="1" dirty="0" smtClean="0"/>
              <a:t>3- </a:t>
            </a:r>
            <a:r>
              <a:rPr lang="ar-SA" b="1" dirty="0" smtClean="0"/>
              <a:t>التمويل:</a:t>
            </a:r>
            <a:r>
              <a:rPr lang="ar-SA" dirty="0" smtClean="0"/>
              <a:t> </a:t>
            </a:r>
            <a:endParaRPr lang="en-US" dirty="0" smtClean="0"/>
          </a:p>
          <a:p>
            <a:pPr>
              <a:buNone/>
            </a:pPr>
            <a:r>
              <a:rPr lang="ar-EG" dirty="0" smtClean="0"/>
              <a:t>    </a:t>
            </a:r>
            <a:r>
              <a:rPr lang="ar-SA" dirty="0" smtClean="0"/>
              <a:t>يتوقف مقدار التمويل المطلوب على قدر نوعية المشاكل التي يتعامل معها النظام. ولكن بكل تأكيد أنه بقدر الدعم التمويلي تكون كفاءة النظام، وذلك في ظل </a:t>
            </a:r>
            <a:r>
              <a:rPr lang="ar-SA" dirty="0" err="1" smtClean="0"/>
              <a:t>إ</a:t>
            </a:r>
            <a:r>
              <a:rPr lang="ar-EG" dirty="0" smtClean="0"/>
              <a:t>ع</a:t>
            </a:r>
            <a:r>
              <a:rPr lang="ar-SA" dirty="0" err="1" smtClean="0"/>
              <a:t>تماده</a:t>
            </a:r>
            <a:r>
              <a:rPr lang="ar-SA" dirty="0" smtClean="0"/>
              <a:t> على تكنولوجيا مكلفة وكوادر بشرية عالية التجهيز وديناميكية عالية لمواكبة التغيير والتحديث المستمر على كافة مكونات النظام.</a:t>
            </a:r>
            <a:r>
              <a:rPr lang="fr-FR" dirty="0" smtClean="0"/>
              <a:t> </a:t>
            </a:r>
            <a:endParaRPr lang="en-US" dirty="0" smtClean="0"/>
          </a:p>
          <a:p>
            <a:pPr>
              <a:buNone/>
            </a:pPr>
            <a:endParaRPr lang="ar-S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857224" y="857232"/>
            <a:ext cx="7801004" cy="5572164"/>
          </a:xfrm>
        </p:spPr>
        <p:txBody>
          <a:bodyPr>
            <a:normAutofit/>
          </a:bodyPr>
          <a:lstStyle/>
          <a:p>
            <a:pPr>
              <a:buNone/>
            </a:pPr>
            <a:r>
              <a:rPr lang="ar-SA" b="1" dirty="0" smtClean="0"/>
              <a:t>4</a:t>
            </a:r>
            <a:r>
              <a:rPr lang="ar-EG" b="1" dirty="0" smtClean="0"/>
              <a:t>- </a:t>
            </a:r>
            <a:r>
              <a:rPr lang="ar-SA" b="1" dirty="0" smtClean="0"/>
              <a:t>التكنولوجيا </a:t>
            </a:r>
            <a:r>
              <a:rPr lang="ar-SA" b="1" dirty="0" err="1" smtClean="0"/>
              <a:t>و</a:t>
            </a:r>
            <a:r>
              <a:rPr lang="ar-SA" b="1" dirty="0" smtClean="0"/>
              <a:t> الآليات:</a:t>
            </a:r>
            <a:r>
              <a:rPr lang="fr-FR" dirty="0" smtClean="0"/>
              <a:t> </a:t>
            </a:r>
            <a:endParaRPr lang="en-US" dirty="0" smtClean="0"/>
          </a:p>
          <a:p>
            <a:pPr>
              <a:buNone/>
            </a:pPr>
            <a:r>
              <a:rPr lang="ar-SA" dirty="0" smtClean="0"/>
              <a:t>أ</a:t>
            </a:r>
            <a:r>
              <a:rPr lang="ar-EG" dirty="0" smtClean="0"/>
              <a:t>- </a:t>
            </a:r>
            <a:r>
              <a:rPr lang="ar-SA" dirty="0" smtClean="0"/>
              <a:t>شبكات فائقة السرعة تربط المنظمة داخلياً </a:t>
            </a:r>
            <a:r>
              <a:rPr lang="ar-SA" dirty="0" err="1" smtClean="0"/>
              <a:t>و</a:t>
            </a:r>
            <a:r>
              <a:rPr lang="ar-SA" dirty="0" smtClean="0"/>
              <a:t> </a:t>
            </a:r>
            <a:r>
              <a:rPr lang="ar-SA" dirty="0" err="1" smtClean="0"/>
              <a:t>خارجباً</a:t>
            </a:r>
            <a:r>
              <a:rPr lang="ar-SA" dirty="0" smtClean="0"/>
              <a:t> أرضية </a:t>
            </a:r>
            <a:r>
              <a:rPr lang="ar-SA" dirty="0" err="1" smtClean="0"/>
              <a:t>و</a:t>
            </a:r>
            <a:r>
              <a:rPr lang="ar-SA" dirty="0" smtClean="0"/>
              <a:t> فضائية.</a:t>
            </a:r>
            <a:r>
              <a:rPr lang="fr-FR" dirty="0" smtClean="0"/>
              <a:t> </a:t>
            </a:r>
            <a:endParaRPr lang="en-US" dirty="0" smtClean="0"/>
          </a:p>
          <a:p>
            <a:pPr>
              <a:buNone/>
            </a:pPr>
            <a:r>
              <a:rPr lang="ar-SA" dirty="0" smtClean="0"/>
              <a:t>ب</a:t>
            </a:r>
            <a:r>
              <a:rPr lang="ar-EG" dirty="0" smtClean="0"/>
              <a:t>- </a:t>
            </a:r>
            <a:r>
              <a:rPr lang="ar-SA" dirty="0" err="1" smtClean="0"/>
              <a:t>خوادم</a:t>
            </a:r>
            <a:r>
              <a:rPr lang="ar-SA" dirty="0" smtClean="0"/>
              <a:t> طاقتها تعتمد على حجم الأعمال.</a:t>
            </a:r>
            <a:r>
              <a:rPr lang="fr-FR" dirty="0" smtClean="0"/>
              <a:t> </a:t>
            </a:r>
            <a:endParaRPr lang="en-US" dirty="0" smtClean="0"/>
          </a:p>
          <a:p>
            <a:pPr>
              <a:buNone/>
            </a:pPr>
            <a:r>
              <a:rPr lang="ar-SA" dirty="0" smtClean="0"/>
              <a:t>ج- قواعد بيانات ومعرفة تبدأ بالتقليدية وتنتهي بالمعتمدة على الويب إضافةً إلى مخازن وتنقيب البيانات. إن نوع وحجم القواعد يعتمد على حجم </a:t>
            </a:r>
            <a:r>
              <a:rPr lang="ar-SA" dirty="0" err="1" smtClean="0"/>
              <a:t>ا</a:t>
            </a:r>
            <a:r>
              <a:rPr lang="ar-EG" dirty="0" smtClean="0"/>
              <a:t>ل</a:t>
            </a:r>
            <a:r>
              <a:rPr lang="ar-SA" dirty="0" smtClean="0"/>
              <a:t>مشاكل المتداولة وأنواعها.</a:t>
            </a:r>
            <a:r>
              <a:rPr lang="fr-FR" dirty="0" smtClean="0"/>
              <a:t> </a:t>
            </a:r>
            <a:endParaRPr lang="en-US" dirty="0" smtClean="0"/>
          </a:p>
          <a:p>
            <a:pPr>
              <a:buNone/>
            </a:pPr>
            <a:r>
              <a:rPr lang="ar-SA" dirty="0" smtClean="0"/>
              <a:t>د-البرامج والأنظمة مثل</a:t>
            </a:r>
            <a:r>
              <a:rPr lang="fr-FR" dirty="0" smtClean="0"/>
              <a:t>-</a:t>
            </a:r>
            <a:r>
              <a:rPr lang="fr-FR" dirty="0" err="1" smtClean="0"/>
              <a:t>Programming</a:t>
            </a:r>
            <a:r>
              <a:rPr lang="fr-FR" dirty="0" smtClean="0"/>
              <a:t> </a:t>
            </a:r>
            <a:r>
              <a:rPr lang="fr-FR" dirty="0" err="1" smtClean="0"/>
              <a:t>Languages</a:t>
            </a:r>
            <a:r>
              <a:rPr lang="fr-FR" dirty="0" smtClean="0"/>
              <a:t>. </a:t>
            </a:r>
            <a:endParaRPr lang="en-US" dirty="0" smtClean="0"/>
          </a:p>
          <a:p>
            <a:pPr>
              <a:buNone/>
            </a:pPr>
            <a:r>
              <a:rPr lang="fr-FR" dirty="0" smtClean="0"/>
              <a:t>  </a:t>
            </a:r>
            <a:r>
              <a:rPr lang="ar-SA" dirty="0" smtClean="0"/>
              <a:t> </a:t>
            </a:r>
            <a:r>
              <a:rPr lang="fr-FR" dirty="0" err="1" smtClean="0"/>
              <a:t>Modeling</a:t>
            </a:r>
            <a:r>
              <a:rPr lang="fr-FR" dirty="0" smtClean="0"/>
              <a:t> </a:t>
            </a:r>
            <a:r>
              <a:rPr lang="fr-FR" dirty="0" err="1" smtClean="0"/>
              <a:t>Languages</a:t>
            </a:r>
            <a:r>
              <a:rPr lang="fr-FR" dirty="0" smtClean="0"/>
              <a:t>.    </a:t>
            </a:r>
            <a:r>
              <a:rPr lang="ar-SA" dirty="0" smtClean="0"/>
              <a:t> ..الخ </a:t>
            </a:r>
          </a:p>
          <a:p>
            <a:pPr>
              <a:buNone/>
            </a:pPr>
            <a:r>
              <a:rPr lang="ar-EG" dirty="0" smtClean="0"/>
              <a:t>ه</a:t>
            </a:r>
            <a:r>
              <a:rPr lang="ar-SA" dirty="0" smtClean="0"/>
              <a:t>ـ</a:t>
            </a:r>
            <a:r>
              <a:rPr lang="ar-EG" dirty="0" smtClean="0"/>
              <a:t>- </a:t>
            </a:r>
            <a:r>
              <a:rPr lang="ar-SA" dirty="0" smtClean="0"/>
              <a:t>الأجهزة والمعدات: الحاسبات بأنواعها والطابعات </a:t>
            </a:r>
            <a:r>
              <a:rPr lang="ar-SA" dirty="0" err="1" smtClean="0"/>
              <a:t>والسكانرز</a:t>
            </a:r>
            <a:r>
              <a:rPr lang="ar-SA" dirty="0" smtClean="0"/>
              <a:t> وأجهزة الاتصالات المختلفة.</a:t>
            </a:r>
            <a:r>
              <a:rPr lang="fr-FR" dirty="0" smtClean="0"/>
              <a:t> </a:t>
            </a:r>
            <a:endParaRPr lang="en-US" dirty="0" smtClean="0"/>
          </a:p>
          <a:p>
            <a:pPr>
              <a:buNone/>
            </a:pPr>
            <a:endParaRPr lang="ar-S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785786" y="785794"/>
            <a:ext cx="7586690" cy="5572164"/>
          </a:xfrm>
        </p:spPr>
        <p:txBody>
          <a:bodyPr/>
          <a:lstStyle/>
          <a:p>
            <a:pPr>
              <a:buNone/>
            </a:pPr>
            <a:r>
              <a:rPr lang="ar-SA" b="1" dirty="0" smtClean="0"/>
              <a:t>5</a:t>
            </a:r>
            <a:r>
              <a:rPr lang="ar-EG" b="1" dirty="0" smtClean="0"/>
              <a:t>-</a:t>
            </a:r>
            <a:r>
              <a:rPr lang="ar-SA" b="1" dirty="0" smtClean="0"/>
              <a:t>الكوادر البشرية لنظم دعم القرار:</a:t>
            </a:r>
            <a:r>
              <a:rPr lang="fr-FR" dirty="0" smtClean="0"/>
              <a:t> </a:t>
            </a:r>
            <a:endParaRPr lang="en-US" dirty="0" smtClean="0"/>
          </a:p>
          <a:p>
            <a:pPr>
              <a:buNone/>
            </a:pPr>
            <a:r>
              <a:rPr lang="ar-SA" dirty="0" smtClean="0"/>
              <a:t>  يتكون الفريق من كوادر تغط</a:t>
            </a:r>
            <a:r>
              <a:rPr lang="ar-EG" dirty="0" smtClean="0"/>
              <a:t>ى </a:t>
            </a:r>
            <a:r>
              <a:rPr lang="ar-SA" dirty="0" smtClean="0"/>
              <a:t>جوانب المشكلة ومتطلبات تصميم وتنفيذ النظام. وفي كل الأحوال فإن هناك كوادر ثابتة مثل:</a:t>
            </a:r>
            <a:r>
              <a:rPr lang="fr-FR" dirty="0" smtClean="0"/>
              <a:t> </a:t>
            </a:r>
            <a:endParaRPr lang="en-US" dirty="0" smtClean="0"/>
          </a:p>
          <a:p>
            <a:pPr>
              <a:buNone/>
            </a:pPr>
            <a:r>
              <a:rPr lang="ar-EG" dirty="0" smtClean="0"/>
              <a:t>أ-</a:t>
            </a:r>
            <a:r>
              <a:rPr lang="ar-SA" dirty="0" smtClean="0"/>
              <a:t> كوادر </a:t>
            </a:r>
            <a:r>
              <a:rPr lang="ar-EG" dirty="0" smtClean="0"/>
              <a:t>ا</a:t>
            </a:r>
            <a:r>
              <a:rPr lang="ar-SA" dirty="0" smtClean="0"/>
              <a:t>لتحليل الاقتصادية بأنواعه</a:t>
            </a:r>
            <a:r>
              <a:rPr lang="ar-EG" dirty="0" smtClean="0"/>
              <a:t>ا</a:t>
            </a:r>
            <a:r>
              <a:rPr lang="ar-SA" dirty="0" smtClean="0"/>
              <a:t>.</a:t>
            </a:r>
            <a:r>
              <a:rPr lang="fr-FR" dirty="0" smtClean="0"/>
              <a:t> </a:t>
            </a:r>
            <a:endParaRPr lang="en-US" dirty="0" smtClean="0"/>
          </a:p>
          <a:p>
            <a:pPr>
              <a:buNone/>
            </a:pPr>
            <a:r>
              <a:rPr lang="ar-EG" dirty="0" smtClean="0"/>
              <a:t>ب- </a:t>
            </a:r>
            <a:r>
              <a:rPr lang="ar-SA" dirty="0" smtClean="0"/>
              <a:t>كوادر لبحوث العمليات</a:t>
            </a:r>
            <a:r>
              <a:rPr lang="ar-EG" dirty="0" smtClean="0"/>
              <a:t> و دعم القرار</a:t>
            </a:r>
            <a:r>
              <a:rPr lang="ar-SA" dirty="0" smtClean="0"/>
              <a:t>.</a:t>
            </a:r>
            <a:r>
              <a:rPr lang="fr-FR" dirty="0" smtClean="0"/>
              <a:t> </a:t>
            </a:r>
            <a:endParaRPr lang="en-US" dirty="0" smtClean="0"/>
          </a:p>
          <a:p>
            <a:pPr>
              <a:buNone/>
            </a:pPr>
            <a:r>
              <a:rPr lang="ar-EG" dirty="0" smtClean="0"/>
              <a:t>ج-</a:t>
            </a:r>
            <a:r>
              <a:rPr lang="ar-SA" dirty="0" smtClean="0"/>
              <a:t> كوادر لتحليل النظم وتصميمها.</a:t>
            </a:r>
            <a:r>
              <a:rPr lang="fr-FR" dirty="0" smtClean="0"/>
              <a:t> </a:t>
            </a:r>
            <a:endParaRPr lang="en-US" dirty="0" smtClean="0"/>
          </a:p>
          <a:p>
            <a:pPr>
              <a:buNone/>
            </a:pPr>
            <a:r>
              <a:rPr lang="ar-EG" dirty="0" smtClean="0"/>
              <a:t>د- </a:t>
            </a:r>
            <a:r>
              <a:rPr lang="ar-SA" dirty="0" smtClean="0"/>
              <a:t>كوادر للتحليل الإحصائي.</a:t>
            </a:r>
            <a:r>
              <a:rPr lang="fr-FR" dirty="0" smtClean="0"/>
              <a:t> </a:t>
            </a:r>
            <a:endParaRPr lang="en-US" dirty="0" smtClean="0"/>
          </a:p>
          <a:p>
            <a:pPr>
              <a:buNone/>
            </a:pPr>
            <a:r>
              <a:rPr lang="ar-EG" dirty="0" smtClean="0"/>
              <a:t>ه- </a:t>
            </a:r>
            <a:r>
              <a:rPr lang="ar-SA" dirty="0" smtClean="0"/>
              <a:t>كوادر لتقنية الحاسبات والمعلومات.</a:t>
            </a:r>
            <a:r>
              <a:rPr lang="fr-FR" dirty="0" smtClean="0"/>
              <a:t> </a:t>
            </a:r>
            <a:endParaRPr lang="en-US" dirty="0" smtClean="0"/>
          </a:p>
          <a:p>
            <a:pPr>
              <a:buNone/>
            </a:pPr>
            <a:r>
              <a:rPr lang="ar-EG" dirty="0" smtClean="0"/>
              <a:t>و- </a:t>
            </a:r>
            <a:r>
              <a:rPr lang="ar-SA" dirty="0" smtClean="0"/>
              <a:t>كوادر لخدمة شبكات الحاسب والاتصالات. </a:t>
            </a:r>
            <a:endParaRPr lang="ar-S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1000100" y="785794"/>
            <a:ext cx="7515252" cy="4929222"/>
          </a:xfrm>
        </p:spPr>
        <p:txBody>
          <a:bodyPr>
            <a:normAutofit lnSpcReduction="10000"/>
          </a:bodyPr>
          <a:lstStyle/>
          <a:p>
            <a:pPr>
              <a:buNone/>
            </a:pPr>
            <a:r>
              <a:rPr lang="ar-EG" b="1" dirty="0" smtClean="0"/>
              <a:t>6- </a:t>
            </a:r>
            <a:r>
              <a:rPr lang="ar-SA" b="1" dirty="0" smtClean="0"/>
              <a:t>إدارة النظام:</a:t>
            </a:r>
            <a:r>
              <a:rPr lang="fr-FR" dirty="0" smtClean="0"/>
              <a:t> </a:t>
            </a:r>
            <a:endParaRPr lang="en-US" dirty="0" smtClean="0"/>
          </a:p>
          <a:p>
            <a:pPr>
              <a:buNone/>
            </a:pPr>
            <a:r>
              <a:rPr lang="ar-SA" dirty="0" smtClean="0"/>
              <a:t>لا شك أن إدارة النظام هي روح وعقل النظام. إن هذه الإدارة يجب أن تكون:</a:t>
            </a:r>
            <a:r>
              <a:rPr lang="fr-FR" dirty="0" smtClean="0"/>
              <a:t> </a:t>
            </a:r>
            <a:endParaRPr lang="en-US" dirty="0" smtClean="0"/>
          </a:p>
          <a:p>
            <a:pPr>
              <a:buNone/>
            </a:pPr>
            <a:r>
              <a:rPr lang="ar-SA" dirty="0" smtClean="0"/>
              <a:t>أ</a:t>
            </a:r>
            <a:r>
              <a:rPr lang="ar-EG" dirty="0" smtClean="0"/>
              <a:t>-   </a:t>
            </a:r>
            <a:r>
              <a:rPr lang="ar-SA" dirty="0" smtClean="0"/>
              <a:t>علمية واعية محدثة الفكر.</a:t>
            </a:r>
            <a:r>
              <a:rPr lang="fr-FR" dirty="0" smtClean="0"/>
              <a:t> </a:t>
            </a:r>
            <a:endParaRPr lang="en-US" dirty="0" smtClean="0"/>
          </a:p>
          <a:p>
            <a:pPr>
              <a:buNone/>
            </a:pPr>
            <a:r>
              <a:rPr lang="ar-SA" dirty="0" smtClean="0"/>
              <a:t>ب</a:t>
            </a:r>
            <a:r>
              <a:rPr lang="ar-EG" dirty="0" smtClean="0"/>
              <a:t>- </a:t>
            </a:r>
            <a:r>
              <a:rPr lang="ar-SA" dirty="0" smtClean="0"/>
              <a:t>تتمتع بقيادة جريئة ذات رؤية وقدرة على القيادة والتخطيط  الاستراتيجي بما يتوافق مع متطلبات العصر.</a:t>
            </a:r>
            <a:r>
              <a:rPr lang="fr-FR" dirty="0" smtClean="0"/>
              <a:t> </a:t>
            </a:r>
            <a:endParaRPr lang="en-US" dirty="0" smtClean="0"/>
          </a:p>
          <a:p>
            <a:pPr>
              <a:buNone/>
            </a:pPr>
            <a:r>
              <a:rPr lang="ar-SA" dirty="0" smtClean="0"/>
              <a:t>ج</a:t>
            </a:r>
            <a:r>
              <a:rPr lang="ar-EG" dirty="0" smtClean="0"/>
              <a:t>-  </a:t>
            </a:r>
            <a:r>
              <a:rPr lang="ar-SA" dirty="0" smtClean="0"/>
              <a:t>تعمل من خلال نظم إدارية دقيقة</a:t>
            </a:r>
            <a:r>
              <a:rPr lang="ar-EG" dirty="0" smtClean="0"/>
              <a:t>.</a:t>
            </a:r>
            <a:r>
              <a:rPr lang="fr-FR" dirty="0" smtClean="0"/>
              <a:t> </a:t>
            </a:r>
            <a:endParaRPr lang="en-US" dirty="0" smtClean="0"/>
          </a:p>
          <a:p>
            <a:pPr>
              <a:buNone/>
            </a:pPr>
            <a:r>
              <a:rPr lang="ar-SA" dirty="0" smtClean="0"/>
              <a:t>د</a:t>
            </a:r>
            <a:r>
              <a:rPr lang="ar-EG" dirty="0" smtClean="0"/>
              <a:t>-  </a:t>
            </a:r>
            <a:r>
              <a:rPr lang="ar-SA" dirty="0" smtClean="0"/>
              <a:t>لديها وع</a:t>
            </a:r>
            <a:r>
              <a:rPr lang="ar-EG" dirty="0" smtClean="0"/>
              <a:t>ى</a:t>
            </a:r>
            <a:r>
              <a:rPr lang="ar-SA" dirty="0" smtClean="0"/>
              <a:t> </a:t>
            </a:r>
            <a:r>
              <a:rPr lang="ar-SA" dirty="0" err="1" smtClean="0"/>
              <a:t>إدار</a:t>
            </a:r>
            <a:r>
              <a:rPr lang="ar-EG" dirty="0" smtClean="0"/>
              <a:t>ى</a:t>
            </a:r>
            <a:r>
              <a:rPr lang="ar-SA" dirty="0" smtClean="0"/>
              <a:t> عال</a:t>
            </a:r>
            <a:r>
              <a:rPr lang="ar-EG" dirty="0" smtClean="0"/>
              <a:t>ى</a:t>
            </a:r>
            <a:r>
              <a:rPr lang="ar-SA" dirty="0" smtClean="0"/>
              <a:t> مدرك لقيمة الإدارة كآلية وفكر وأساليب النجاح.</a:t>
            </a:r>
            <a:r>
              <a:rPr lang="fr-FR" dirty="0" smtClean="0"/>
              <a:t> </a:t>
            </a:r>
            <a:endParaRPr lang="en-US" dirty="0" smtClean="0"/>
          </a:p>
          <a:p>
            <a:pPr>
              <a:buNone/>
            </a:pPr>
            <a:r>
              <a:rPr lang="ar-SA" dirty="0" smtClean="0"/>
              <a:t>ه</a:t>
            </a:r>
            <a:r>
              <a:rPr lang="ar-EG" dirty="0" smtClean="0"/>
              <a:t>-   </a:t>
            </a:r>
            <a:r>
              <a:rPr lang="ar-SA" dirty="0" smtClean="0"/>
              <a:t>لديها معايير معلنة واضحة للتقييم.</a:t>
            </a:r>
            <a:r>
              <a:rPr lang="fr-FR" dirty="0" smtClean="0"/>
              <a:t> </a:t>
            </a:r>
            <a:endParaRPr lang="en-US" dirty="0" smtClean="0"/>
          </a:p>
          <a:p>
            <a:pPr>
              <a:buNone/>
            </a:pPr>
            <a:r>
              <a:rPr lang="ar-SA" dirty="0" smtClean="0"/>
              <a:t>و</a:t>
            </a:r>
            <a:r>
              <a:rPr lang="ar-EG" dirty="0" smtClean="0"/>
              <a:t>-  </a:t>
            </a:r>
            <a:r>
              <a:rPr lang="ar-SA" dirty="0" smtClean="0"/>
              <a:t>وضوح الأهداف وقدرة إنجاز لتحقيقها.</a:t>
            </a:r>
            <a:r>
              <a:rPr lang="fr-FR" dirty="0" smtClean="0"/>
              <a:t> </a:t>
            </a:r>
            <a:endParaRPr lang="en-US" dirty="0" smtClean="0"/>
          </a:p>
          <a:p>
            <a:pPr>
              <a:buNone/>
            </a:pPr>
            <a:endParaRPr lang="ar-S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724648"/>
          </a:xfrm>
        </p:spPr>
        <p:style>
          <a:lnRef idx="3">
            <a:schemeClr val="lt1"/>
          </a:lnRef>
          <a:fillRef idx="1">
            <a:schemeClr val="accent1"/>
          </a:fillRef>
          <a:effectRef idx="1">
            <a:schemeClr val="accent1"/>
          </a:effectRef>
          <a:fontRef idx="minor">
            <a:schemeClr val="lt1"/>
          </a:fontRef>
        </p:style>
        <p:txBody>
          <a:bodyPr>
            <a:normAutofit/>
          </a:bodyPr>
          <a:lstStyle/>
          <a:p>
            <a:pPr algn="r"/>
            <a:r>
              <a:rPr lang="ar-EG" sz="3200" b="1" dirty="0" smtClean="0"/>
              <a:t>المعوقات </a:t>
            </a:r>
            <a:r>
              <a:rPr lang="ar-EG" sz="3200" b="1" dirty="0" err="1" smtClean="0"/>
              <a:t>و</a:t>
            </a:r>
            <a:r>
              <a:rPr lang="ar-SA" sz="3200" b="1" dirty="0" smtClean="0"/>
              <a:t> </a:t>
            </a:r>
            <a:r>
              <a:rPr lang="ar-EG" sz="3200" b="1" dirty="0" smtClean="0"/>
              <a:t>الإشكاليات التي تواجه تطبيق نظم دعم القرار</a:t>
            </a:r>
            <a:r>
              <a:rPr lang="ar-EG" sz="3200" dirty="0" smtClean="0"/>
              <a:t> </a:t>
            </a:r>
            <a:endParaRPr lang="ar-SA" sz="3200" dirty="0"/>
          </a:p>
        </p:txBody>
      </p:sp>
      <p:sp>
        <p:nvSpPr>
          <p:cNvPr id="3" name="عنصر نائب للمحتوى 2"/>
          <p:cNvSpPr>
            <a:spLocks noGrp="1"/>
          </p:cNvSpPr>
          <p:nvPr>
            <p:ph idx="1"/>
          </p:nvPr>
        </p:nvSpPr>
        <p:spPr>
          <a:xfrm>
            <a:off x="428596" y="1714488"/>
            <a:ext cx="8229600" cy="4389120"/>
          </a:xfrm>
        </p:spPr>
        <p:txBody>
          <a:bodyPr>
            <a:normAutofit/>
          </a:bodyPr>
          <a:lstStyle/>
          <a:p>
            <a:pPr>
              <a:buNone/>
            </a:pPr>
            <a:r>
              <a:rPr lang="ar-SA" b="1" dirty="0" smtClean="0"/>
              <a:t>1</a:t>
            </a:r>
            <a:r>
              <a:rPr lang="ar-EG" b="1" dirty="0" smtClean="0"/>
              <a:t>-</a:t>
            </a:r>
            <a:r>
              <a:rPr lang="ar-SA" b="1" dirty="0" smtClean="0"/>
              <a:t> مقاومة التغيير     </a:t>
            </a:r>
            <a:endParaRPr lang="en-US" dirty="0" smtClean="0"/>
          </a:p>
          <a:p>
            <a:pPr>
              <a:buNone/>
            </a:pPr>
            <a:r>
              <a:rPr lang="ar-SA" dirty="0" smtClean="0"/>
              <a:t>أ- التعامل مع تكنولوجيا جديدة</a:t>
            </a:r>
            <a:r>
              <a:rPr lang="fr-FR" dirty="0" smtClean="0"/>
              <a:t> </a:t>
            </a:r>
            <a:endParaRPr lang="en-US" dirty="0" smtClean="0"/>
          </a:p>
          <a:p>
            <a:pPr>
              <a:buNone/>
            </a:pPr>
            <a:r>
              <a:rPr lang="ar-SA" dirty="0" smtClean="0"/>
              <a:t>ب- الخوف من فقد الوظيفة</a:t>
            </a:r>
            <a:r>
              <a:rPr lang="fr-FR" dirty="0" smtClean="0"/>
              <a:t> </a:t>
            </a:r>
            <a:endParaRPr lang="en-US" dirty="0" smtClean="0"/>
          </a:p>
          <a:p>
            <a:pPr>
              <a:buNone/>
            </a:pPr>
            <a:r>
              <a:rPr lang="ar-SA" dirty="0" smtClean="0"/>
              <a:t> ج- القيود التي يفرضها النظام </a:t>
            </a:r>
            <a:endParaRPr lang="en-US" dirty="0" smtClean="0"/>
          </a:p>
          <a:p>
            <a:pPr>
              <a:buNone/>
            </a:pPr>
            <a:r>
              <a:rPr lang="ar-SA" dirty="0" smtClean="0"/>
              <a:t>د- الخوف من نتائج شفافية المعلومات</a:t>
            </a:r>
            <a:r>
              <a:rPr lang="fr-FR" dirty="0" smtClean="0"/>
              <a:t> </a:t>
            </a:r>
            <a:endParaRPr lang="ar-SA" dirty="0" smtClean="0"/>
          </a:p>
          <a:p>
            <a:pPr>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642910" y="928670"/>
            <a:ext cx="8015318" cy="5143536"/>
          </a:xfrm>
        </p:spPr>
        <p:txBody>
          <a:bodyPr>
            <a:normAutofit/>
          </a:bodyPr>
          <a:lstStyle/>
          <a:p>
            <a:pPr>
              <a:buNone/>
            </a:pPr>
            <a:r>
              <a:rPr lang="ar-SA" b="1" dirty="0" smtClean="0"/>
              <a:t>2</a:t>
            </a:r>
            <a:r>
              <a:rPr lang="ar-EG" b="1" dirty="0" smtClean="0"/>
              <a:t>- </a:t>
            </a:r>
            <a:r>
              <a:rPr lang="ar-SA" b="1" dirty="0" smtClean="0"/>
              <a:t>ضعف البنية التحتية المعلوماتية</a:t>
            </a:r>
            <a:r>
              <a:rPr lang="fr-FR" dirty="0" smtClean="0"/>
              <a:t> </a:t>
            </a:r>
            <a:endParaRPr lang="en-US" dirty="0" smtClean="0"/>
          </a:p>
          <a:p>
            <a:pPr>
              <a:buNone/>
            </a:pPr>
            <a:r>
              <a:rPr lang="ar-SA" dirty="0" smtClean="0"/>
              <a:t>أ-فقر البيانات سواء من عدم توفرها أصلا</a:t>
            </a:r>
            <a:r>
              <a:rPr lang="ar-EG" dirty="0" smtClean="0"/>
              <a:t>ً</a:t>
            </a:r>
            <a:r>
              <a:rPr lang="ar-SA" dirty="0" smtClean="0"/>
              <a:t> أو صحتها أو عدم توفر في الوقت المناسب </a:t>
            </a:r>
            <a:endParaRPr lang="en-US" dirty="0" smtClean="0"/>
          </a:p>
          <a:p>
            <a:pPr>
              <a:buNone/>
            </a:pPr>
            <a:r>
              <a:rPr lang="ar-SA" dirty="0" smtClean="0"/>
              <a:t> ب- حجب البيانات </a:t>
            </a:r>
            <a:endParaRPr lang="en-US" dirty="0" smtClean="0"/>
          </a:p>
          <a:p>
            <a:pPr>
              <a:buNone/>
            </a:pPr>
            <a:r>
              <a:rPr lang="ar-SA" dirty="0" smtClean="0"/>
              <a:t>ج- </a:t>
            </a:r>
            <a:r>
              <a:rPr lang="ar-SA" dirty="0" err="1" smtClean="0"/>
              <a:t>جودة</a:t>
            </a:r>
            <a:r>
              <a:rPr lang="ar-SA" dirty="0" smtClean="0"/>
              <a:t> شبكة  </a:t>
            </a:r>
            <a:r>
              <a:rPr lang="ar-SA" dirty="0" err="1" smtClean="0"/>
              <a:t>ال</a:t>
            </a:r>
            <a:r>
              <a:rPr lang="ar-EG" dirty="0" smtClean="0"/>
              <a:t>إ</a:t>
            </a:r>
            <a:r>
              <a:rPr lang="ar-SA" dirty="0" err="1" smtClean="0"/>
              <a:t>تصالات</a:t>
            </a:r>
            <a:r>
              <a:rPr lang="ar-SA" dirty="0" smtClean="0"/>
              <a:t> أو عدم توفرها أصلا</a:t>
            </a:r>
            <a:r>
              <a:rPr lang="fr-FR" dirty="0" smtClean="0"/>
              <a:t> </a:t>
            </a:r>
            <a:endParaRPr lang="en-US" dirty="0" smtClean="0"/>
          </a:p>
          <a:p>
            <a:pPr>
              <a:buNone/>
            </a:pPr>
            <a:r>
              <a:rPr lang="ar-SA" dirty="0" smtClean="0"/>
              <a:t>د-  ضعف الكوادر البشرية أو عدم توفرها أو عدم تنميته</a:t>
            </a:r>
            <a:r>
              <a:rPr lang="fr-FR" dirty="0" smtClean="0"/>
              <a:t> </a:t>
            </a:r>
            <a:endParaRPr lang="en-US" dirty="0" smtClean="0"/>
          </a:p>
          <a:p>
            <a:pPr>
              <a:buNone/>
            </a:pPr>
            <a:r>
              <a:rPr lang="ar-SA" dirty="0" smtClean="0"/>
              <a:t> ه- عدم توفر التنظيمات والتشريعات التي تنظم وتحم</a:t>
            </a:r>
            <a:r>
              <a:rPr lang="ar-EG" dirty="0" smtClean="0"/>
              <a:t>ى</a:t>
            </a:r>
            <a:r>
              <a:rPr lang="ar-SA" dirty="0" smtClean="0"/>
              <a:t> تداول البيانات والمعلومات </a:t>
            </a:r>
            <a:r>
              <a:rPr lang="ar-EG" dirty="0" smtClean="0"/>
              <a:t> اللازم للنظام.</a:t>
            </a:r>
            <a:r>
              <a:rPr lang="en-US" dirty="0" smtClean="0"/>
              <a:t> SW &amp; HW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785786" y="857232"/>
            <a:ext cx="7872442" cy="5500726"/>
          </a:xfrm>
        </p:spPr>
        <p:txBody>
          <a:bodyPr>
            <a:normAutofit/>
          </a:bodyPr>
          <a:lstStyle/>
          <a:p>
            <a:pPr>
              <a:buNone/>
            </a:pPr>
            <a:r>
              <a:rPr lang="ar-SA" b="1" dirty="0" smtClean="0"/>
              <a:t>3</a:t>
            </a:r>
            <a:r>
              <a:rPr lang="ar-EG" b="1" dirty="0" smtClean="0"/>
              <a:t>-</a:t>
            </a:r>
            <a:r>
              <a:rPr lang="ar-SA" b="1" dirty="0" smtClean="0"/>
              <a:t> ضعف بيئة القرار </a:t>
            </a:r>
            <a:endParaRPr lang="en-US" dirty="0" smtClean="0"/>
          </a:p>
          <a:p>
            <a:pPr>
              <a:buNone/>
            </a:pPr>
            <a:r>
              <a:rPr lang="ar-SA" dirty="0" smtClean="0"/>
              <a:t> أ- قناعة الإدارة العليا بقيمة القرار العلم</a:t>
            </a:r>
            <a:r>
              <a:rPr lang="ar-EG" dirty="0" smtClean="0"/>
              <a:t>ى</a:t>
            </a:r>
            <a:r>
              <a:rPr lang="fr-FR" dirty="0" smtClean="0"/>
              <a:t> </a:t>
            </a:r>
            <a:endParaRPr lang="en-US" dirty="0" smtClean="0"/>
          </a:p>
          <a:p>
            <a:pPr>
              <a:buNone/>
            </a:pPr>
            <a:r>
              <a:rPr lang="ar-SA" dirty="0" smtClean="0"/>
              <a:t>ب- تضارب القرارات على المستويات المختلفة </a:t>
            </a:r>
            <a:endParaRPr lang="en-US" dirty="0" smtClean="0"/>
          </a:p>
          <a:p>
            <a:pPr>
              <a:buNone/>
            </a:pPr>
            <a:r>
              <a:rPr lang="ar-EG" dirty="0" smtClean="0"/>
              <a:t> ج- </a:t>
            </a:r>
            <a:r>
              <a:rPr lang="ar-SA" dirty="0" smtClean="0"/>
              <a:t>عدم توفر الكوادر البشرية المتمكنة من أساليب صناعة القرار(بحوث العمليات والأساليب الكمية)</a:t>
            </a:r>
            <a:r>
              <a:rPr lang="fr-FR" dirty="0" smtClean="0"/>
              <a:t> </a:t>
            </a:r>
            <a:endParaRPr lang="en-US" dirty="0" smtClean="0"/>
          </a:p>
          <a:p>
            <a:pPr>
              <a:buNone/>
            </a:pPr>
            <a:r>
              <a:rPr lang="ar-EG" dirty="0" smtClean="0"/>
              <a:t> د-</a:t>
            </a:r>
            <a:r>
              <a:rPr lang="ar-SA" dirty="0" smtClean="0"/>
              <a:t>عدم توفر الكوادر البشرية الفاهمة لدعم القرار</a:t>
            </a:r>
            <a:r>
              <a:rPr lang="fr-FR" dirty="0" smtClean="0"/>
              <a:t> </a:t>
            </a:r>
            <a:endParaRPr lang="en-US" dirty="0" smtClean="0"/>
          </a:p>
          <a:p>
            <a:pPr>
              <a:buNone/>
            </a:pPr>
            <a:r>
              <a:rPr lang="ar-SA" dirty="0" smtClean="0"/>
              <a:t>ه - قناعة القيادة السياسية بالفرق بين اتخاذ قرار وصناعة قرار   وأنهم  أصحاب القرار</a:t>
            </a:r>
            <a:r>
              <a:rPr lang="fr-FR" dirty="0" smtClean="0"/>
              <a:t> </a:t>
            </a:r>
            <a:endParaRPr lang="en-US" dirty="0" smtClean="0"/>
          </a:p>
          <a:p>
            <a:pPr>
              <a:buNone/>
            </a:pPr>
            <a:r>
              <a:rPr lang="ar-SA" dirty="0" smtClean="0"/>
              <a:t> و- فقر الفكر </a:t>
            </a:r>
            <a:r>
              <a:rPr lang="ar-SA" dirty="0" err="1" smtClean="0"/>
              <a:t>الإدار</a:t>
            </a:r>
            <a:r>
              <a:rPr lang="ar-EG" dirty="0" smtClean="0"/>
              <a:t>ى</a:t>
            </a:r>
            <a:r>
              <a:rPr lang="ar-SA" dirty="0" smtClean="0"/>
              <a:t> وفقر </a:t>
            </a:r>
            <a:r>
              <a:rPr lang="ar-SA" dirty="0" err="1" smtClean="0"/>
              <a:t>الوع</a:t>
            </a:r>
            <a:r>
              <a:rPr lang="ar-EG" dirty="0" smtClean="0"/>
              <a:t>ى</a:t>
            </a:r>
            <a:r>
              <a:rPr lang="ar-SA" dirty="0" smtClean="0"/>
              <a:t> بقيمة الإدارة وقيمة دعم القرار وندرة معاهد دعم القرار </a:t>
            </a:r>
            <a:endParaRPr lang="ar-S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653210"/>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ar-SA" dirty="0" smtClean="0"/>
              <a:t> مدخل</a:t>
            </a:r>
            <a:endParaRPr lang="ar-SA" dirty="0"/>
          </a:p>
        </p:txBody>
      </p:sp>
      <p:sp>
        <p:nvSpPr>
          <p:cNvPr id="3" name="عنصر نائب للمحتوى 2"/>
          <p:cNvSpPr>
            <a:spLocks noGrp="1"/>
          </p:cNvSpPr>
          <p:nvPr>
            <p:ph idx="1"/>
          </p:nvPr>
        </p:nvSpPr>
        <p:spPr>
          <a:xfrm>
            <a:off x="457200" y="1428736"/>
            <a:ext cx="8229600" cy="4895864"/>
          </a:xfrm>
        </p:spPr>
        <p:txBody>
          <a:bodyPr>
            <a:noAutofit/>
          </a:bodyPr>
          <a:lstStyle/>
          <a:p>
            <a:pPr>
              <a:buNone/>
            </a:pPr>
            <a:r>
              <a:rPr lang="ar-AE" sz="3200" b="1" dirty="0" smtClean="0">
                <a:effectLst>
                  <a:outerShdw blurRad="38100" dist="38100" dir="2700000" algn="tl">
                    <a:srgbClr val="000000">
                      <a:alpha val="43137"/>
                    </a:srgbClr>
                  </a:outerShdw>
                </a:effectLst>
                <a:latin typeface="Arabic Typesetting" pitchFamily="66" charset="-78"/>
                <a:cs typeface="Arabic Typesetting" pitchFamily="66" charset="-78"/>
              </a:rPr>
              <a:t>تمثل صناعة القرارات الدور الأكثر تحديا عند المديرين ، ونظرا للتطور الهائل في نظم المعلومات والتقنيات المستخدمة ،هذا ما دعا إلى استخدامها من قبل الإدارة العليا في منظمات الأعمال للمساعدة على سرعة اتخاذ القرارات .</a:t>
            </a:r>
            <a:r>
              <a:rPr lang="ar-AE" sz="3200" dirty="0" smtClean="0">
                <a:effectLst>
                  <a:outerShdw blurRad="38100" dist="38100" dir="2700000" algn="tl">
                    <a:srgbClr val="000000">
                      <a:alpha val="43137"/>
                    </a:srgbClr>
                  </a:outerShdw>
                </a:effectLst>
                <a:latin typeface="Arabic Typesetting" pitchFamily="66" charset="-78"/>
                <a:cs typeface="Arabic Typesetting" pitchFamily="66" charset="-78"/>
              </a:rPr>
              <a:t> </a:t>
            </a:r>
            <a:endParaRPr lang="en-US" sz="3200" dirty="0" smtClean="0">
              <a:effectLst>
                <a:outerShdw blurRad="38100" dist="38100" dir="2700000" algn="tl">
                  <a:srgbClr val="000000">
                    <a:alpha val="43137"/>
                  </a:srgbClr>
                </a:outerShdw>
              </a:effectLst>
              <a:latin typeface="Arabic Typesetting" pitchFamily="66" charset="-78"/>
              <a:cs typeface="Arabic Typesetting" pitchFamily="66" charset="-78"/>
            </a:endParaRPr>
          </a:p>
          <a:p>
            <a:pPr>
              <a:buNone/>
            </a:pPr>
            <a:r>
              <a:rPr lang="ar-AE" sz="3200" b="1" dirty="0" smtClean="0">
                <a:effectLst>
                  <a:outerShdw blurRad="38100" dist="38100" dir="2700000" algn="tl">
                    <a:srgbClr val="000000">
                      <a:alpha val="43137"/>
                    </a:srgbClr>
                  </a:outerShdw>
                </a:effectLst>
                <a:latin typeface="Arabic Typesetting" pitchFamily="66" charset="-78"/>
                <a:cs typeface="Arabic Typesetting" pitchFamily="66" charset="-78"/>
              </a:rPr>
              <a:t>وتعتبر نظم دعم القرار من أهم نظم المعلومات التي تعتمد على الحاسبات والتي كانت حصادا للتطور في تكنولوجيا المعلومات خلال السبعينات والثمانينات كتطور طبيعي لطريقة استخدام الحاسبات .وهذا النظام يركز ببساطة على توفير الدعم المناسب لتحسين جودة القرارات ،حيث تعمل على تحقيق هذا المطلب عن طريق إدماج البيانات والنماذج والبرمجيات في نظام فعال </a:t>
            </a:r>
            <a:r>
              <a:rPr lang="ar-AE" sz="3200" b="1" dirty="0" err="1" smtClean="0">
                <a:effectLst>
                  <a:outerShdw blurRad="38100" dist="38100" dir="2700000" algn="tl">
                    <a:srgbClr val="000000">
                      <a:alpha val="43137"/>
                    </a:srgbClr>
                  </a:outerShdw>
                </a:effectLst>
                <a:latin typeface="Arabic Typesetting" pitchFamily="66" charset="-78"/>
                <a:cs typeface="Arabic Typesetting" pitchFamily="66" charset="-78"/>
              </a:rPr>
              <a:t>لإتخاذ</a:t>
            </a:r>
            <a:r>
              <a:rPr lang="ar-AE" sz="3200" b="1" dirty="0" smtClean="0">
                <a:effectLst>
                  <a:outerShdw blurRad="38100" dist="38100" dir="2700000" algn="tl">
                    <a:srgbClr val="000000">
                      <a:alpha val="43137"/>
                    </a:srgbClr>
                  </a:outerShdw>
                </a:effectLst>
                <a:latin typeface="Arabic Typesetting" pitchFamily="66" charset="-78"/>
                <a:cs typeface="Arabic Typesetting" pitchFamily="66" charset="-78"/>
              </a:rPr>
              <a:t> القرارات .ونظرا لطبيعة تكوينها فإن لها أهمية بالغة ،حيث تحمل في إنشائها تقنيات معلوماتية فائقة التطوير مما يؤدي إلى حصول المنظمة على ميزة تنافسية بالنسبة إلى كل منافسيها الذين لا</a:t>
            </a:r>
            <a:r>
              <a:rPr lang="ar-SA" sz="3200" b="1" dirty="0" smtClean="0">
                <a:effectLst>
                  <a:outerShdw blurRad="38100" dist="38100" dir="2700000" algn="tl">
                    <a:srgbClr val="000000">
                      <a:alpha val="43137"/>
                    </a:srgbClr>
                  </a:outerShdw>
                </a:effectLst>
                <a:latin typeface="Arabic Typesetting" pitchFamily="66" charset="-78"/>
                <a:cs typeface="Arabic Typesetting" pitchFamily="66" charset="-78"/>
              </a:rPr>
              <a:t> </a:t>
            </a:r>
            <a:r>
              <a:rPr lang="ar-AE" sz="3200" b="1" dirty="0" smtClean="0">
                <a:effectLst>
                  <a:outerShdw blurRad="38100" dist="38100" dir="2700000" algn="tl">
                    <a:srgbClr val="000000">
                      <a:alpha val="43137"/>
                    </a:srgbClr>
                  </a:outerShdw>
                </a:effectLst>
                <a:latin typeface="Arabic Typesetting" pitchFamily="66" charset="-78"/>
                <a:cs typeface="Arabic Typesetting" pitchFamily="66" charset="-78"/>
              </a:rPr>
              <a:t>يستخدمون هذه النظم.</a:t>
            </a:r>
            <a:r>
              <a:rPr lang="ar-SA" sz="3200" dirty="0" smtClean="0">
                <a:effectLst>
                  <a:outerShdw blurRad="38100" dist="38100" dir="2700000" algn="tl">
                    <a:srgbClr val="000000">
                      <a:alpha val="43137"/>
                    </a:srgbClr>
                  </a:outerShdw>
                </a:effectLst>
                <a:latin typeface="Arabic Typesetting" pitchFamily="66" charset="-78"/>
                <a:cs typeface="Arabic Typesetting" pitchFamily="66" charset="-78"/>
              </a:rPr>
              <a:t> </a:t>
            </a:r>
            <a:endParaRPr lang="en-US" sz="3200" dirty="0">
              <a:effectLst>
                <a:outerShdw blurRad="38100" dist="38100" dir="2700000" algn="tl">
                  <a:srgbClr val="000000">
                    <a:alpha val="43137"/>
                  </a:srgbClr>
                </a:outerShdw>
              </a:effectLst>
              <a:latin typeface="Arabic Typesetting" pitchFamily="66" charset="-78"/>
              <a:cs typeface="Arabic Typesetting" pitchFamily="66"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500034" y="1071546"/>
            <a:ext cx="8229600" cy="4389437"/>
          </a:xfrm>
        </p:spPr>
        <p:txBody>
          <a:bodyPr/>
          <a:lstStyle/>
          <a:p>
            <a:pPr>
              <a:buNone/>
            </a:pPr>
            <a:r>
              <a:rPr lang="ar-SA" b="1" dirty="0" smtClean="0"/>
              <a:t>4</a:t>
            </a:r>
            <a:r>
              <a:rPr lang="ar-EG" b="1" dirty="0" smtClean="0"/>
              <a:t>- </a:t>
            </a:r>
            <a:r>
              <a:rPr lang="ar-SA" b="1" dirty="0" smtClean="0"/>
              <a:t>البيئة الثقافية والمجتمعية</a:t>
            </a:r>
            <a:r>
              <a:rPr lang="fr-FR" dirty="0" smtClean="0"/>
              <a:t> </a:t>
            </a:r>
            <a:endParaRPr lang="en-US" dirty="0" smtClean="0"/>
          </a:p>
          <a:p>
            <a:pPr>
              <a:buNone/>
            </a:pPr>
            <a:r>
              <a:rPr lang="ar-SA" dirty="0" smtClean="0"/>
              <a:t>أ-  العقائد الدينية المرتبطة بالغيبيات والقدر والمستقبل</a:t>
            </a:r>
            <a:r>
              <a:rPr lang="fr-FR" dirty="0" smtClean="0"/>
              <a:t> </a:t>
            </a:r>
            <a:endParaRPr lang="en-US" dirty="0" smtClean="0"/>
          </a:p>
          <a:p>
            <a:pPr>
              <a:buNone/>
            </a:pPr>
            <a:r>
              <a:rPr lang="ar-SA" dirty="0" smtClean="0"/>
              <a:t> ب-  ثقافة الإدارة وأهمية القرار العلم</a:t>
            </a:r>
            <a:r>
              <a:rPr lang="ar-EG" dirty="0" smtClean="0"/>
              <a:t>ى </a:t>
            </a:r>
            <a:endParaRPr lang="en-US" dirty="0" smtClean="0"/>
          </a:p>
          <a:p>
            <a:pPr>
              <a:buNone/>
            </a:pPr>
            <a:r>
              <a:rPr lang="ar-SA" dirty="0" smtClean="0"/>
              <a:t>  ج- إعاقة التحول إلى مجتمع معلومات</a:t>
            </a:r>
            <a:r>
              <a:rPr lang="ar-EG" dirty="0" smtClean="0"/>
              <a:t>ى  </a:t>
            </a:r>
            <a:r>
              <a:rPr lang="fr-FR" dirty="0" smtClean="0"/>
              <a:t> </a:t>
            </a:r>
            <a:endParaRPr lang="en-US" dirty="0" smtClean="0"/>
          </a:p>
          <a:p>
            <a:pPr>
              <a:buNone/>
            </a:pPr>
            <a:r>
              <a:rPr lang="ar-SA" dirty="0" smtClean="0"/>
              <a:t>  د-  السلوكيات </a:t>
            </a:r>
            <a:endParaRPr lang="ar-S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785786" y="857232"/>
            <a:ext cx="7872442" cy="5357850"/>
          </a:xfrm>
        </p:spPr>
        <p:txBody>
          <a:bodyPr>
            <a:normAutofit fontScale="92500"/>
          </a:bodyPr>
          <a:lstStyle/>
          <a:p>
            <a:pPr>
              <a:buNone/>
            </a:pPr>
            <a:r>
              <a:rPr lang="ar-SA" b="1" dirty="0" smtClean="0"/>
              <a:t>5</a:t>
            </a:r>
            <a:r>
              <a:rPr lang="ar-EG" b="1" dirty="0" smtClean="0"/>
              <a:t>- </a:t>
            </a:r>
            <a:r>
              <a:rPr lang="ar-SA" b="1" dirty="0" smtClean="0"/>
              <a:t>المناخ السلطوي والحكومي </a:t>
            </a:r>
            <a:endParaRPr lang="en-US" dirty="0" smtClean="0"/>
          </a:p>
          <a:p>
            <a:pPr>
              <a:buNone/>
            </a:pPr>
            <a:r>
              <a:rPr lang="ar-SA" dirty="0" smtClean="0"/>
              <a:t>أ-  تنازع السلطات نحو جهة الاختصاص في اتخاذ قرار في مشكلة محددة    </a:t>
            </a:r>
            <a:endParaRPr lang="en-US" dirty="0" smtClean="0"/>
          </a:p>
          <a:p>
            <a:pPr>
              <a:buNone/>
            </a:pPr>
            <a:r>
              <a:rPr lang="ar-SA" dirty="0" smtClean="0"/>
              <a:t> ب- احتكار المعلومات</a:t>
            </a:r>
            <a:r>
              <a:rPr lang="fr-FR" dirty="0" smtClean="0"/>
              <a:t> </a:t>
            </a:r>
            <a:endParaRPr lang="en-US" dirty="0" smtClean="0"/>
          </a:p>
          <a:p>
            <a:pPr>
              <a:buNone/>
            </a:pPr>
            <a:r>
              <a:rPr lang="ar-SA" dirty="0" smtClean="0"/>
              <a:t>  ج- القيود الموضوعة على البيانات تحت مسميات أمن الدول  </a:t>
            </a:r>
            <a:r>
              <a:rPr lang="fr-FR" dirty="0" smtClean="0"/>
              <a:t> </a:t>
            </a:r>
            <a:endParaRPr lang="en-US" dirty="0" smtClean="0"/>
          </a:p>
          <a:p>
            <a:pPr>
              <a:buNone/>
            </a:pPr>
            <a:r>
              <a:rPr lang="ar-SA" dirty="0" smtClean="0"/>
              <a:t>  د-تضارب الاختصاصات  </a:t>
            </a:r>
            <a:r>
              <a:rPr lang="fr-FR" dirty="0" smtClean="0"/>
              <a:t> </a:t>
            </a:r>
            <a:endParaRPr lang="en-US" dirty="0" smtClean="0"/>
          </a:p>
          <a:p>
            <a:pPr>
              <a:buNone/>
            </a:pPr>
            <a:r>
              <a:rPr lang="ar-SA" dirty="0" smtClean="0"/>
              <a:t>  ه- فقر الإدارة بمفهوم فكر النظم </a:t>
            </a:r>
            <a:r>
              <a:rPr lang="en-US" dirty="0" smtClean="0"/>
              <a:t>       </a:t>
            </a:r>
            <a:r>
              <a:rPr lang="fr-FR" dirty="0" smtClean="0"/>
              <a:t> </a:t>
            </a:r>
            <a:endParaRPr lang="en-US" dirty="0" smtClean="0"/>
          </a:p>
          <a:p>
            <a:pPr>
              <a:buNone/>
            </a:pPr>
            <a:r>
              <a:rPr lang="ar-SA" dirty="0" smtClean="0"/>
              <a:t>   و- غياب فكر التخطيط الإستراتيجي.  </a:t>
            </a:r>
            <a:r>
              <a:rPr lang="fr-FR" dirty="0" smtClean="0"/>
              <a:t> </a:t>
            </a:r>
            <a:endParaRPr lang="en-US" dirty="0" smtClean="0"/>
          </a:p>
          <a:p>
            <a:pPr>
              <a:buNone/>
            </a:pPr>
            <a:r>
              <a:rPr lang="ar-SA" dirty="0" smtClean="0"/>
              <a:t>   ز- ضعف فكر التنسيق بين الكيانات. </a:t>
            </a:r>
            <a:endParaRPr lang="en-US" dirty="0" smtClean="0"/>
          </a:p>
          <a:p>
            <a:pPr>
              <a:buNone/>
            </a:pPr>
            <a:r>
              <a:rPr lang="ar-SA" dirty="0" smtClean="0"/>
              <a:t> ح- ضعف الرؤية المستقبلية ومتابعة حركة المتغيرات المرتبطة بالأنشطة التنموية. </a:t>
            </a:r>
            <a:endParaRPr lang="en-US" dirty="0" smtClean="0"/>
          </a:p>
          <a:p>
            <a:pPr>
              <a:buNone/>
            </a:pPr>
            <a:r>
              <a:rPr lang="ar-SA" dirty="0" smtClean="0"/>
              <a:t>  ط-بيروقراطية الإدارة.     </a:t>
            </a:r>
            <a:r>
              <a:rPr lang="fr-FR" dirty="0" smtClean="0"/>
              <a:t> </a:t>
            </a:r>
            <a:endParaRPr lang="en-US" dirty="0" smtClean="0"/>
          </a:p>
          <a:p>
            <a:pPr>
              <a:buNone/>
            </a:pPr>
            <a:r>
              <a:rPr lang="ar-SA" dirty="0" smtClean="0"/>
              <a:t>    ي-الخوف من المسئولية</a:t>
            </a:r>
            <a:endParaRPr lang="ar-S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714348" y="1000108"/>
            <a:ext cx="7943880" cy="5357850"/>
          </a:xfrm>
        </p:spPr>
        <p:txBody>
          <a:bodyPr/>
          <a:lstStyle/>
          <a:p>
            <a:pPr>
              <a:buNone/>
            </a:pPr>
            <a:r>
              <a:rPr lang="ar-EG" b="1" dirty="0" smtClean="0"/>
              <a:t>6- </a:t>
            </a:r>
            <a:r>
              <a:rPr lang="ar-SA" b="1" dirty="0" smtClean="0"/>
              <a:t>التكنولوجيا:</a:t>
            </a:r>
            <a:r>
              <a:rPr lang="fr-FR" dirty="0" smtClean="0"/>
              <a:t> </a:t>
            </a:r>
            <a:endParaRPr lang="en-US" dirty="0" smtClean="0"/>
          </a:p>
          <a:p>
            <a:pPr>
              <a:buNone/>
            </a:pPr>
            <a:r>
              <a:rPr lang="ar-SA" dirty="0" smtClean="0"/>
              <a:t> أ-   معدل تطورها سريع ( التعلم – التدريب – الإتاحة )   </a:t>
            </a:r>
            <a:r>
              <a:rPr lang="fr-FR" dirty="0" smtClean="0"/>
              <a:t> </a:t>
            </a:r>
            <a:endParaRPr lang="en-US" dirty="0" smtClean="0"/>
          </a:p>
          <a:p>
            <a:pPr>
              <a:buNone/>
            </a:pPr>
            <a:r>
              <a:rPr lang="ar-SA" dirty="0" smtClean="0"/>
              <a:t> ب-   مكلفة </a:t>
            </a:r>
            <a:r>
              <a:rPr lang="ar-SA" dirty="0" err="1" smtClean="0"/>
              <a:t>و</a:t>
            </a:r>
            <a:r>
              <a:rPr lang="ar-SA" dirty="0" smtClean="0"/>
              <a:t> يجب الاستفادة منها لتبرير جدواها الاقتصادية.   </a:t>
            </a:r>
            <a:r>
              <a:rPr lang="fr-FR" dirty="0" smtClean="0"/>
              <a:t> </a:t>
            </a:r>
            <a:endParaRPr lang="en-US" dirty="0" smtClean="0"/>
          </a:p>
          <a:p>
            <a:pPr>
              <a:buNone/>
            </a:pPr>
            <a:r>
              <a:rPr lang="ar-SA" dirty="0" smtClean="0"/>
              <a:t> ج- ثقافة التكنولوجيا.</a:t>
            </a:r>
            <a:r>
              <a:rPr lang="fr-FR" dirty="0" smtClean="0"/>
              <a:t> </a:t>
            </a:r>
            <a:endParaRPr lang="en-US" dirty="0" smtClean="0"/>
          </a:p>
          <a:p>
            <a:pPr>
              <a:buNone/>
            </a:pPr>
            <a:r>
              <a:rPr lang="ar-SA" dirty="0" smtClean="0"/>
              <a:t> د- الاعتماد على الاستيراد أكثر من التطوير المحلي. </a:t>
            </a:r>
            <a:endParaRPr lang="en-US" dirty="0" smtClean="0"/>
          </a:p>
          <a:p>
            <a:pPr>
              <a:buNone/>
            </a:pPr>
            <a:r>
              <a:rPr lang="ar-SA" dirty="0" smtClean="0"/>
              <a:t>  ه -الملكية الفكرية وقيود النقل والاستخدام.  </a:t>
            </a:r>
            <a:r>
              <a:rPr lang="fr-FR" dirty="0" smtClean="0"/>
              <a:t> </a:t>
            </a:r>
            <a:endParaRPr lang="en-US" dirty="0" smtClean="0"/>
          </a:p>
          <a:p>
            <a:pPr>
              <a:buNone/>
            </a:pPr>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714356"/>
            <a:ext cx="8229600" cy="571504"/>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b="1" dirty="0" smtClean="0"/>
              <a:t> </a:t>
            </a:r>
            <a:r>
              <a:rPr lang="ar-AE" sz="3200" b="1" dirty="0" smtClean="0"/>
              <a:t>مفهوم وأهمية نظم دعم القرار </a:t>
            </a:r>
            <a:endParaRPr lang="ar-SA" sz="3200" dirty="0"/>
          </a:p>
        </p:txBody>
      </p:sp>
      <p:sp>
        <p:nvSpPr>
          <p:cNvPr id="3" name="عنصر نائب للمحتوى 2"/>
          <p:cNvSpPr>
            <a:spLocks noGrp="1"/>
          </p:cNvSpPr>
          <p:nvPr>
            <p:ph idx="1"/>
          </p:nvPr>
        </p:nvSpPr>
        <p:spPr>
          <a:xfrm>
            <a:off x="457200" y="1571612"/>
            <a:ext cx="8229600" cy="4752988"/>
          </a:xfrm>
        </p:spPr>
        <p:txBody>
          <a:bodyPr/>
          <a:lstStyle/>
          <a:p>
            <a:pPr>
              <a:buNone/>
            </a:pPr>
            <a:r>
              <a:rPr lang="ar-AE" b="1" i="1" u="sng" dirty="0" smtClean="0"/>
              <a:t>1- مفهوم نظم دعم القرار</a:t>
            </a:r>
            <a:r>
              <a:rPr lang="ar-SA" dirty="0" smtClean="0"/>
              <a:t> </a:t>
            </a:r>
            <a:endParaRPr lang="en-US" dirty="0" smtClean="0"/>
          </a:p>
          <a:p>
            <a:pPr>
              <a:buNone/>
            </a:pPr>
            <a:r>
              <a:rPr lang="ar-AE" dirty="0" smtClean="0"/>
              <a:t>     يتركب مفهوم نظم دعم القرار من ثلاثة مفاهيم أساسية </a:t>
            </a:r>
            <a:endParaRPr lang="en-US" dirty="0" smtClean="0"/>
          </a:p>
          <a:p>
            <a:pPr>
              <a:buNone/>
            </a:pPr>
            <a:r>
              <a:rPr lang="ar-AE" dirty="0" smtClean="0"/>
              <a:t>1</a:t>
            </a:r>
            <a:r>
              <a:rPr lang="ar-AE" b="1" dirty="0" smtClean="0"/>
              <a:t>-1- مفهوم النظام :</a:t>
            </a:r>
            <a:r>
              <a:rPr lang="ar-AE" dirty="0" smtClean="0"/>
              <a:t>يقصد بالنظام في سياق نظرية النظم العامة بأنه مجموعة منتظمة من الأجزاء أو النظم الفرعية المترابطة والمتفاعلة فيما بينها .</a:t>
            </a:r>
            <a:r>
              <a:rPr lang="ar-SA" dirty="0" smtClean="0"/>
              <a:t> </a:t>
            </a:r>
            <a:endParaRPr lang="en-US" dirty="0" smtClean="0"/>
          </a:p>
          <a:p>
            <a:pPr>
              <a:buNone/>
            </a:pPr>
            <a:r>
              <a:rPr lang="ar-AE" dirty="0" smtClean="0"/>
              <a:t>1</a:t>
            </a:r>
            <a:r>
              <a:rPr lang="ar-AE" b="1" dirty="0" smtClean="0"/>
              <a:t>-2- مفهوم الدعم :</a:t>
            </a:r>
            <a:r>
              <a:rPr lang="ar-AE" dirty="0" smtClean="0"/>
              <a:t>هو المساندة التي تقدمه هذه النظم لصانع القرار أو لفريق القرار .</a:t>
            </a:r>
            <a:r>
              <a:rPr lang="ar-SA" dirty="0" smtClean="0"/>
              <a:t> </a:t>
            </a:r>
            <a:endParaRPr lang="en-US" dirty="0" smtClean="0"/>
          </a:p>
          <a:p>
            <a:pPr>
              <a:buNone/>
            </a:pPr>
            <a:r>
              <a:rPr lang="ar-AE" dirty="0" smtClean="0"/>
              <a:t>1</a:t>
            </a:r>
            <a:r>
              <a:rPr lang="ar-AE" b="1" dirty="0" smtClean="0"/>
              <a:t>-3- مفهوم القرار الإداري :</a:t>
            </a:r>
            <a:r>
              <a:rPr lang="ar-AE" dirty="0" smtClean="0"/>
              <a:t>هو نتاج عملية المفاضلة بين البدائل المقترحة ،والقرار بصفة عامة مرتبط بعملية صنع واتخاذ القرار وهو نتاج منطقي لهذه العملية</a:t>
            </a:r>
            <a:endParaRPr lang="ar-S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714348" y="642918"/>
            <a:ext cx="7729566" cy="5429288"/>
          </a:xfrm>
        </p:spPr>
        <p:txBody>
          <a:bodyPr>
            <a:normAutofit/>
          </a:bodyPr>
          <a:lstStyle/>
          <a:p>
            <a:pPr>
              <a:buNone/>
            </a:pPr>
            <a:r>
              <a:rPr lang="ar-AE" dirty="0" smtClean="0"/>
              <a:t>وفيما يخص مفهوم نظام دعم القرار هو أحد نظم المعلومات المبنية على الحاسبات وهذه النظم تقوم بتسيير التفاعل بين العنصر البشري وتكنولوجيا المعلومات في إنتاج المعلومات المناسبة لاحتياجات المستخدمين في نظام دعم القرارات يكون الهدف من هذا التفاعل هو توفير الدعم اللازم لترشيد عملية اتخاذ القرارات .</a:t>
            </a:r>
            <a:r>
              <a:rPr lang="ar-SA" dirty="0" smtClean="0"/>
              <a:t> </a:t>
            </a:r>
            <a:endParaRPr lang="en-US" dirty="0" smtClean="0"/>
          </a:p>
          <a:p>
            <a:pPr>
              <a:buNone/>
            </a:pPr>
            <a:r>
              <a:rPr lang="ar-AE" dirty="0" smtClean="0"/>
              <a:t>  ويمكن عرض مجموعة من التعريفات  لنظم دعم القرار</a:t>
            </a:r>
            <a:r>
              <a:rPr lang="ar-SA" dirty="0" smtClean="0"/>
              <a:t> </a:t>
            </a:r>
            <a:r>
              <a:rPr lang="ar-AE" dirty="0" smtClean="0"/>
              <a:t>وذلك من أجل صياغة تعريف مبسط له فيما يلي :</a:t>
            </a:r>
            <a:r>
              <a:rPr lang="ar-SA" dirty="0" smtClean="0"/>
              <a:t> </a:t>
            </a:r>
            <a:endParaRPr lang="en-US" dirty="0" smtClean="0"/>
          </a:p>
          <a:p>
            <a:pPr>
              <a:buNone/>
            </a:pPr>
            <a:r>
              <a:rPr lang="ar-AE" dirty="0" smtClean="0"/>
              <a:t>فحسب </a:t>
            </a:r>
            <a:r>
              <a:rPr lang="ar-AE" b="1" dirty="0" smtClean="0"/>
              <a:t>جيمس </a:t>
            </a:r>
            <a:r>
              <a:rPr lang="ar-AE" b="1" dirty="0" err="1" smtClean="0"/>
              <a:t>أوبرين</a:t>
            </a:r>
            <a:r>
              <a:rPr lang="ar-AE" b="1" dirty="0" smtClean="0"/>
              <a:t> (</a:t>
            </a:r>
            <a:r>
              <a:rPr lang="fr-FR" dirty="0" smtClean="0"/>
              <a:t> (</a:t>
            </a:r>
            <a:r>
              <a:rPr lang="fr-FR" b="1" dirty="0" smtClean="0"/>
              <a:t>James O'Brien </a:t>
            </a:r>
            <a:r>
              <a:rPr lang="ar-SA" dirty="0" smtClean="0"/>
              <a:t>: نظام دعم القرار </a:t>
            </a:r>
            <a:r>
              <a:rPr lang="fr-FR" dirty="0" smtClean="0"/>
              <a:t>DSS</a:t>
            </a:r>
            <a:r>
              <a:rPr lang="ar-SA" dirty="0" smtClean="0"/>
              <a:t> هو نظام معلومات مرتبط بالحاسب</a:t>
            </a:r>
            <a:r>
              <a:rPr lang="fr-FR" dirty="0" smtClean="0"/>
              <a:t> </a:t>
            </a:r>
            <a:r>
              <a:rPr lang="ar-SA" dirty="0" smtClean="0"/>
              <a:t>الذي يوفر معلومات لدعم  المديرين ومحترفي الأعمال أثناء عملية اتخاذ القرار وقد طور </a:t>
            </a:r>
            <a:r>
              <a:rPr lang="ar-SA" dirty="0" err="1" smtClean="0"/>
              <a:t>خيصيصا</a:t>
            </a:r>
            <a:r>
              <a:rPr lang="ar-SA" dirty="0" smtClean="0"/>
              <a:t> لدعم وحل مشاكل الإدارة غير المهيكلة لتحسين عملية اتخاذ القرار </a:t>
            </a:r>
            <a:endParaRPr lang="ar-S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857224" y="785795"/>
            <a:ext cx="7372376" cy="5538806"/>
          </a:xfrm>
        </p:spPr>
        <p:txBody>
          <a:bodyPr/>
          <a:lstStyle/>
          <a:p>
            <a:pPr>
              <a:buNone/>
            </a:pPr>
            <a:r>
              <a:rPr lang="ar-SA" dirty="0" smtClean="0"/>
              <a:t>ويرى </a:t>
            </a:r>
            <a:r>
              <a:rPr lang="ar-SA" b="1" dirty="0" smtClean="0"/>
              <a:t>ليكر(  </a:t>
            </a:r>
            <a:r>
              <a:rPr lang="fr-FR" b="1" dirty="0" smtClean="0"/>
              <a:t>LIKER</a:t>
            </a:r>
            <a:r>
              <a:rPr lang="ar-SA" b="1" dirty="0" smtClean="0"/>
              <a:t>) :</a:t>
            </a:r>
            <a:r>
              <a:rPr lang="ar-SA" dirty="0" smtClean="0"/>
              <a:t>أن نظم مساندة القرارات هي نظم تفاعلية محسوبة تساعد صانع القرار على استخدام البيانات والنماذج لحل المشكلات شبه الهيكلية وغير الهيكلية ،ولكن بطريقة هؤلاء المدراء وأسلوبهم الشخصي في حل      المشكلات. </a:t>
            </a:r>
            <a:r>
              <a:rPr lang="ar-AE" dirty="0" smtClean="0"/>
              <a:t>وهذا ما يتفق مع تعريف</a:t>
            </a:r>
            <a:r>
              <a:rPr lang="fr-FR" dirty="0" smtClean="0"/>
              <a:t>  </a:t>
            </a:r>
            <a:r>
              <a:rPr lang="ar-AE" dirty="0" smtClean="0"/>
              <a:t>:الذي يرى أنها نظم تقوم بتجهيز المديرين بأدوات تساعدهم في حل المشكلات شبه الهيكلية وغير الهيكلية ،ولكن بطريقة هؤلاء المدراء وأسلوبهم الشخصي في حل المشكلات</a:t>
            </a:r>
            <a:endParaRPr lang="ar-S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0034" y="571480"/>
            <a:ext cx="7929618" cy="928694"/>
          </a:xfrm>
        </p:spPr>
        <p:style>
          <a:lnRef idx="3">
            <a:schemeClr val="lt1"/>
          </a:lnRef>
          <a:fillRef idx="1">
            <a:schemeClr val="accent1"/>
          </a:fillRef>
          <a:effectRef idx="1">
            <a:schemeClr val="accent1"/>
          </a:effectRef>
          <a:fontRef idx="minor">
            <a:schemeClr val="lt1"/>
          </a:fontRef>
        </p:style>
        <p:txBody>
          <a:bodyPr>
            <a:normAutofit fontScale="90000"/>
          </a:bodyPr>
          <a:lstStyle/>
          <a:p>
            <a:pPr algn="r"/>
            <a:r>
              <a:rPr lang="ar-AE" sz="3200" b="1" dirty="0" smtClean="0"/>
              <a:t>2</a:t>
            </a:r>
            <a:r>
              <a:rPr lang="ar-AE" sz="3200" b="1" i="1" dirty="0" smtClean="0"/>
              <a:t>- أهمية نظم دعم القرار</a:t>
            </a:r>
            <a:r>
              <a:rPr lang="ar-SA" sz="3200" dirty="0" smtClean="0"/>
              <a:t> </a:t>
            </a:r>
            <a:r>
              <a:rPr lang="en-US" sz="3200" dirty="0" smtClean="0"/>
              <a:t/>
            </a:r>
            <a:br>
              <a:rPr lang="en-US" sz="3200" dirty="0" smtClean="0"/>
            </a:br>
            <a:endParaRPr lang="ar-SA" sz="3200" dirty="0"/>
          </a:p>
        </p:txBody>
      </p:sp>
      <p:sp>
        <p:nvSpPr>
          <p:cNvPr id="3" name="عنصر نائب للمحتوى 2"/>
          <p:cNvSpPr>
            <a:spLocks noGrp="1"/>
          </p:cNvSpPr>
          <p:nvPr>
            <p:ph idx="1"/>
          </p:nvPr>
        </p:nvSpPr>
        <p:spPr>
          <a:xfrm>
            <a:off x="428596" y="1714488"/>
            <a:ext cx="8229600" cy="4389120"/>
          </a:xfrm>
        </p:spPr>
        <p:txBody>
          <a:bodyPr/>
          <a:lstStyle/>
          <a:p>
            <a:pPr>
              <a:buNone/>
            </a:pPr>
            <a:r>
              <a:rPr lang="ar-AE" dirty="0" smtClean="0"/>
              <a:t>ويمكن إجمال أهمية وفوائد هذه النظم فيما يلي :</a:t>
            </a:r>
            <a:r>
              <a:rPr lang="ar-SA" dirty="0" smtClean="0"/>
              <a:t> </a:t>
            </a:r>
            <a:endParaRPr lang="en-US" dirty="0" smtClean="0"/>
          </a:p>
          <a:p>
            <a:pPr marL="514350" indent="-514350">
              <a:buFont typeface="+mj-lt"/>
              <a:buAutoNum type="arabicPeriod"/>
            </a:pPr>
            <a:r>
              <a:rPr lang="ar-AE" dirty="0" smtClean="0"/>
              <a:t>تتميز نظم دعم القرار</a:t>
            </a:r>
            <a:r>
              <a:rPr lang="ar-SA" dirty="0" smtClean="0"/>
              <a:t> </a:t>
            </a:r>
            <a:r>
              <a:rPr lang="ar-AE" dirty="0" smtClean="0"/>
              <a:t>بتطورها</a:t>
            </a:r>
            <a:r>
              <a:rPr lang="ar-SA" dirty="0" smtClean="0"/>
              <a:t> </a:t>
            </a:r>
            <a:r>
              <a:rPr lang="ar-AE" dirty="0" smtClean="0"/>
              <a:t>عن باقي أنظمة المعلومات الأخرى بدمجها بين التكنولوجيا وبحوث العمليات في إطار كفاءة متخذ القرار.</a:t>
            </a:r>
            <a:r>
              <a:rPr lang="ar-SA" dirty="0" smtClean="0"/>
              <a:t> </a:t>
            </a:r>
            <a:endParaRPr lang="en-US" dirty="0" smtClean="0"/>
          </a:p>
          <a:p>
            <a:pPr marL="514350" indent="-514350">
              <a:buFont typeface="+mj-lt"/>
              <a:buAutoNum type="arabicPeriod"/>
            </a:pPr>
            <a:r>
              <a:rPr lang="ar-SA" dirty="0" smtClean="0"/>
              <a:t> زيادة عدد البدائل وإمكانية اختيار البديل الأمثل من بين مجموعة البدائل المختبرة عن طريق توفير تحليل حساسية أكثر سرعة واستجابة أسرع. حيث تستطيع تقديم الدعم لسلسلة متعاقبة ومترابطة من القرارات ،تقدم الدعم لجميع مراحل عملية صنع القرار. </a:t>
            </a:r>
            <a:endParaRPr lang="en-US" dirty="0" smtClean="0"/>
          </a:p>
          <a:p>
            <a:pPr marL="514350" indent="-514350">
              <a:buFont typeface="+mj-lt"/>
              <a:buAutoNum type="arabicPeriod"/>
            </a:pPr>
            <a:r>
              <a:rPr lang="ar-SA" dirty="0" smtClean="0"/>
              <a:t>الفهم الأفضل للأعمال ،تمكن متخذي القرار  من رؤية العلاقات ، والتي يمكن استخدامها لإعداد صورة شاملة للأعمال. </a:t>
            </a:r>
            <a:endParaRPr lang="en-US" dirty="0" smtClean="0"/>
          </a:p>
          <a:p>
            <a:pPr marL="514350" indent="-514350">
              <a:buFont typeface="+mj-lt"/>
              <a:buAutoNum type="arabicPeriod"/>
            </a:pPr>
            <a:endParaRPr lang="ar-S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4294967295"/>
          </p:nvPr>
        </p:nvSpPr>
        <p:spPr>
          <a:xfrm>
            <a:off x="785786" y="857232"/>
            <a:ext cx="7872442" cy="5500726"/>
          </a:xfrm>
        </p:spPr>
        <p:txBody>
          <a:bodyPr>
            <a:normAutofit/>
          </a:bodyPr>
          <a:lstStyle/>
          <a:p>
            <a:pPr>
              <a:buNone/>
            </a:pPr>
            <a:r>
              <a:rPr lang="ar-SA" dirty="0" smtClean="0"/>
              <a:t>4- استجابة سريعة للمواقف غير المتوقعة ، مراجعة سهلة للنماذج والرؤية السريعة للمتغيرات. </a:t>
            </a:r>
            <a:endParaRPr lang="en-US" dirty="0" smtClean="0"/>
          </a:p>
          <a:p>
            <a:pPr>
              <a:buNone/>
            </a:pPr>
            <a:r>
              <a:rPr lang="ar-SA" dirty="0" smtClean="0"/>
              <a:t>5- القدرة على انجاز التحليل من أجل غرض معين ، توفير مجموعة من الوسائل والأساليب الفنية المتنوعة لإعداد التحاليل من أجل أغراض معينة. </a:t>
            </a:r>
            <a:endParaRPr lang="en-US" dirty="0" smtClean="0"/>
          </a:p>
          <a:p>
            <a:pPr>
              <a:buNone/>
            </a:pPr>
            <a:r>
              <a:rPr lang="ar-SA" dirty="0" smtClean="0"/>
              <a:t>6- تحسين الاتصالات والرقابة ، قنوات اتصال موثقة ومحسنة،وخطط أكثر اتساقا وإجراءات حسابية منمطة. </a:t>
            </a:r>
            <a:endParaRPr lang="en-US" dirty="0" smtClean="0"/>
          </a:p>
          <a:p>
            <a:pPr>
              <a:buNone/>
            </a:pPr>
            <a:r>
              <a:rPr lang="ar-SA" dirty="0" smtClean="0"/>
              <a:t>7- توفير الوقت والتكاليف ،واختصار العمل المكتبي وتقليل الوقت الإضافي ومن ثم توفير التكاليف. </a:t>
            </a:r>
            <a:endParaRPr lang="en-US" dirty="0" smtClean="0"/>
          </a:p>
          <a:p>
            <a:pPr>
              <a:buNone/>
            </a:pPr>
            <a:r>
              <a:rPr lang="ar-SA" dirty="0" smtClean="0"/>
              <a:t>8- </a:t>
            </a:r>
            <a:r>
              <a:rPr lang="ar-AE" dirty="0" smtClean="0"/>
              <a:t>قرارات أفضل ،عمل جماعي أفضل ، فعالية واستخدام أفضل لموارد البيانات</a:t>
            </a:r>
            <a:r>
              <a:rPr lang="ar-SA" dirty="0" smtClean="0"/>
              <a:t> </a:t>
            </a:r>
            <a:endParaRPr lang="ar-S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29642" cy="724648"/>
          </a:xfrm>
        </p:spPr>
        <p:style>
          <a:lnRef idx="3">
            <a:schemeClr val="lt1"/>
          </a:lnRef>
          <a:fillRef idx="1">
            <a:schemeClr val="accent1"/>
          </a:fillRef>
          <a:effectRef idx="1">
            <a:schemeClr val="accent1"/>
          </a:effectRef>
          <a:fontRef idx="minor">
            <a:schemeClr val="lt1"/>
          </a:fontRef>
        </p:style>
        <p:txBody>
          <a:bodyPr>
            <a:normAutofit/>
          </a:bodyPr>
          <a:lstStyle/>
          <a:p>
            <a:pPr algn="r"/>
            <a:r>
              <a:rPr lang="ar-SA" sz="3200" b="1" i="1" cap="all" dirty="0"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rPr>
              <a:t>   أنواع القرارات</a:t>
            </a:r>
            <a:endParaRPr lang="ar-SA" sz="3200" dirty="0">
              <a:solidFill>
                <a:schemeClr val="bg1"/>
              </a:solidFill>
            </a:endParaRPr>
          </a:p>
        </p:txBody>
      </p:sp>
      <p:sp>
        <p:nvSpPr>
          <p:cNvPr id="3" name="عنصر نائب للمحتوى 2"/>
          <p:cNvSpPr>
            <a:spLocks noGrp="1"/>
          </p:cNvSpPr>
          <p:nvPr>
            <p:ph idx="1"/>
          </p:nvPr>
        </p:nvSpPr>
        <p:spPr>
          <a:xfrm>
            <a:off x="500034" y="1643050"/>
            <a:ext cx="8229600" cy="4929222"/>
          </a:xfrm>
        </p:spPr>
        <p:txBody>
          <a:bodyPr>
            <a:normAutofit lnSpcReduction="10000"/>
          </a:bodyPr>
          <a:lstStyle/>
          <a:p>
            <a:pPr lvl="1">
              <a:buNone/>
            </a:pPr>
            <a:r>
              <a:rPr lang="ar-SA" sz="2600" dirty="0" smtClean="0"/>
              <a:t>1- القرارات المبرمجة:-</a:t>
            </a:r>
          </a:p>
          <a:p>
            <a:pPr>
              <a:buNone/>
            </a:pPr>
            <a:r>
              <a:rPr lang="ar-SA" dirty="0" smtClean="0"/>
              <a:t>روتينية ومتكررة إلي ألمدي الذي يمكن إعداد إجراء محدد لتناولها لا تعامل بأنها جديد.</a:t>
            </a:r>
          </a:p>
          <a:p>
            <a:pPr>
              <a:buNone/>
            </a:pPr>
            <a:endParaRPr lang="ar-SA" dirty="0" smtClean="0"/>
          </a:p>
          <a:p>
            <a:pPr>
              <a:buNone/>
            </a:pPr>
            <a:r>
              <a:rPr lang="ar-SA" dirty="0" smtClean="0"/>
              <a:t>    2-القرارات غير المبرمجة:</a:t>
            </a:r>
          </a:p>
          <a:p>
            <a:pPr>
              <a:buNone/>
            </a:pPr>
            <a:r>
              <a:rPr lang="ar-SA" dirty="0" smtClean="0"/>
              <a:t>جديدة وغير مهيكلة ولا توجد طريقة قاطعة لتعامل مع المشكلة بسبب عدم ظهورها من قبل أو بسبب طبيعتها الدقيقة وهيكلها الدقيق أو بسبب أهميتها أو احتياجها إلي معالجة يتم تفعيلها خصيصا لها.</a:t>
            </a:r>
          </a:p>
          <a:p>
            <a:pPr>
              <a:buNone/>
            </a:pPr>
            <a:endParaRPr lang="ar-SA" dirty="0" smtClean="0"/>
          </a:p>
          <a:p>
            <a:pPr>
              <a:buNone/>
            </a:pPr>
            <a:r>
              <a:rPr lang="ar-SA" sz="2800" dirty="0" smtClean="0"/>
              <a:t>3-القرار شبه مبرمج : وهي القرارات التي يمكن اتخاذها بواسطة المدير زائداً استخدام الحاسب</a:t>
            </a:r>
          </a:p>
          <a:p>
            <a:pPr>
              <a:buNone/>
            </a:pPr>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normAutofit/>
          </a:bodyPr>
          <a:lstStyle/>
          <a:p>
            <a:endParaRPr lang="ar-SA" sz="3200" dirty="0" smtClean="0">
              <a:latin typeface="Andalus" pitchFamily="18" charset="-78"/>
              <a:cs typeface="Andalus" pitchFamily="18" charset="-78"/>
            </a:endParaRPr>
          </a:p>
          <a:p>
            <a:endParaRPr lang="ar-SA" sz="3200" dirty="0" smtClean="0">
              <a:latin typeface="Andalus" pitchFamily="18" charset="-78"/>
              <a:cs typeface="Andalus" pitchFamily="18" charset="-78"/>
            </a:endParaRPr>
          </a:p>
          <a:p>
            <a:endParaRPr lang="ar-SA" sz="3200" dirty="0" smtClean="0">
              <a:latin typeface="Andalus" pitchFamily="18" charset="-78"/>
              <a:cs typeface="Andalus" pitchFamily="18" charset="-78"/>
            </a:endParaRPr>
          </a:p>
          <a:p>
            <a:endParaRPr lang="ar-SA" sz="3200" dirty="0" smtClean="0">
              <a:latin typeface="Andalus" pitchFamily="18" charset="-78"/>
              <a:cs typeface="Andalus" pitchFamily="18" charset="-78"/>
            </a:endParaRPr>
          </a:p>
          <a:p>
            <a:endParaRPr lang="ar-SA" sz="3200" dirty="0" smtClean="0">
              <a:latin typeface="Andalus" pitchFamily="18" charset="-78"/>
              <a:cs typeface="Andalus" pitchFamily="18" charset="-78"/>
            </a:endParaRPr>
          </a:p>
          <a:p>
            <a:r>
              <a:rPr lang="ar-SA" sz="3200" dirty="0" smtClean="0">
                <a:latin typeface="Andalus" pitchFamily="18" charset="-78"/>
                <a:cs typeface="Andalus" pitchFamily="18" charset="-78"/>
              </a:rPr>
              <a:t>مبرمج                         شبة مبرمج             غير مبرمج</a:t>
            </a:r>
            <a:endParaRPr lang="ar-SA" sz="3200" dirty="0">
              <a:latin typeface="Andalus" pitchFamily="18" charset="-78"/>
              <a:cs typeface="Andalus" pitchFamily="18" charset="-78"/>
            </a:endParaRPr>
          </a:p>
        </p:txBody>
      </p:sp>
      <p:sp>
        <p:nvSpPr>
          <p:cNvPr id="4" name="شكل بيضاوي 3"/>
          <p:cNvSpPr/>
          <p:nvPr/>
        </p:nvSpPr>
        <p:spPr>
          <a:xfrm>
            <a:off x="5500694" y="2714620"/>
            <a:ext cx="3071834" cy="1857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200" dirty="0" smtClean="0">
                <a:solidFill>
                  <a:schemeClr val="tx1"/>
                </a:solidFill>
                <a:latin typeface="Andalus" pitchFamily="18" charset="-78"/>
                <a:cs typeface="Andalus" pitchFamily="18" charset="-78"/>
              </a:rPr>
              <a:t>الحل بواسطة الحاسب الآلي</a:t>
            </a:r>
            <a:endParaRPr lang="ar-SA" sz="3200" dirty="0">
              <a:solidFill>
                <a:schemeClr val="tx1"/>
              </a:solidFill>
              <a:latin typeface="Andalus" pitchFamily="18" charset="-78"/>
              <a:cs typeface="Andalus" pitchFamily="18" charset="-78"/>
            </a:endParaRPr>
          </a:p>
        </p:txBody>
      </p:sp>
      <p:sp>
        <p:nvSpPr>
          <p:cNvPr id="5" name="شكل بيضاوي 4"/>
          <p:cNvSpPr/>
          <p:nvPr/>
        </p:nvSpPr>
        <p:spPr>
          <a:xfrm>
            <a:off x="3071802" y="2714620"/>
            <a:ext cx="3000396" cy="1785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200" dirty="0">
                <a:solidFill>
                  <a:schemeClr val="tx1"/>
                </a:solidFill>
                <a:latin typeface="Andalus" pitchFamily="18" charset="-78"/>
                <a:cs typeface="Andalus" pitchFamily="18" charset="-78"/>
              </a:rPr>
              <a:t>الحل بواسطة المدير +الحاسب </a:t>
            </a:r>
            <a:r>
              <a:rPr lang="ar-SA" sz="3200" dirty="0" smtClean="0">
                <a:solidFill>
                  <a:schemeClr val="tx1"/>
                </a:solidFill>
                <a:latin typeface="Andalus" pitchFamily="18" charset="-78"/>
                <a:cs typeface="Andalus" pitchFamily="18" charset="-78"/>
              </a:rPr>
              <a:t>الآلي</a:t>
            </a:r>
            <a:endParaRPr lang="ar-SA" sz="3200" dirty="0">
              <a:solidFill>
                <a:schemeClr val="tx1"/>
              </a:solidFill>
              <a:latin typeface="Andalus" pitchFamily="18" charset="-78"/>
              <a:cs typeface="Andalus" pitchFamily="18" charset="-78"/>
            </a:endParaRPr>
          </a:p>
        </p:txBody>
      </p:sp>
      <p:sp>
        <p:nvSpPr>
          <p:cNvPr id="6" name="شكل بيضاوي 5"/>
          <p:cNvSpPr/>
          <p:nvPr/>
        </p:nvSpPr>
        <p:spPr>
          <a:xfrm>
            <a:off x="1000100" y="2857496"/>
            <a:ext cx="2714644" cy="1785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200" dirty="0">
                <a:solidFill>
                  <a:schemeClr val="tx1"/>
                </a:solidFill>
                <a:latin typeface="Andalus" pitchFamily="18" charset="-78"/>
                <a:cs typeface="Andalus" pitchFamily="18" charset="-78"/>
              </a:rPr>
              <a:t>الحل بواسطة المدير</a:t>
            </a:r>
          </a:p>
        </p:txBody>
      </p:sp>
      <p:cxnSp>
        <p:nvCxnSpPr>
          <p:cNvPr id="14" name="رابط كسهم مستقيم 13"/>
          <p:cNvCxnSpPr/>
          <p:nvPr/>
        </p:nvCxnSpPr>
        <p:spPr>
          <a:xfrm>
            <a:off x="1500166" y="5715016"/>
            <a:ext cx="6357982" cy="71438"/>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694</Words>
  <Application>Microsoft Office PowerPoint</Application>
  <PresentationFormat>عرض على الشاشة (3:4)‏</PresentationFormat>
  <Paragraphs>140</Paragraphs>
  <Slides>22</Slides>
  <Notes>2</Notes>
  <HiddenSlides>0</HiddenSlides>
  <MMClips>0</MMClips>
  <ScaleCrop>false</ScaleCrop>
  <HeadingPairs>
    <vt:vector size="4" baseType="variant">
      <vt:variant>
        <vt:lpstr>سمة</vt:lpstr>
      </vt:variant>
      <vt:variant>
        <vt:i4>1</vt:i4>
      </vt:variant>
      <vt:variant>
        <vt:lpstr>عناوين الشرائح</vt:lpstr>
      </vt:variant>
      <vt:variant>
        <vt:i4>22</vt:i4>
      </vt:variant>
    </vt:vector>
  </HeadingPairs>
  <TitlesOfParts>
    <vt:vector size="23" baseType="lpstr">
      <vt:lpstr>تدفق</vt:lpstr>
      <vt:lpstr>تطبيقات الحاسوب في أدرة الإعمال </vt:lpstr>
      <vt:lpstr> مدخل</vt:lpstr>
      <vt:lpstr> مفهوم وأهمية نظم دعم القرار </vt:lpstr>
      <vt:lpstr>الشريحة 4</vt:lpstr>
      <vt:lpstr>الشريحة 5</vt:lpstr>
      <vt:lpstr>2- أهمية نظم دعم القرار  </vt:lpstr>
      <vt:lpstr>الشريحة 7</vt:lpstr>
      <vt:lpstr>   أنواع القرارات</vt:lpstr>
      <vt:lpstr>الشريحة 9</vt:lpstr>
      <vt:lpstr> أمثلة على أنواع القرارات</vt:lpstr>
      <vt:lpstr>مكونات نظم دعم القرار </vt:lpstr>
      <vt:lpstr>الشريحة 12</vt:lpstr>
      <vt:lpstr> عوامل تؤثر على  فاعلية نظم دعم القرار </vt:lpstr>
      <vt:lpstr>الشريحة 14</vt:lpstr>
      <vt:lpstr>الشريحة 15</vt:lpstr>
      <vt:lpstr>الشريحة 16</vt:lpstr>
      <vt:lpstr>المعوقات و الإشكاليات التي تواجه تطبيق نظم دعم القرار </vt:lpstr>
      <vt:lpstr>الشريحة 18</vt:lpstr>
      <vt:lpstr>الشريحة 19</vt:lpstr>
      <vt:lpstr>الشريحة 20</vt:lpstr>
      <vt:lpstr>الشريحة 21</vt:lpstr>
      <vt:lpstr>الشريحة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ADEL</dc:creator>
  <cp:lastModifiedBy>ADEL</cp:lastModifiedBy>
  <cp:revision>17</cp:revision>
  <dcterms:created xsi:type="dcterms:W3CDTF">2014-11-24T06:17:54Z</dcterms:created>
  <dcterms:modified xsi:type="dcterms:W3CDTF">2015-11-18T07:43:32Z</dcterms:modified>
</cp:coreProperties>
</file>