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0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7" d="100"/>
          <a:sy n="67" d="100"/>
        </p:scale>
        <p:origin x="-124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875B-C6D8-4EF9-9BDE-9A73F3A75F8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66C15-0682-472F-A42A-9783D9EF8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3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66C15-0682-472F-A42A-9783D9EF8F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244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579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65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82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0482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147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855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57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80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320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8379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14/07/1446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9186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609" y="260648"/>
            <a:ext cx="6858000" cy="2387600"/>
          </a:xfrm>
        </p:spPr>
        <p:txBody>
          <a:bodyPr/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r>
              <a:rPr lang="ar-SA" sz="54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Base Concepts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>
                <a:solidFill>
                  <a:schemeClr val="tx2"/>
                </a:solidFill>
                <a:latin typeface="Tarhaal Rounded" panose="00000500000000000000" pitchFamily="50" charset="-78"/>
                <a:cs typeface="Tarhaal Rounded" panose="00000500000000000000" pitchFamily="50" charset="-78"/>
              </a:rPr>
              <a:t>مفاهيم قواعد البيانات</a:t>
            </a:r>
            <a:endParaRPr lang="en-US" dirty="0">
              <a:solidFill>
                <a:schemeClr val="tx2"/>
              </a:solidFill>
              <a:latin typeface="Tarhaal Rounded" panose="00000500000000000000" pitchFamily="50" charset="-78"/>
              <a:cs typeface="Tarhaal Rounded" panose="00000500000000000000" pitchFamily="50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609" y="6511652"/>
            <a:ext cx="6858000" cy="360040"/>
          </a:xfrm>
        </p:spPr>
        <p:txBody>
          <a:bodyPr>
            <a:normAutofit fontScale="92500" lnSpcReduction="10000"/>
          </a:bodyPr>
          <a:lstStyle/>
          <a:p>
            <a:r>
              <a:rPr lang="ar-SA" b="1" dirty="0" smtClean="0">
                <a:solidFill>
                  <a:schemeClr val="bg1"/>
                </a:solidFill>
              </a:rPr>
              <a:t>أ.مودة خالد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671246"/>
            <a:ext cx="4513118" cy="30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764704"/>
            <a:ext cx="4876800" cy="4876800"/>
          </a:xfrm>
          <a:prstGeom prst="rect">
            <a:avLst/>
          </a:prstGeom>
        </p:spPr>
      </p:pic>
      <p:cxnSp>
        <p:nvCxnSpPr>
          <p:cNvPr id="4" name="Elbow Connector 3"/>
          <p:cNvCxnSpPr/>
          <p:nvPr/>
        </p:nvCxnSpPr>
        <p:spPr>
          <a:xfrm>
            <a:off x="6555871" y="1773313"/>
            <a:ext cx="1459904" cy="8640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66586" y="1991078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600" b="1" dirty="0" smtClean="0">
                <a:solidFill>
                  <a:srgbClr val="FF0000"/>
                </a:solidFill>
              </a:rPr>
              <a:t>الصف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778141" y="2348880"/>
            <a:ext cx="1459904" cy="864096"/>
          </a:xfrm>
          <a:prstGeom prst="bentConnector3">
            <a:avLst/>
          </a:prstGeom>
          <a:ln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7680" y="2566645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600" dirty="0" smtClean="0">
                <a:solidFill>
                  <a:srgbClr val="FF0000"/>
                </a:solidFill>
              </a:rPr>
              <a:t>العمود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60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92696"/>
            <a:ext cx="8691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600" b="1" dirty="0" smtClean="0">
                <a:solidFill>
                  <a:srgbClr val="FF0000"/>
                </a:solidFill>
              </a:rPr>
              <a:t>الصف (السجل):</a:t>
            </a:r>
          </a:p>
          <a:p>
            <a:r>
              <a:rPr lang="ar-SA" sz="3200" dirty="0" smtClean="0"/>
              <a:t>المكان الذي يخزن بداخله البيانات المتكاملة لحالة واحدة من حالات موضوع  الجدول.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0004" y="3661380"/>
            <a:ext cx="869126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600" b="1" dirty="0" smtClean="0">
                <a:solidFill>
                  <a:srgbClr val="FF0000"/>
                </a:solidFill>
              </a:rPr>
              <a:t>العمود (الحقل):</a:t>
            </a:r>
          </a:p>
          <a:p>
            <a:r>
              <a:rPr lang="ar-SA" sz="3200" dirty="0" smtClean="0"/>
              <a:t>المكان الذي يخزن بداخله بيان واحد من بيانات  الجدول.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71992"/>
              </p:ext>
            </p:extLst>
          </p:nvPr>
        </p:nvGraphicFramePr>
        <p:xfrm>
          <a:off x="3635896" y="5151584"/>
          <a:ext cx="232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920">
                  <a:extLst>
                    <a:ext uri="{9D8B030D-6E8A-4147-A177-3AD203B41FA5}">
                      <a16:colId xmlns:a16="http://schemas.microsoft.com/office/drawing/2014/main" xmlns="" val="242901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sz="2400" dirty="0" smtClean="0"/>
                        <a:t>الاسم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82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sz="2400" dirty="0" smtClean="0"/>
                        <a:t>محمد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12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A" sz="2400" dirty="0" smtClean="0"/>
                        <a:t>احمد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235253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60151"/>
              </p:ext>
            </p:extLst>
          </p:nvPr>
        </p:nvGraphicFramePr>
        <p:xfrm>
          <a:off x="1475656" y="2323912"/>
          <a:ext cx="696009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4">
                  <a:extLst>
                    <a:ext uri="{9D8B030D-6E8A-4147-A177-3AD203B41FA5}">
                      <a16:colId xmlns:a16="http://schemas.microsoft.com/office/drawing/2014/main" xmlns="" val="214858332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xmlns="" val="965600708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xmlns="" val="1725043408"/>
                    </a:ext>
                  </a:extLst>
                </a:gridCol>
                <a:gridCol w="1740024">
                  <a:extLst>
                    <a:ext uri="{9D8B030D-6E8A-4147-A177-3AD203B41FA5}">
                      <a16:colId xmlns:a16="http://schemas.microsoft.com/office/drawing/2014/main" xmlns="" val="2532214490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/>
                      <a:r>
                        <a:rPr lang="ar-SA" sz="2400" dirty="0" smtClean="0"/>
                        <a:t>رقم</a:t>
                      </a:r>
                      <a:r>
                        <a:rPr lang="ar-SA" sz="2400" baseline="0" dirty="0" smtClean="0"/>
                        <a:t> الهاتف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dirty="0" smtClean="0"/>
                        <a:t>السكن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dirty="0" smtClean="0"/>
                        <a:t>التخصص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dirty="0" smtClean="0"/>
                        <a:t>الاسم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376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 smtClean="0"/>
                        <a:t>099996686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dirty="0" smtClean="0"/>
                        <a:t>دنقلا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2400" dirty="0" smtClean="0"/>
                        <a:t>علوم حاسوب</a:t>
                      </a:r>
                      <a:endParaRPr lang="en-US" sz="2400" dirty="0" smtClean="0"/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2400" dirty="0" smtClean="0"/>
                        <a:t>محمد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3195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75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321" y="11907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ar-SA" sz="4800" b="1" dirty="0" smtClean="0">
                <a:solidFill>
                  <a:schemeClr val="tx2"/>
                </a:solidFill>
                <a:latin typeface="12 to the Moon" panose="00000400000000000000" pitchFamily="2" charset="0"/>
              </a:rPr>
              <a:t>أهمية قواعد البيانات</a:t>
            </a:r>
            <a:endParaRPr lang="en-US" sz="4800" b="1" dirty="0">
              <a:solidFill>
                <a:schemeClr val="tx2"/>
              </a:solidFill>
              <a:latin typeface="12 to the Moon" panose="000004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24" y="1507664"/>
            <a:ext cx="7886700" cy="1027311"/>
          </a:xfrm>
        </p:spPr>
        <p:txBody>
          <a:bodyPr>
            <a:normAutofit/>
          </a:bodyPr>
          <a:lstStyle/>
          <a:p>
            <a:pPr lvl="0" algn="r" rtl="1">
              <a:buFont typeface="Wingdings" panose="05000000000000000000" pitchFamily="2" charset="2"/>
              <a:buChar char="§"/>
            </a:pPr>
            <a:r>
              <a:rPr lang="ar-SA" dirty="0"/>
              <a:t>تخزين جميع البيانات بكافة الأنشطة لجهة ما بطرق متكاملة ودقيقه وتصنيف وتنظيم هذه البيانات بحيث يسهل استرجاعها في المستقبل.</a:t>
            </a:r>
            <a:endParaRPr lang="en-US" dirty="0"/>
          </a:p>
          <a:p>
            <a:pPr marL="0" lvl="0" indent="0" algn="r" rtl="1">
              <a:buNone/>
            </a:pPr>
            <a:endParaRPr lang="en-US" dirty="0"/>
          </a:p>
          <a:p>
            <a:pPr algn="r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5576" y="2633350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ar-SA" sz="2400" dirty="0"/>
              <a:t>متابعة التغيرات التي تحدث في البيانات المخزنة وإدخال التعديلات اللازمة عليها، حتى تكون دائماً في الصورة الملائمة لاستخدامها فور طلبها.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28150" y="3665874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ar-SA" sz="2400" dirty="0"/>
              <a:t> تخزين كم هائل من البيانات التي تتجاوز الإمكانيات البشرية في تذكر تفاصيلها ومن ثم إجراء بعض العمليات والمعالجات التي يستحيل تنفيذها يدوياً.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01724" y="4866203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ar-SA" sz="2400" dirty="0"/>
              <a:t>تساعد على تخزين البيانات بطريقه متكاملة، بمعنى الربط بين النوعيات المختلفة للبيانات المعبرة عن كافة الأنشطة.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55576" y="5795575"/>
            <a:ext cx="7608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400" dirty="0"/>
              <a:t>تساعد على تحقيق السرية الكاملة للبيانات المخزنة بها بحيث لا تتاح أية معلومات لأي شخص ليس له الحق في الإطلاع عليها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38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67744" y="620688"/>
            <a:ext cx="46313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A" sz="4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 وظائف قواعد </a:t>
            </a:r>
            <a:r>
              <a:rPr lang="ar-SA" sz="4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البيانات</a:t>
            </a:r>
            <a:endParaRPr lang="en-US" sz="4800" b="1" dirty="0"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07" y="1916832"/>
            <a:ext cx="8298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Low">
              <a:lnSpc>
                <a:spcPct val="150000"/>
              </a:lnSpc>
              <a:buFont typeface="+mj-lt"/>
              <a:buAutoNum type="arabicPeriod"/>
            </a:pPr>
            <a:r>
              <a:rPr lang="ar-S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إضافة معلومة أو بيان جديد إلى الملف.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raditional Arabic" panose="02020603050405020304" pitchFamily="18" charset="-78"/>
            </a:endParaRPr>
          </a:p>
          <a:p>
            <a:pPr marL="342900" lvl="0" indent="-342900" algn="justLow">
              <a:lnSpc>
                <a:spcPct val="150000"/>
              </a:lnSpc>
              <a:buFont typeface="+mj-lt"/>
              <a:buAutoNum type="arabicPeriod"/>
            </a:pPr>
            <a:r>
              <a:rPr lang="ar-S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حذف البيانات القديمة والتي لم تعد هناك حاجة إليها.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raditional Arabic" panose="02020603050405020304" pitchFamily="18" charset="-78"/>
            </a:endParaRPr>
          </a:p>
          <a:p>
            <a:pPr marL="342900" lvl="0" indent="-342900" algn="justLow">
              <a:lnSpc>
                <a:spcPct val="150000"/>
              </a:lnSpc>
              <a:buFont typeface="+mj-lt"/>
              <a:buAutoNum type="arabicPeriod"/>
            </a:pPr>
            <a:r>
              <a:rPr lang="ar-S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تغيير بيانات موجودة تبعاً لمعلومات استحدثت 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raditional Arabic" panose="02020603050405020304" pitchFamily="18" charset="-78"/>
            </a:endParaRPr>
          </a:p>
          <a:p>
            <a:pPr marL="342900" lvl="0" indent="-342900" algn="justLow">
              <a:lnSpc>
                <a:spcPct val="150000"/>
              </a:lnSpc>
              <a:buFont typeface="+mj-lt"/>
              <a:buAutoNum type="arabicPeriod"/>
            </a:pPr>
            <a:r>
              <a:rPr lang="ar-S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البحث والاستعلام عن معلومة أو معلومات محددة 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raditional Arabic" panose="02020603050405020304" pitchFamily="18" charset="-78"/>
            </a:endParaRPr>
          </a:p>
          <a:p>
            <a:pPr marL="342900" lvl="0" indent="-342900" algn="justLow">
              <a:lnSpc>
                <a:spcPct val="150000"/>
              </a:lnSpc>
              <a:buFont typeface="+mj-lt"/>
              <a:buAutoNum type="arabicPeriod"/>
            </a:pPr>
            <a:r>
              <a:rPr lang="ar-S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ترتيب وتنظيم البيانات داخل الملفات .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raditional Arabic" panose="02020603050405020304" pitchFamily="18" charset="-78"/>
            </a:endParaRPr>
          </a:p>
          <a:p>
            <a:pPr marL="342900" lvl="0" indent="-342900" algn="justLow">
              <a:lnSpc>
                <a:spcPct val="150000"/>
              </a:lnSpc>
              <a:buFont typeface="+mj-lt"/>
              <a:buAutoNum type="arabicPeriod"/>
            </a:pPr>
            <a:r>
              <a:rPr lang="ar-S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عرض البيانات في شكل تقارير أو نماذج منظمه .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raditional Arabic" panose="02020603050405020304" pitchFamily="18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5320640"/>
            <a:ext cx="3311236" cy="15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5400" b="1" dirty="0" smtClean="0"/>
              <a:t>مفردات المقرر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المفاهيم الأساسية لقواعد البيانات 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النموذج العلائقي.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نموذج البيانات العلائقية والقيود لقاعدة البيانات العلائقية.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التصميم المنطقي لقواعد البيانات.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الجبر العلائقي.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لغة الاستعلام القياسية.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تخزين البيانات وفهرستها.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تقييم الاستعلام.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الاعتمادية الوظيفية والتطبيع.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dirty="0" smtClean="0"/>
              <a:t>الاتجاهات الحديثة لقواعد البيانات.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869160"/>
            <a:ext cx="3892653" cy="18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ar-SA" sz="4800" b="1" dirty="0" smtClean="0"/>
              <a:t>مفردات المحاضرة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ماهي البيانات.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ماهي المعلومات.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تعريف قواعد البيانات.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مكونات قواعد البيانات.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أهمية قواعد البيانات.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ar-SA" sz="3200" dirty="0" smtClean="0"/>
              <a:t>وظائف قواعد البيانات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4653136"/>
            <a:ext cx="3892653" cy="18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23728" y="3135882"/>
            <a:ext cx="5616624" cy="209331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70" y="56547"/>
            <a:ext cx="7886700" cy="3135882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Data?</a:t>
            </a:r>
            <a:br>
              <a:rPr lang="en-US" sz="60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ar-SA" sz="60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ماذا تعني البيانات</a:t>
            </a:r>
            <a:endParaRPr lang="en-US" sz="6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5229200"/>
            <a:ext cx="3892653" cy="18073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3708" y="3366532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000" dirty="0" smtClean="0">
                <a:solidFill>
                  <a:schemeClr val="bg1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هي حقائق مجردة لا جدال فيها عبارة عن </a:t>
            </a:r>
          </a:p>
          <a:p>
            <a:pPr algn="ctr"/>
            <a:r>
              <a:rPr lang="ar-SA" sz="4000" dirty="0" smtClean="0">
                <a:solidFill>
                  <a:schemeClr val="bg1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أرقام أورموز أو حروف</a:t>
            </a:r>
            <a:endParaRPr lang="en-US" sz="4000" dirty="0">
              <a:solidFill>
                <a:schemeClr val="bg1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04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67128" y="1808090"/>
            <a:ext cx="527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4800" b="1" dirty="0" smtClean="0"/>
              <a:t>3</a:t>
            </a:r>
            <a:endParaRPr lang="en-US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55793" y="1869646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4400" b="1" dirty="0" smtClean="0"/>
              <a:t>5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09247" y="1790874"/>
            <a:ext cx="527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4800" b="1" dirty="0" smtClean="0"/>
              <a:t>8</a:t>
            </a:r>
            <a:endParaRPr lang="en-US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73757" y="1869646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4000" b="1" dirty="0" smtClean="0"/>
              <a:t>+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1733" y="197554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600" b="1" dirty="0" smtClean="0"/>
              <a:t>=</a:t>
            </a:r>
            <a:endParaRPr lang="en-US" sz="36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30983" y="2621871"/>
            <a:ext cx="489530" cy="1080120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266416" y="2528223"/>
            <a:ext cx="916495" cy="1115894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95391" y="2577532"/>
            <a:ext cx="487480" cy="1211508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15971" y="2521404"/>
            <a:ext cx="0" cy="1323764"/>
          </a:xfrm>
          <a:prstGeom prst="straightConnector1">
            <a:avLst/>
          </a:prstGeom>
          <a:ln>
            <a:solidFill>
              <a:schemeClr val="tx1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96491" y="3845168"/>
            <a:ext cx="72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 smtClean="0">
                <a:solidFill>
                  <a:srgbClr val="FF0000"/>
                </a:solidFill>
              </a:rPr>
              <a:t>بيان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0520" y="3986369"/>
            <a:ext cx="728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 smtClean="0">
                <a:solidFill>
                  <a:srgbClr val="FF0000"/>
                </a:solidFill>
              </a:rPr>
              <a:t>بيان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3112" y="412284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 smtClean="0">
                <a:solidFill>
                  <a:srgbClr val="FF0000"/>
                </a:solidFill>
              </a:rPr>
              <a:t>معالجة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1155" y="3845168"/>
            <a:ext cx="771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2000" b="1" dirty="0" smtClean="0">
                <a:solidFill>
                  <a:srgbClr val="FF0000"/>
                </a:solidFill>
              </a:rPr>
              <a:t>معلومة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73757" y="1975540"/>
            <a:ext cx="484428" cy="545864"/>
          </a:xfrm>
          <a:prstGeom prst="ellipse">
            <a:avLst/>
          </a:prstGeom>
          <a:noFill/>
          <a:ln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1207" y="2795773"/>
            <a:ext cx="7411873" cy="208823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12777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Information?</a:t>
            </a:r>
            <a:br>
              <a:rPr lang="en-US" sz="48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ar-SA" sz="48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ar-SA" sz="48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ماهي المعلومات ؟</a:t>
            </a:r>
            <a:endParaRPr lang="en-US" sz="48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0" y="2852936"/>
            <a:ext cx="72507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SA" sz="4000" dirty="0" smtClean="0">
                <a:solidFill>
                  <a:schemeClr val="bg1"/>
                </a:solidFill>
              </a:rPr>
              <a:t>هي البيانات التي تمت معالجتها ووضعها</a:t>
            </a:r>
          </a:p>
          <a:p>
            <a:pPr algn="ctr"/>
            <a:r>
              <a:rPr lang="ar-SA" sz="4000" dirty="0" smtClean="0">
                <a:solidFill>
                  <a:schemeClr val="bg1"/>
                </a:solidFill>
              </a:rPr>
              <a:t>في صورة ملائمة ومفهومة للمستخدم ليتمكن</a:t>
            </a:r>
          </a:p>
          <a:p>
            <a:pPr algn="ctr"/>
            <a:r>
              <a:rPr lang="ar-SA" sz="4000" dirty="0" smtClean="0">
                <a:solidFill>
                  <a:schemeClr val="bg1"/>
                </a:solidFill>
              </a:rPr>
              <a:t>من الإستفادة منها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58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8576" y="527154"/>
            <a:ext cx="2304256" cy="1152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b="1" dirty="0" smtClean="0"/>
              <a:t>البيانات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3101574"/>
            <a:ext cx="2304256" cy="11521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b="1" dirty="0" smtClean="0"/>
              <a:t>معلومات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671900" y="1943441"/>
            <a:ext cx="194421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dirty="0" smtClean="0">
                <a:solidFill>
                  <a:srgbClr val="FFFF00"/>
                </a:solidFill>
              </a:rPr>
              <a:t>معالجة</a:t>
            </a:r>
            <a:endParaRPr lang="en-US" sz="3600" dirty="0">
              <a:solidFill>
                <a:srgbClr val="FFFF0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>
            <a:off x="2103984" y="2424336"/>
            <a:ext cx="1459904" cy="864096"/>
          </a:xfrm>
          <a:prstGeom prst="bentConnector3">
            <a:avLst/>
          </a:prstGeom>
          <a:ln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5572414" y="1679282"/>
            <a:ext cx="1459904" cy="864096"/>
          </a:xfrm>
          <a:prstGeom prst="bentConnector3">
            <a:avLst/>
          </a:prstGeom>
          <a:ln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050" y="4253702"/>
            <a:ext cx="4973782" cy="24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4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1584176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Data Base?</a:t>
            </a:r>
            <a:br>
              <a:rPr lang="en-US" sz="48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ar-SA" sz="4800" dirty="0" smtClean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ماهي قواعد البيانات ؟</a:t>
            </a:r>
            <a:endParaRPr lang="en-US" sz="48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9880"/>
            <a:ext cx="2843808" cy="2510875"/>
          </a:xfrm>
        </p:spPr>
      </p:pic>
      <p:sp>
        <p:nvSpPr>
          <p:cNvPr id="5" name="TextBox 4"/>
          <p:cNvSpPr txBox="1"/>
          <p:nvPr/>
        </p:nvSpPr>
        <p:spPr>
          <a:xfrm>
            <a:off x="0" y="2420888"/>
            <a:ext cx="8845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4000" dirty="0" smtClean="0"/>
              <a:t>هي مكان أو مخزن يتم فيه تخزين مجموعة من البيانات </a:t>
            </a:r>
            <a:r>
              <a:rPr lang="ar-SA" sz="4000" dirty="0" smtClean="0">
                <a:solidFill>
                  <a:srgbClr val="FF0000"/>
                </a:solidFill>
              </a:rPr>
              <a:t>المترابطة</a:t>
            </a:r>
            <a:r>
              <a:rPr lang="ar-SA" sz="4000" dirty="0" smtClean="0"/>
              <a:t> مع بعضها البعض بعلاقة منطقية </a:t>
            </a:r>
          </a:p>
          <a:p>
            <a:r>
              <a:rPr lang="ar-SA" sz="4000" dirty="0" smtClean="0">
                <a:solidFill>
                  <a:srgbClr val="FF0000"/>
                </a:solidFill>
              </a:rPr>
              <a:t>ومتجانسة</a:t>
            </a:r>
            <a:r>
              <a:rPr lang="ar-SA" sz="4000" dirty="0" smtClean="0"/>
              <a:t> ومرتبة في بيئة منهجية 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4791928"/>
            <a:ext cx="6766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600" dirty="0" smtClean="0">
                <a:solidFill>
                  <a:srgbClr val="FF0000"/>
                </a:solidFill>
                <a:latin typeface="Adobe Naskh Medium" panose="01010101010101010101" pitchFamily="50" charset="-78"/>
                <a:cs typeface="Adobe Naskh Medium" panose="01010101010101010101" pitchFamily="50" charset="-78"/>
              </a:rPr>
              <a:t>بهدف سرعة البحث والتحليل والتفسير وطباعة التقارير</a:t>
            </a:r>
            <a:endParaRPr lang="en-US" sz="3600" dirty="0">
              <a:solidFill>
                <a:srgbClr val="FF0000"/>
              </a:solidFill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01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6000" b="1" dirty="0" smtClean="0">
                <a:solidFill>
                  <a:schemeClr val="tx2"/>
                </a:solidFill>
                <a:latin typeface="Aharoni" panose="02010803020104030203" pitchFamily="2" charset="-79"/>
              </a:rPr>
              <a:t>مكونات قواعد البيانات </a:t>
            </a:r>
            <a:endParaRPr lang="en-US" sz="6000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66543" y="2276872"/>
            <a:ext cx="2232248" cy="38164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dirty="0" smtClean="0">
                <a:solidFill>
                  <a:srgbClr val="FFFF00"/>
                </a:solidFill>
              </a:rPr>
              <a:t>النماذج</a:t>
            </a:r>
            <a:endParaRPr lang="ar-SA" sz="2800" dirty="0" smtClean="0">
              <a:solidFill>
                <a:srgbClr val="FFFF00"/>
              </a:solidFill>
            </a:endParaRPr>
          </a:p>
          <a:p>
            <a:pPr algn="ctr"/>
            <a:r>
              <a:rPr lang="ar-SA" sz="3200" dirty="0" smtClean="0"/>
              <a:t>عبارة عن نافذة تسهل وتسيطر على غملية ادخال البيانات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7118390" y="2269945"/>
            <a:ext cx="2232248" cy="38164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dirty="0" smtClean="0">
                <a:solidFill>
                  <a:srgbClr val="FFFF00"/>
                </a:solidFill>
              </a:rPr>
              <a:t>الجداول</a:t>
            </a:r>
          </a:p>
          <a:p>
            <a:pPr algn="ctr"/>
            <a:endParaRPr lang="ar-SA" sz="3600" dirty="0" smtClean="0">
              <a:solidFill>
                <a:srgbClr val="FFFF00"/>
              </a:solidFill>
            </a:endParaRPr>
          </a:p>
          <a:p>
            <a:pPr algn="ctr"/>
            <a:r>
              <a:rPr lang="ar-SA" sz="3600" dirty="0" smtClean="0"/>
              <a:t>تقوم بحفظ عدد هائل من البيانات </a:t>
            </a:r>
            <a:endParaRPr lang="en-US" sz="3600" dirty="0"/>
          </a:p>
        </p:txBody>
      </p:sp>
      <p:sp>
        <p:nvSpPr>
          <p:cNvPr id="5" name="Rounded Rectangle 4"/>
          <p:cNvSpPr/>
          <p:nvPr/>
        </p:nvSpPr>
        <p:spPr>
          <a:xfrm>
            <a:off x="2396324" y="2269945"/>
            <a:ext cx="2232248" cy="38164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dirty="0" smtClean="0">
                <a:solidFill>
                  <a:srgbClr val="FFFF00"/>
                </a:solidFill>
              </a:rPr>
              <a:t>الاستعلامات</a:t>
            </a:r>
            <a:endParaRPr lang="ar-SA" sz="2800" dirty="0" smtClean="0">
              <a:solidFill>
                <a:srgbClr val="FFFF00"/>
              </a:solidFill>
            </a:endParaRPr>
          </a:p>
          <a:p>
            <a:pPr algn="ctr"/>
            <a:r>
              <a:rPr lang="ar-SA" sz="2800" dirty="0" smtClean="0"/>
              <a:t>من خلالها يمكن عملية البحث واستخراج البيانات المطلوبة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26105" y="2276872"/>
            <a:ext cx="2232248" cy="38164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400" dirty="0" smtClean="0">
                <a:solidFill>
                  <a:srgbClr val="FFFF00"/>
                </a:solidFill>
              </a:rPr>
              <a:t>التقارير</a:t>
            </a:r>
            <a:endParaRPr lang="ar-SA" sz="2800" dirty="0" smtClean="0">
              <a:solidFill>
                <a:srgbClr val="FFFF00"/>
              </a:solidFill>
            </a:endParaRPr>
          </a:p>
          <a:p>
            <a:pPr algn="ctr"/>
            <a:r>
              <a:rPr lang="ar-SA" sz="2800" dirty="0" smtClean="0"/>
              <a:t>من خلالها يمكن عرض النتائج سواء على الشاشة أو الطابعة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21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401</Words>
  <Application>Microsoft Office PowerPoint</Application>
  <PresentationFormat>عرض على الشاشة (3:4)‏</PresentationFormat>
  <Paragraphs>84</Paragraphs>
  <Slides>13</Slides>
  <Notes>1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4" baseType="lpstr">
      <vt:lpstr>Office Theme</vt:lpstr>
      <vt:lpstr>Data Base Concepts مفاهيم قواعد البيانات</vt:lpstr>
      <vt:lpstr>مفردات المقرر</vt:lpstr>
      <vt:lpstr>مفردات المحاضرة</vt:lpstr>
      <vt:lpstr>What Is Data? ماذا تعني البيانات</vt:lpstr>
      <vt:lpstr>عرض تقديمي في PowerPoint</vt:lpstr>
      <vt:lpstr>What Is Information?  ماهي المعلومات ؟</vt:lpstr>
      <vt:lpstr>عرض تقديمي في PowerPoint</vt:lpstr>
      <vt:lpstr>What Is Data Base? ماهي قواعد البيانات ؟</vt:lpstr>
      <vt:lpstr>مكونات قواعد البيانات </vt:lpstr>
      <vt:lpstr>عرض تقديمي في PowerPoint</vt:lpstr>
      <vt:lpstr>عرض تقديمي في PowerPoint</vt:lpstr>
      <vt:lpstr>أهمية قواعد البيانات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Concepts مفاهيم قواعد البيانات</dc:title>
  <dc:creator>HINATA</dc:creator>
  <cp:lastModifiedBy>Windows User</cp:lastModifiedBy>
  <cp:revision>29</cp:revision>
  <dcterms:created xsi:type="dcterms:W3CDTF">2021-11-24T05:59:42Z</dcterms:created>
  <dcterms:modified xsi:type="dcterms:W3CDTF">2025-01-14T05:04:23Z</dcterms:modified>
</cp:coreProperties>
</file>