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69" d="100"/>
          <a:sy n="69" d="100"/>
        </p:scale>
        <p:origin x="69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04/05/1443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04/05/1443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04/05/1443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04/05/1443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04/05/1443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04/05/1443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04/05/1443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04/05/1443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04/05/1443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04/05/1443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04/05/1443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BB09-4A1D-463E-8065-109CC2B7EFAA}" type="datetimeFigureOut">
              <a:rPr lang="ar-SA" smtClean="0"/>
              <a:t>04/05/1443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257609" y="260648"/>
            <a:ext cx="6858000" cy="2387600"/>
          </a:xfrm>
        </p:spPr>
        <p:txBody>
          <a:bodyPr/>
          <a:lstStyle/>
          <a:p>
            <a:pPr rtl="0"/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Base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Concepts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ar-SA" dirty="0" smtClean="0">
                <a:solidFill>
                  <a:schemeClr val="tx2"/>
                </a:solidFill>
                <a:latin typeface="Tarhaal Rounded" panose="00000500000000000000" pitchFamily="50" charset="-78"/>
                <a:cs typeface="Tarhaal Rounded" panose="00000500000000000000" pitchFamily="50" charset="-78"/>
              </a:rPr>
              <a:t>مفاهيم قواعد البيانات</a:t>
            </a:r>
            <a:endParaRPr lang="en-US" dirty="0">
              <a:solidFill>
                <a:schemeClr val="tx2"/>
              </a:solidFill>
              <a:latin typeface="Tarhaal Rounded" panose="00000500000000000000" pitchFamily="50" charset="-78"/>
              <a:cs typeface="Tarhaal Rounded" panose="00000500000000000000" pitchFamily="50" charset="-78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257609" y="6511652"/>
            <a:ext cx="6858000" cy="360040"/>
          </a:xfrm>
        </p:spPr>
        <p:txBody>
          <a:bodyPr>
            <a:normAutofit fontScale="70000" lnSpcReduction="20000"/>
          </a:bodyPr>
          <a:lstStyle/>
          <a:p>
            <a:r>
              <a:rPr lang="ar-SA" b="1" dirty="0" smtClean="0">
                <a:solidFill>
                  <a:schemeClr val="bg1"/>
                </a:solidFill>
              </a:rPr>
              <a:t>أ.مودة خالد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671246"/>
            <a:ext cx="4513118" cy="300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4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916238" y="260350"/>
            <a:ext cx="5791200" cy="758825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ar-SA" b="1" smtClean="0">
                <a:solidFill>
                  <a:srgbClr val="C00000"/>
                </a:solidFill>
                <a:cs typeface="DecoType Naskh" pitchFamily="2" charset="-78"/>
              </a:rPr>
              <a:t>مكونات بيئة نظم قواعد البيانات: </a:t>
            </a:r>
            <a:endParaRPr lang="ar-SA" b="1" dirty="0" smtClean="0">
              <a:solidFill>
                <a:srgbClr val="C00000"/>
              </a:solidFill>
              <a:cs typeface="DecoType Naskh" pitchFamily="2" charset="-78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23850" y="1196975"/>
            <a:ext cx="8496300" cy="5400675"/>
          </a:xfrm>
          <a:prstGeom prst="rect">
            <a:avLst/>
          </a:prstGeom>
        </p:spPr>
        <p:txBody>
          <a:bodyPr/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1938" indent="-174625" algn="just">
              <a:buFont typeface="Wingdings" panose="05000000000000000000" pitchFamily="2" charset="2"/>
              <a:buChar char="Ø"/>
            </a:pPr>
            <a:r>
              <a:rPr lang="ar-SA" altLang="ar-SA" sz="280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المستخدمون: وهم الأشخاص الذين يقومون بالعمل في بيئة قاعدة البيانات وهم:</a:t>
            </a:r>
          </a:p>
          <a:p>
            <a:pPr marL="719138" lvl="1" indent="-174625" algn="just">
              <a:buFont typeface="Wingdings" panose="05000000000000000000" pitchFamily="2" charset="2"/>
              <a:buChar char="q"/>
            </a:pPr>
            <a:r>
              <a:rPr lang="ar-SA" altLang="ar-SA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مدير النظام: وهو الشخص المسئول عن إدارة البيئة العامة التي يعمل بها نظام قاعدة البيانات ويقوم بما يلي:</a:t>
            </a:r>
          </a:p>
          <a:p>
            <a:pPr marL="1404938" lvl="2" indent="-174625" algn="just">
              <a:buFont typeface="Wingdings" panose="05000000000000000000" pitchFamily="2" charset="2"/>
              <a:buChar char="Ø"/>
            </a:pPr>
            <a:r>
              <a:rPr lang="ar-SA" altLang="ar-SA" sz="260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إدارة المستخدمين ومنح الصلاحيات لاستخدام النظام.</a:t>
            </a:r>
          </a:p>
          <a:p>
            <a:pPr marL="1404938" lvl="2" indent="-174625" algn="just">
              <a:buFont typeface="Wingdings" panose="05000000000000000000" pitchFamily="2" charset="2"/>
              <a:buChar char="Ø"/>
            </a:pPr>
            <a:r>
              <a:rPr lang="ar-SA" altLang="ar-SA" sz="260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إدارة أجهزة التخزين والأجهزة الأخرى.</a:t>
            </a:r>
          </a:p>
          <a:p>
            <a:pPr marL="1404938" lvl="2" indent="-174625" algn="just">
              <a:buFont typeface="Wingdings" panose="05000000000000000000" pitchFamily="2" charset="2"/>
              <a:buChar char="Ø"/>
            </a:pPr>
            <a:r>
              <a:rPr lang="ar-SA" altLang="ar-SA" sz="260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متابعة عمل النظام</a:t>
            </a:r>
          </a:p>
          <a:p>
            <a:pPr marL="719138" lvl="1" indent="-174625" algn="just">
              <a:buFont typeface="Wingdings" panose="05000000000000000000" pitchFamily="2" charset="2"/>
              <a:buChar char="q"/>
            </a:pPr>
            <a:r>
              <a:rPr lang="ar-SA" altLang="ar-SA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مدير قاعدة البيانات: مسئول عن إدارة قاعدة البيانات ويقوم بالتالي:</a:t>
            </a:r>
          </a:p>
          <a:p>
            <a:pPr marL="1404938" lvl="2" indent="-174625" algn="just">
              <a:buFont typeface="Wingdings" panose="05000000000000000000" pitchFamily="2" charset="2"/>
              <a:buChar char="Ø"/>
            </a:pPr>
            <a:r>
              <a:rPr lang="ar-SA" altLang="ar-SA" sz="260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تحديد متطلبات قاعدة البيانات من برامج وأجهزة.</a:t>
            </a:r>
          </a:p>
          <a:p>
            <a:pPr marL="1404938" lvl="2" indent="-174625" algn="just">
              <a:buFont typeface="Wingdings" panose="05000000000000000000" pitchFamily="2" charset="2"/>
              <a:buChar char="Ø"/>
            </a:pPr>
            <a:r>
              <a:rPr lang="ar-SA" altLang="ar-SA" sz="260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متابعة نظام قاعدة البيانات.</a:t>
            </a:r>
          </a:p>
          <a:p>
            <a:pPr marL="1404938" lvl="2" indent="-174625" algn="just">
              <a:buFont typeface="Wingdings" panose="05000000000000000000" pitchFamily="2" charset="2"/>
              <a:buChar char="Ø"/>
            </a:pPr>
            <a:r>
              <a:rPr lang="ar-SA" altLang="ar-SA" sz="260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توفير الأمن والحماية للنظام.</a:t>
            </a:r>
          </a:p>
          <a:p>
            <a:pPr marL="1404938" lvl="2" indent="-174625" algn="just">
              <a:buFont typeface="Wingdings" panose="05000000000000000000" pitchFamily="2" charset="2"/>
              <a:buChar char="Ø"/>
            </a:pPr>
            <a:endParaRPr lang="ar-SA" altLang="ar-SA" sz="2600" smtClean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2287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916238" y="260350"/>
            <a:ext cx="5791200" cy="758825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ar-SA" b="1" smtClean="0">
                <a:solidFill>
                  <a:srgbClr val="C00000"/>
                </a:solidFill>
                <a:cs typeface="DecoType Naskh" pitchFamily="2" charset="-78"/>
              </a:rPr>
              <a:t>مكونات بيئة نظم قواعد البيانات: </a:t>
            </a:r>
            <a:endParaRPr lang="ar-SA" b="1" dirty="0" smtClean="0">
              <a:solidFill>
                <a:srgbClr val="C00000"/>
              </a:solidFill>
              <a:cs typeface="DecoType Naskh" pitchFamily="2" charset="-78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23850" y="1196975"/>
            <a:ext cx="8496300" cy="5400675"/>
          </a:xfrm>
          <a:prstGeom prst="rect">
            <a:avLst/>
          </a:prstGeom>
        </p:spPr>
        <p:txBody>
          <a:bodyPr/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1938" indent="-174625" algn="just">
              <a:buFont typeface="Wingdings" panose="05000000000000000000" pitchFamily="2" charset="2"/>
              <a:buChar char="Ø"/>
            </a:pPr>
            <a:r>
              <a:rPr lang="ar-SA" altLang="ar-SA" sz="280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المستخدمون: وهم الأشخاص الذين يقومون بالعمل في بيئة قاعدة البيانات وهم:</a:t>
            </a:r>
          </a:p>
          <a:p>
            <a:pPr marL="719138" lvl="1" indent="-174625" algn="just">
              <a:buFont typeface="Wingdings" panose="05000000000000000000" pitchFamily="2" charset="2"/>
              <a:buChar char="q"/>
            </a:pPr>
            <a:r>
              <a:rPr lang="ar-SA" altLang="ar-SA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مصمم قاعدة البيانات: هو الشخص أو (الأشخاص) الذي يقوم بعملية تصميم قاعدة البيانات وتشمل واجباته:</a:t>
            </a:r>
          </a:p>
          <a:p>
            <a:pPr marL="1404938" lvl="2" indent="-174625" algn="just">
              <a:buFont typeface="Wingdings" panose="05000000000000000000" pitchFamily="2" charset="2"/>
              <a:buChar char="Ø"/>
            </a:pPr>
            <a:r>
              <a:rPr lang="ar-SA" altLang="ar-SA" sz="280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تحديد البيانات الواجب تخزينها في قاعدة البيانات.</a:t>
            </a:r>
          </a:p>
          <a:p>
            <a:pPr marL="1404938" lvl="2" indent="-174625" algn="just">
              <a:buFont typeface="Wingdings" panose="05000000000000000000" pitchFamily="2" charset="2"/>
              <a:buChar char="Ø"/>
            </a:pPr>
            <a:r>
              <a:rPr lang="ar-SA" altLang="ar-SA" sz="280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تصميم أفضل التراكيب لحفظ البيانات.</a:t>
            </a:r>
          </a:p>
          <a:p>
            <a:pPr marL="1404938" lvl="2" indent="-174625" algn="just">
              <a:buFont typeface="Wingdings" panose="05000000000000000000" pitchFamily="2" charset="2"/>
              <a:buChar char="Ø"/>
            </a:pPr>
            <a:r>
              <a:rPr lang="ar-SA" altLang="ar-SA" sz="280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تصميم قاعدة بيانات خالية من التكرار.</a:t>
            </a:r>
          </a:p>
          <a:p>
            <a:pPr marL="1404938" lvl="2" indent="-174625" algn="just">
              <a:buFont typeface="Wingdings" panose="05000000000000000000" pitchFamily="2" charset="2"/>
              <a:buChar char="Ø"/>
            </a:pPr>
            <a:r>
              <a:rPr lang="ar-SA" altLang="ar-SA" sz="280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تصميم طرق الوصول للبيانات من شاشات وتقارير.</a:t>
            </a:r>
          </a:p>
          <a:p>
            <a:pPr marL="1404938" lvl="2" indent="-174625" algn="just">
              <a:buFont typeface="Wingdings" panose="05000000000000000000" pitchFamily="2" charset="2"/>
              <a:buChar char="Ø"/>
            </a:pPr>
            <a:endParaRPr lang="ar-SA" altLang="ar-SA" sz="2600" smtClean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9792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916238" y="260350"/>
            <a:ext cx="5791200" cy="758825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ar-SA" b="1" smtClean="0">
                <a:solidFill>
                  <a:srgbClr val="C00000"/>
                </a:solidFill>
                <a:cs typeface="DecoType Naskh" pitchFamily="2" charset="-78"/>
              </a:rPr>
              <a:t>مكونات بيئة نظم قواعد البيانات: </a:t>
            </a:r>
            <a:endParaRPr lang="ar-SA" b="1" dirty="0" smtClean="0">
              <a:solidFill>
                <a:srgbClr val="C00000"/>
              </a:solidFill>
              <a:cs typeface="DecoType Naskh" pitchFamily="2" charset="-78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23850" y="1196975"/>
            <a:ext cx="8496300" cy="5400675"/>
          </a:xfrm>
          <a:prstGeom prst="rect">
            <a:avLst/>
          </a:prstGeom>
        </p:spPr>
        <p:txBody>
          <a:bodyPr/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1938" indent="-174625" algn="just">
              <a:buFont typeface="Wingdings" panose="05000000000000000000" pitchFamily="2" charset="2"/>
              <a:buChar char="Ø"/>
            </a:pPr>
            <a:r>
              <a:rPr lang="ar-SA" altLang="ar-SA" sz="280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المستخدمون: وهم الأشخاص الذين يقومون بالعمل في بيئة قاعدة البيانات وهم:</a:t>
            </a:r>
          </a:p>
          <a:p>
            <a:pPr marL="719138" lvl="1" indent="-174625" algn="just">
              <a:buFont typeface="Wingdings" panose="05000000000000000000" pitchFamily="2" charset="2"/>
              <a:buChar char="q"/>
            </a:pPr>
            <a:r>
              <a:rPr lang="ar-SA" altLang="ar-SA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مبرمجو ومحللو النظم: وهم الأشخاص الذين يقومون بعملية تصميم البرامج وتنفيذها وتشمل واجباتهم:</a:t>
            </a:r>
          </a:p>
          <a:p>
            <a:pPr marL="1404938" lvl="2" indent="-174625" algn="just">
              <a:buFont typeface="Wingdings" panose="05000000000000000000" pitchFamily="2" charset="2"/>
              <a:buChar char="Ø"/>
            </a:pPr>
            <a:r>
              <a:rPr lang="ar-SA" altLang="ar-SA" sz="280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تصميم التطبيقات وتحويلها إلى برامج بلغة برمجة مناسبة حسب السياسات المقررة في عملية التصميم.</a:t>
            </a:r>
          </a:p>
          <a:p>
            <a:pPr marL="1404938" lvl="2" indent="-174625" algn="just">
              <a:buFont typeface="Wingdings" panose="05000000000000000000" pitchFamily="2" charset="2"/>
              <a:buChar char="Ø"/>
            </a:pPr>
            <a:r>
              <a:rPr lang="ar-SA" altLang="ar-SA" sz="280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تنفيذ وتطبيق تلك البرامج والتأكد من سلامتها.</a:t>
            </a:r>
          </a:p>
          <a:p>
            <a:pPr marL="1404938" lvl="2" indent="-174625" algn="just">
              <a:buFont typeface="Wingdings" panose="05000000000000000000" pitchFamily="2" charset="2"/>
              <a:buChar char="Ø"/>
            </a:pPr>
            <a:r>
              <a:rPr lang="ar-SA" altLang="ar-SA" sz="280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عمل الصيانة اللازمة لتلك البرامج.</a:t>
            </a:r>
          </a:p>
          <a:p>
            <a:pPr marL="719138" lvl="1" indent="-174625" algn="just">
              <a:buFont typeface="Wingdings" panose="05000000000000000000" pitchFamily="2" charset="2"/>
              <a:buChar char="q"/>
            </a:pPr>
            <a:r>
              <a:rPr lang="ar-SA" altLang="ar-SA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المستخدم النهائي: وهو الشخص أو الأشخاص الذين يقومون بالعمل اليومي على النظام وتطبيق البرامج (الاسترجاع ، التعديل ، الحذف ، استخراج التقارير ... ).</a:t>
            </a:r>
          </a:p>
          <a:p>
            <a:pPr marL="1404938" lvl="2" indent="-174625" algn="just">
              <a:buFont typeface="Wingdings" panose="05000000000000000000" pitchFamily="2" charset="2"/>
              <a:buChar char="Ø"/>
            </a:pPr>
            <a:endParaRPr lang="ar-SA" altLang="ar-SA" sz="2600" smtClean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2360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916238" y="260350"/>
            <a:ext cx="5791200" cy="758825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ar-SA" b="1" smtClean="0">
                <a:solidFill>
                  <a:srgbClr val="C00000"/>
                </a:solidFill>
                <a:cs typeface="DecoType Naskh" pitchFamily="2" charset="-78"/>
              </a:rPr>
              <a:t>مكونات بيئة نظم قواعد البيانات: </a:t>
            </a:r>
            <a:endParaRPr lang="ar-SA" b="1" dirty="0" smtClean="0">
              <a:solidFill>
                <a:srgbClr val="C00000"/>
              </a:solidFill>
              <a:cs typeface="DecoType Naskh" pitchFamily="2" charset="-78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23850" y="1196975"/>
            <a:ext cx="8496300" cy="5400675"/>
          </a:xfrm>
          <a:prstGeom prst="rect">
            <a:avLst/>
          </a:prstGeom>
        </p:spPr>
        <p:txBody>
          <a:bodyPr/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1938" indent="-174625" algn="just"/>
            <a:r>
              <a:rPr lang="ar-SA" altLang="ar-SA" sz="280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(4) الإجراءات والعمليات: وهي القوانين والتعليمات التي تحكم عمل قاعدة البيانات بشكل صحيح.</a:t>
            </a:r>
          </a:p>
          <a:p>
            <a:pPr marL="261938" indent="-174625" algn="just"/>
            <a:r>
              <a:rPr lang="ar-SA" altLang="ar-SA" sz="280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(5) البيانات: تعتبر أهم مكونات النظام وهي مجموعة الحقائق المخزنة في قاعدة البيانات.</a:t>
            </a:r>
            <a:endParaRPr lang="ar-SA" altLang="ar-SA" sz="2800" smtClean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4763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 txBox="1">
            <a:spLocks noChangeArrowheads="1"/>
          </p:cNvSpPr>
          <p:nvPr/>
        </p:nvSpPr>
        <p:spPr>
          <a:xfrm>
            <a:off x="611188" y="228600"/>
            <a:ext cx="8353425" cy="685800"/>
          </a:xfrm>
          <a:prstGeom prst="rect">
            <a:avLst/>
          </a:prstGeom>
        </p:spPr>
        <p:txBody>
          <a:bodyPr rtlCol="0"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ar-SA" b="1" smtClean="0">
                <a:solidFill>
                  <a:srgbClr val="C00000"/>
                </a:solidFill>
                <a:cs typeface="DecoType Naskh" pitchFamily="2" charset="-78"/>
              </a:rPr>
              <a:t>التركيب البنائي لقاعدة البيانات:</a:t>
            </a:r>
            <a:endParaRPr lang="en-US" b="1" dirty="0" smtClean="0">
              <a:solidFill>
                <a:srgbClr val="C00000"/>
              </a:solidFill>
              <a:cs typeface="DecoType Naskh" pitchFamily="2" charset="-78"/>
            </a:endParaRPr>
          </a:p>
        </p:txBody>
      </p:sp>
      <p:sp>
        <p:nvSpPr>
          <p:cNvPr id="3" name="Rectangle 1027"/>
          <p:cNvSpPr txBox="1">
            <a:spLocks noChangeArrowheads="1"/>
          </p:cNvSpPr>
          <p:nvPr/>
        </p:nvSpPr>
        <p:spPr>
          <a:xfrm>
            <a:off x="323850" y="1052513"/>
            <a:ext cx="8134350" cy="5043487"/>
          </a:xfrm>
          <a:prstGeom prst="rect">
            <a:avLst/>
          </a:prstGeom>
        </p:spPr>
        <p:txBody>
          <a:bodyPr rtlCol="0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algn="just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ar-SA" sz="2800" smtClean="0">
                <a:latin typeface="Simplified Arabic" pitchFamily="18" charset="-78"/>
                <a:cs typeface="Simplified Arabic" pitchFamily="18" charset="-78"/>
              </a:rPr>
              <a:t>يمكن تصور التركيب البنائي لقواعد البيانات على ثلاثة مستويات، مستوى أقرب إلى المستخدم هو المستوى </a:t>
            </a:r>
            <a:r>
              <a:rPr lang="ar-SA" sz="2800" smtClean="0">
                <a:solidFill>
                  <a:schemeClr val="tx2">
                    <a:lumMod val="75000"/>
                  </a:schemeClr>
                </a:solidFill>
                <a:latin typeface="Simplified Arabic" pitchFamily="18" charset="-78"/>
                <a:cs typeface="Simplified Arabic" pitchFamily="18" charset="-78"/>
              </a:rPr>
              <a:t>الخارجي</a:t>
            </a:r>
            <a:r>
              <a:rPr lang="ar-SA" sz="2800" smtClean="0">
                <a:latin typeface="Simplified Arabic" pitchFamily="18" charset="-78"/>
                <a:cs typeface="Simplified Arabic" pitchFamily="18" charset="-78"/>
              </a:rPr>
              <a:t> حيث يتعامل المستخدم مع البيانات المخزنة، لذا يركز هذا المستوى على كيفية عرض البيانات للمستخدم (مرحلة </a:t>
            </a:r>
            <a:r>
              <a:rPr lang="ar-SA" sz="2800" smtClean="0">
                <a:solidFill>
                  <a:schemeClr val="tx2">
                    <a:lumMod val="75000"/>
                  </a:schemeClr>
                </a:solidFill>
                <a:latin typeface="Simplified Arabic" pitchFamily="18" charset="-78"/>
                <a:cs typeface="Simplified Arabic" pitchFamily="18" charset="-78"/>
              </a:rPr>
              <a:t>التحليل</a:t>
            </a:r>
            <a:r>
              <a:rPr lang="ar-SA" sz="2800" smtClean="0">
                <a:latin typeface="Simplified Arabic" pitchFamily="18" charset="-78"/>
                <a:cs typeface="Simplified Arabic" pitchFamily="18" charset="-78"/>
              </a:rPr>
              <a:t>).</a:t>
            </a:r>
          </a:p>
          <a:p>
            <a:pPr marL="609600" indent="-609600" algn="just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ar-SA" sz="2800" smtClean="0">
                <a:latin typeface="Simplified Arabic" pitchFamily="18" charset="-78"/>
                <a:cs typeface="Simplified Arabic" pitchFamily="18" charset="-78"/>
              </a:rPr>
              <a:t> أما المستوى الثاني فهو المستوى </a:t>
            </a:r>
            <a:r>
              <a:rPr lang="ar-SA" sz="2800" smtClean="0">
                <a:solidFill>
                  <a:schemeClr val="tx2">
                    <a:lumMod val="75000"/>
                  </a:schemeClr>
                </a:solidFill>
                <a:latin typeface="Simplified Arabic" pitchFamily="18" charset="-78"/>
                <a:cs typeface="Simplified Arabic" pitchFamily="18" charset="-78"/>
              </a:rPr>
              <a:t>الداخلي</a:t>
            </a:r>
            <a:r>
              <a:rPr lang="ar-SA" sz="2800" smtClean="0">
                <a:latin typeface="Simplified Arabic" pitchFamily="18" charset="-78"/>
                <a:cs typeface="Simplified Arabic" pitchFamily="18" charset="-78"/>
              </a:rPr>
              <a:t> ويركز على كيفية تخزين البيانات على الأقراص أي التخزين الفعلي لقواعد البيانات وعملية إنشاء قاعدة البيانات (مرحلة </a:t>
            </a:r>
            <a:r>
              <a:rPr lang="ar-SA" sz="2800" smtClean="0">
                <a:solidFill>
                  <a:schemeClr val="tx2">
                    <a:lumMod val="75000"/>
                  </a:schemeClr>
                </a:solidFill>
                <a:latin typeface="Simplified Arabic" pitchFamily="18" charset="-78"/>
                <a:cs typeface="Simplified Arabic" pitchFamily="18" charset="-78"/>
              </a:rPr>
              <a:t>التنفيذ</a:t>
            </a:r>
            <a:r>
              <a:rPr lang="ar-SA" sz="2800" smtClean="0">
                <a:latin typeface="Simplified Arabic" pitchFamily="18" charset="-78"/>
                <a:cs typeface="Simplified Arabic" pitchFamily="18" charset="-78"/>
              </a:rPr>
              <a:t>).</a:t>
            </a:r>
          </a:p>
          <a:p>
            <a:pPr marL="609600" lvl="1" indent="-609600" algn="just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  <a:defRPr/>
            </a:pPr>
            <a:r>
              <a:rPr lang="ar-SA" b="1" smtClean="0">
                <a:latin typeface="Simplified Arabic" pitchFamily="18" charset="-78"/>
                <a:cs typeface="Simplified Arabic" pitchFamily="18" charset="-78"/>
              </a:rPr>
              <a:t> وفيما بين مستوى المستخدم ومستوى الملفات يوجد مستوى ثالث هو المستوى </a:t>
            </a:r>
            <a:r>
              <a:rPr lang="ar-SA" b="1" smtClean="0">
                <a:solidFill>
                  <a:schemeClr val="tx2">
                    <a:lumMod val="75000"/>
                  </a:schemeClr>
                </a:solidFill>
                <a:latin typeface="Simplified Arabic" pitchFamily="18" charset="-78"/>
                <a:cs typeface="Simplified Arabic" pitchFamily="18" charset="-78"/>
              </a:rPr>
              <a:t>المنطقي</a:t>
            </a:r>
            <a:r>
              <a:rPr lang="ar-SA" b="1" smtClean="0">
                <a:latin typeface="Simplified Arabic" pitchFamily="18" charset="-78"/>
                <a:cs typeface="Simplified Arabic" pitchFamily="18" charset="-78"/>
              </a:rPr>
              <a:t> يقوم بوصف الكيانات، نوع البيانات، العلاقات، القيود وكذلك العمليات التي يعرفها المستخدم (مرحلة </a:t>
            </a:r>
            <a:r>
              <a:rPr lang="ar-SA" b="1" smtClean="0">
                <a:solidFill>
                  <a:schemeClr val="tx2">
                    <a:lumMod val="75000"/>
                  </a:schemeClr>
                </a:solidFill>
                <a:latin typeface="Simplified Arabic" pitchFamily="18" charset="-78"/>
                <a:cs typeface="Simplified Arabic" pitchFamily="18" charset="-78"/>
              </a:rPr>
              <a:t>التصميم</a:t>
            </a:r>
            <a:r>
              <a:rPr lang="ar-SA" b="1" smtClean="0">
                <a:latin typeface="Simplified Arabic" pitchFamily="18" charset="-78"/>
                <a:cs typeface="Simplified Arabic" pitchFamily="18" charset="-78"/>
              </a:rPr>
              <a:t>).</a:t>
            </a:r>
            <a:endParaRPr lang="en-US" smtClean="0">
              <a:latin typeface="Simplified Arabic" pitchFamily="18" charset="-78"/>
              <a:cs typeface="Simplified Arabic" pitchFamily="18" charset="-78"/>
            </a:endParaRPr>
          </a:p>
          <a:p>
            <a:pPr marL="609600" indent="-609600" algn="just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  <a:defRPr/>
            </a:pPr>
            <a:endParaRPr lang="ar-SA" sz="2800" dirty="0" smtClean="0">
              <a:latin typeface="Simplified Arabic" pitchFamily="18" charset="-78"/>
              <a:cs typeface="Simplified Arabic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8649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102869" y="6102648"/>
            <a:ext cx="7164388" cy="792162"/>
          </a:xfrm>
          <a:prstGeom prst="rect">
            <a:avLst/>
          </a:prstGeom>
        </p:spPr>
        <p:txBody>
          <a:bodyPr rtlCol="0"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50000"/>
              </a:lnSpc>
              <a:defRPr/>
            </a:pPr>
            <a:r>
              <a:rPr lang="ar-SA" b="1" dirty="0" smtClean="0">
                <a:solidFill>
                  <a:srgbClr val="C00000"/>
                </a:solidFill>
                <a:cs typeface="DecoType Naskh" pitchFamily="2" charset="-78"/>
              </a:rPr>
              <a:t>شكل يوضح المستويات الثلاثة لمخططات قواعد البيانات</a:t>
            </a:r>
            <a:endParaRPr lang="en-US" b="1" dirty="0" smtClean="0">
              <a:solidFill>
                <a:srgbClr val="C00000"/>
              </a:solidFill>
              <a:cs typeface="DecoType Naskh" pitchFamily="2" charset="-78"/>
            </a:endParaRPr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539552" y="260648"/>
            <a:ext cx="7776756" cy="5486400"/>
            <a:chOff x="152400" y="0"/>
            <a:chExt cx="8229600" cy="5486400"/>
          </a:xfrm>
          <a:solidFill>
            <a:schemeClr val="bg1">
              <a:lumMod val="75000"/>
            </a:schemeClr>
          </a:solidFill>
        </p:grpSpPr>
        <p:cxnSp>
          <p:nvCxnSpPr>
            <p:cNvPr id="4" name="AutoShape 18"/>
            <p:cNvCxnSpPr>
              <a:cxnSpLocks noChangeShapeType="1"/>
            </p:cNvCxnSpPr>
            <p:nvPr/>
          </p:nvCxnSpPr>
          <p:spPr bwMode="auto">
            <a:xfrm flipV="1">
              <a:off x="6781800" y="4724400"/>
              <a:ext cx="0" cy="228600"/>
            </a:xfrm>
            <a:prstGeom prst="straightConnector1">
              <a:avLst/>
            </a:prstGeom>
            <a:grpFill/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5" name="Group 32"/>
            <p:cNvGrpSpPr>
              <a:grpSpLocks/>
            </p:cNvGrpSpPr>
            <p:nvPr/>
          </p:nvGrpSpPr>
          <p:grpSpPr bwMode="auto">
            <a:xfrm>
              <a:off x="152400" y="0"/>
              <a:ext cx="8229600" cy="5486400"/>
              <a:chOff x="152400" y="0"/>
              <a:chExt cx="8229600" cy="5486400"/>
            </a:xfrm>
            <a:grpFill/>
          </p:grpSpPr>
          <p:sp>
            <p:nvSpPr>
              <p:cNvPr id="6" name="Text Box 8"/>
              <p:cNvSpPr txBox="1">
                <a:spLocks noChangeArrowheads="1"/>
              </p:cNvSpPr>
              <p:nvPr/>
            </p:nvSpPr>
            <p:spPr bwMode="auto">
              <a:xfrm>
                <a:off x="152400" y="457200"/>
                <a:ext cx="1682750" cy="784830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>
                  <a:lnSpc>
                    <a:spcPct val="75000"/>
                  </a:lnSpc>
                  <a:defRPr/>
                </a:pPr>
                <a:r>
                  <a:rPr lang="ar-SA" altLang="ar-SA" sz="2000">
                    <a:latin typeface="Times New Roman" pitchFamily="18" charset="0"/>
                    <a:cs typeface="Times New Roman" pitchFamily="18" charset="0"/>
                  </a:rPr>
                  <a:t>المستوى الخارجي</a:t>
                </a:r>
                <a:endParaRPr lang="en-US" altLang="ar-SA" sz="2000">
                  <a:latin typeface="Times New Roman" pitchFamily="18" charset="0"/>
                  <a:cs typeface="Times New Roman" pitchFamily="18" charset="0"/>
                </a:endParaRPr>
              </a:p>
              <a:p>
                <a:pPr algn="ctr">
                  <a:lnSpc>
                    <a:spcPct val="75000"/>
                  </a:lnSpc>
                  <a:defRPr/>
                </a:pPr>
                <a:r>
                  <a:rPr lang="en-US" altLang="ar-SA" sz="2000">
                    <a:latin typeface="Times New Roman" pitchFamily="18" charset="0"/>
                    <a:cs typeface="Times New Roman" pitchFamily="18" charset="0"/>
                  </a:rPr>
                  <a:t>External Level</a:t>
                </a:r>
              </a:p>
            </p:txBody>
          </p:sp>
          <p:sp>
            <p:nvSpPr>
              <p:cNvPr id="7" name="Text Box 22"/>
              <p:cNvSpPr txBox="1">
                <a:spLocks noChangeArrowheads="1"/>
              </p:cNvSpPr>
              <p:nvPr/>
            </p:nvSpPr>
            <p:spPr bwMode="auto">
              <a:xfrm>
                <a:off x="152400" y="3810000"/>
                <a:ext cx="1755775" cy="556371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>
                  <a:lnSpc>
                    <a:spcPct val="75000"/>
                  </a:lnSpc>
                  <a:defRPr/>
                </a:pPr>
                <a:r>
                  <a:rPr lang="ar-SA" altLang="ar-SA" sz="2000">
                    <a:latin typeface="Times New Roman" pitchFamily="18" charset="0"/>
                    <a:cs typeface="Times New Roman" pitchFamily="18" charset="0"/>
                  </a:rPr>
                  <a:t>المستوى الداخلي</a:t>
                </a:r>
                <a:endParaRPr lang="en-US" altLang="ar-SA" sz="2000">
                  <a:latin typeface="Times New Roman" pitchFamily="18" charset="0"/>
                  <a:cs typeface="Times New Roman" pitchFamily="18" charset="0"/>
                </a:endParaRPr>
              </a:p>
              <a:p>
                <a:pPr algn="ctr">
                  <a:lnSpc>
                    <a:spcPct val="75000"/>
                  </a:lnSpc>
                  <a:defRPr/>
                </a:pPr>
                <a:r>
                  <a:rPr lang="en-US" altLang="ar-SA" sz="2000">
                    <a:latin typeface="Times New Roman" pitchFamily="18" charset="0"/>
                    <a:cs typeface="Times New Roman" pitchFamily="18" charset="0"/>
                  </a:rPr>
                  <a:t>Internal Level</a:t>
                </a:r>
              </a:p>
            </p:txBody>
          </p:sp>
          <p:sp>
            <p:nvSpPr>
              <p:cNvPr id="8" name="Text Box 23"/>
              <p:cNvSpPr txBox="1">
                <a:spLocks noChangeArrowheads="1"/>
              </p:cNvSpPr>
              <p:nvPr/>
            </p:nvSpPr>
            <p:spPr bwMode="auto">
              <a:xfrm>
                <a:off x="152400" y="2286000"/>
                <a:ext cx="2403475" cy="508000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algn="ctr">
                  <a:lnSpc>
                    <a:spcPct val="75000"/>
                  </a:lnSpc>
                  <a:defRPr/>
                </a:pPr>
                <a:r>
                  <a:rPr lang="ar-SA" altLang="ar-SA">
                    <a:latin typeface="Times New Roman" pitchFamily="18" charset="0"/>
                    <a:cs typeface="Times New Roman" pitchFamily="18" charset="0"/>
                  </a:rPr>
                  <a:t>المستوى المفاهيمي</a:t>
                </a:r>
                <a:endParaRPr lang="en-US" altLang="ar-SA">
                  <a:latin typeface="Times New Roman" pitchFamily="18" charset="0"/>
                  <a:cs typeface="Times New Roman" pitchFamily="18" charset="0"/>
                </a:endParaRPr>
              </a:p>
              <a:p>
                <a:pPr algn="ctr">
                  <a:lnSpc>
                    <a:spcPct val="75000"/>
                  </a:lnSpc>
                  <a:defRPr/>
                </a:pPr>
                <a:r>
                  <a:rPr lang="en-US" altLang="ar-SA">
                    <a:latin typeface="Times New Roman" pitchFamily="18" charset="0"/>
                    <a:cs typeface="Times New Roman" pitchFamily="18" charset="0"/>
                  </a:rPr>
                  <a:t> Conceptual Level</a:t>
                </a:r>
              </a:p>
            </p:txBody>
          </p:sp>
          <p:grpSp>
            <p:nvGrpSpPr>
              <p:cNvPr id="9" name="Group 31"/>
              <p:cNvGrpSpPr>
                <a:grpSpLocks/>
              </p:cNvGrpSpPr>
              <p:nvPr/>
            </p:nvGrpSpPr>
            <p:grpSpPr bwMode="auto">
              <a:xfrm>
                <a:off x="2590800" y="0"/>
                <a:ext cx="5791200" cy="5486400"/>
                <a:chOff x="2590800" y="0"/>
                <a:chExt cx="5791200" cy="5486400"/>
              </a:xfrm>
              <a:grpFill/>
            </p:grpSpPr>
            <p:sp>
              <p:nvSpPr>
                <p:cNvPr id="13" name="Rectangle 3"/>
                <p:cNvSpPr>
                  <a:spLocks noChangeArrowheads="1"/>
                </p:cNvSpPr>
                <p:nvPr/>
              </p:nvSpPr>
              <p:spPr bwMode="auto">
                <a:xfrm>
                  <a:off x="2590800" y="457200"/>
                  <a:ext cx="1837184" cy="685800"/>
                </a:xfrm>
                <a:prstGeom prst="rect">
                  <a:avLst/>
                </a:prstGeom>
                <a:grpFill/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>
                    <a:lnSpc>
                      <a:spcPct val="75000"/>
                    </a:lnSpc>
                    <a:defRPr/>
                  </a:pPr>
                  <a:r>
                    <a:rPr lang="ar-SA" altLang="ar-SA" sz="2000">
                      <a:latin typeface="Times New Roman" pitchFamily="18" charset="0"/>
                      <a:cs typeface="Times New Roman" pitchFamily="18" charset="0"/>
                    </a:rPr>
                    <a:t>نموذج بيانات خارجي</a:t>
                  </a:r>
                  <a:endParaRPr lang="en-US" altLang="ar-SA" sz="2000">
                    <a:latin typeface="Times New Roman" pitchFamily="18" charset="0"/>
                    <a:cs typeface="Times New Roman" pitchFamily="18" charset="0"/>
                  </a:endParaRPr>
                </a:p>
                <a:p>
                  <a:pPr algn="ctr">
                    <a:lnSpc>
                      <a:spcPct val="75000"/>
                    </a:lnSpc>
                    <a:defRPr/>
                  </a:pPr>
                  <a:r>
                    <a:rPr lang="ar-SA" altLang="ar-SA" sz="2000">
                      <a:latin typeface="Times New Roman" pitchFamily="18" charset="0"/>
                      <a:cs typeface="Times New Roman" pitchFamily="18" charset="0"/>
                    </a:rPr>
                    <a:t>(مرحلة التحليل)</a:t>
                  </a:r>
                  <a:endParaRPr lang="en-US" altLang="ar-SA" sz="20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4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4724400" y="0"/>
                  <a:ext cx="1447800" cy="325538"/>
                </a:xfrm>
                <a:prstGeom prst="rect">
                  <a:avLst/>
                </a:prstGeom>
                <a:noFill/>
                <a:ln>
                  <a:noFill/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>
                  <a:spAutoFit/>
                </a:bodyPr>
                <a:lstStyle/>
                <a:p>
                  <a:pPr algn="ctr">
                    <a:lnSpc>
                      <a:spcPct val="75000"/>
                    </a:lnSpc>
                    <a:defRPr/>
                  </a:pPr>
                  <a:r>
                    <a:rPr lang="ar-SA" altLang="ar-SA" sz="2000">
                      <a:latin typeface="Times New Roman" pitchFamily="18" charset="0"/>
                      <a:cs typeface="Times New Roman" pitchFamily="18" charset="0"/>
                    </a:rPr>
                    <a:t>المستخدمين</a:t>
                  </a:r>
                  <a:endParaRPr lang="en-US" altLang="ar-SA" sz="20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15" name="Group 28"/>
                <p:cNvGrpSpPr>
                  <a:grpSpLocks/>
                </p:cNvGrpSpPr>
                <p:nvPr/>
              </p:nvGrpSpPr>
              <p:grpSpPr bwMode="auto">
                <a:xfrm>
                  <a:off x="3509392" y="457200"/>
                  <a:ext cx="4872608" cy="5029200"/>
                  <a:chOff x="3509392" y="457200"/>
                  <a:chExt cx="4872608" cy="5029200"/>
                </a:xfrm>
                <a:grpFill/>
              </p:grpSpPr>
              <p:sp>
                <p:nvSpPr>
                  <p:cNvPr id="17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57200"/>
                    <a:ext cx="1600200" cy="685800"/>
                  </a:xfrm>
                  <a:prstGeom prst="rect">
                    <a:avLst/>
                  </a:prstGeom>
                  <a:grpFill/>
                  <a:ln>
                    <a:headEnd/>
                    <a:tailEnd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pPr algn="ctr">
                      <a:lnSpc>
                        <a:spcPct val="75000"/>
                      </a:lnSpc>
                      <a:defRPr/>
                    </a:pPr>
                    <a:r>
                      <a:rPr lang="en-US" altLang="ar-SA" sz="2800">
                        <a:latin typeface="Times New Roman" pitchFamily="18" charset="0"/>
                        <a:cs typeface="Times New Roman" pitchFamily="18" charset="0"/>
                      </a:rPr>
                      <a:t>External</a:t>
                    </a:r>
                  </a:p>
                  <a:p>
                    <a:pPr algn="ctr">
                      <a:lnSpc>
                        <a:spcPct val="75000"/>
                      </a:lnSpc>
                      <a:defRPr/>
                    </a:pPr>
                    <a:r>
                      <a:rPr lang="en-US" altLang="ar-SA" sz="2800">
                        <a:latin typeface="Times New Roman" pitchFamily="18" charset="0"/>
                        <a:cs typeface="Times New Roman" pitchFamily="18" charset="0"/>
                      </a:rPr>
                      <a:t> View</a:t>
                    </a:r>
                  </a:p>
                </p:txBody>
              </p:sp>
              <p:sp>
                <p:nvSpPr>
                  <p:cNvPr id="18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3810000" y="2362200"/>
                    <a:ext cx="3276600" cy="779463"/>
                  </a:xfrm>
                  <a:prstGeom prst="rect">
                    <a:avLst/>
                  </a:prstGeom>
                  <a:grpFill/>
                  <a:ln>
                    <a:headEnd/>
                    <a:tailEnd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pPr algn="ctr">
                      <a:defRPr/>
                    </a:pPr>
                    <a:r>
                      <a:rPr lang="ar-SA" altLang="ar-SA" sz="2800" dirty="0">
                        <a:latin typeface="Times New Roman" pitchFamily="18" charset="0"/>
                        <a:cs typeface="Times New Roman" pitchFamily="18" charset="0"/>
                      </a:rPr>
                      <a:t>تمثيل البيانات المفاهيمي</a:t>
                    </a:r>
                    <a:endParaRPr lang="en-US" altLang="ar-SA" sz="2800" dirty="0">
                      <a:latin typeface="Times New Roman" pitchFamily="18" charset="0"/>
                      <a:cs typeface="Times New Roman" pitchFamily="18" charset="0"/>
                    </a:endParaRPr>
                  </a:p>
                  <a:p>
                    <a:pPr algn="ctr">
                      <a:defRPr/>
                    </a:pPr>
                    <a:r>
                      <a:rPr lang="ar-SA" altLang="ar-SA" sz="2000" dirty="0">
                        <a:latin typeface="Times New Roman" pitchFamily="18" charset="0"/>
                        <a:cs typeface="Times New Roman" pitchFamily="18" charset="0"/>
                      </a:rPr>
                      <a:t>(مرحلة التصميم)</a:t>
                    </a:r>
                    <a:endParaRPr lang="en-US" altLang="ar-SA" sz="20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9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3810000" y="3810000"/>
                    <a:ext cx="3276600" cy="720725"/>
                  </a:xfrm>
                  <a:prstGeom prst="rect">
                    <a:avLst/>
                  </a:prstGeom>
                  <a:grpFill/>
                  <a:ln>
                    <a:headEnd/>
                    <a:tailEnd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pPr algn="ctr">
                      <a:defRPr/>
                    </a:pPr>
                    <a:r>
                      <a:rPr lang="ar-SA" altLang="ar-SA" sz="2800">
                        <a:latin typeface="Times New Roman" pitchFamily="18" charset="0"/>
                        <a:cs typeface="Times New Roman" pitchFamily="18" charset="0"/>
                      </a:rPr>
                      <a:t>تمثيل البيانات الداخلي</a:t>
                    </a:r>
                    <a:endParaRPr lang="en-US" altLang="ar-SA" sz="2800">
                      <a:latin typeface="Times New Roman" pitchFamily="18" charset="0"/>
                      <a:cs typeface="Times New Roman" pitchFamily="18" charset="0"/>
                    </a:endParaRPr>
                  </a:p>
                  <a:p>
                    <a:pPr algn="ctr">
                      <a:defRPr/>
                    </a:pPr>
                    <a:r>
                      <a:rPr lang="ar-SA" altLang="ar-SA" sz="2000">
                        <a:latin typeface="Times New Roman" pitchFamily="18" charset="0"/>
                        <a:cs typeface="Times New Roman" pitchFamily="18" charset="0"/>
                      </a:rPr>
                      <a:t>(مرحلة التنفيذ)</a:t>
                    </a:r>
                    <a:endParaRPr lang="en-US" altLang="ar-SA" sz="200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grpSp>
                <p:nvGrpSpPr>
                  <p:cNvPr id="20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3810000" y="4724400"/>
                    <a:ext cx="3276600" cy="762000"/>
                    <a:chOff x="3810000" y="4724400"/>
                    <a:chExt cx="3276600" cy="762000"/>
                  </a:xfrm>
                  <a:grpFill/>
                </p:grpSpPr>
                <p:sp>
                  <p:nvSpPr>
                    <p:cNvPr id="24" name="AutoShap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10000" y="4953000"/>
                      <a:ext cx="685800" cy="533400"/>
                    </a:xfrm>
                    <a:prstGeom prst="flowChartMagneticDisk">
                      <a:avLst/>
                    </a:prstGeom>
                    <a:grpFill/>
                    <a:ln>
                      <a:headEnd/>
                      <a:tailEnd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r>
                        <a:rPr lang="en-US" altLang="ar-SA">
                          <a:latin typeface="Times New Roman" pitchFamily="18" charset="0"/>
                          <a:cs typeface="Times New Roman" pitchFamily="18" charset="0"/>
                        </a:rPr>
                        <a:t>DB</a:t>
                      </a:r>
                    </a:p>
                  </p:txBody>
                </p:sp>
                <p:sp>
                  <p:nvSpPr>
                    <p:cNvPr id="25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05400" y="4953000"/>
                      <a:ext cx="685800" cy="533400"/>
                    </a:xfrm>
                    <a:prstGeom prst="flowChartMagneticDisk">
                      <a:avLst/>
                    </a:prstGeom>
                    <a:grpFill/>
                    <a:ln>
                      <a:headEnd/>
                      <a:tailEnd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r>
                        <a:rPr lang="en-US" altLang="ar-SA">
                          <a:latin typeface="Times New Roman" pitchFamily="18" charset="0"/>
                          <a:cs typeface="Times New Roman" pitchFamily="18" charset="0"/>
                        </a:rPr>
                        <a:t>DB</a:t>
                      </a:r>
                    </a:p>
                  </p:txBody>
                </p:sp>
                <p:sp>
                  <p:nvSpPr>
                    <p:cNvPr id="26" name="AutoShap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00800" y="4953000"/>
                      <a:ext cx="685800" cy="533400"/>
                    </a:xfrm>
                    <a:prstGeom prst="flowChartMagneticDisk">
                      <a:avLst/>
                    </a:prstGeom>
                    <a:grpFill/>
                    <a:ln>
                      <a:headEnd/>
                      <a:tailEnd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none" anchor="ctr"/>
                    <a:lstStyle/>
                    <a:p>
                      <a:pPr algn="ctr">
                        <a:defRPr/>
                      </a:pPr>
                      <a:r>
                        <a:rPr lang="en-US" altLang="ar-SA">
                          <a:latin typeface="Times New Roman" pitchFamily="18" charset="0"/>
                          <a:cs typeface="Times New Roman" pitchFamily="18" charset="0"/>
                        </a:rPr>
                        <a:t>DB</a:t>
                      </a:r>
                    </a:p>
                  </p:txBody>
                </p:sp>
                <p:cxnSp>
                  <p:nvCxnSpPr>
                    <p:cNvPr id="27" name="AutoShape 16"/>
                    <p:cNvCxnSpPr>
                      <a:cxnSpLocks noChangeShapeType="1"/>
                      <a:stCxn id="24" idx="1"/>
                    </p:cNvCxnSpPr>
                    <p:nvPr/>
                  </p:nvCxnSpPr>
                  <p:spPr bwMode="auto">
                    <a:xfrm rot="-5400000">
                      <a:off x="5353050" y="3524250"/>
                      <a:ext cx="228600" cy="2628900"/>
                    </a:xfrm>
                    <a:prstGeom prst="bentConnector2">
                      <a:avLst/>
                    </a:prstGeom>
                    <a:grpFill/>
                    <a:ln>
                      <a:headEnd/>
                      <a:tailEnd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</p:cxnSp>
              </p:grpSp>
              <p:cxnSp>
                <p:nvCxnSpPr>
                  <p:cNvPr id="21" name="AutoShape 19"/>
                  <p:cNvCxnSpPr>
                    <a:cxnSpLocks noChangeShapeType="1"/>
                    <a:stCxn id="19" idx="0"/>
                  </p:cNvCxnSpPr>
                  <p:nvPr/>
                </p:nvCxnSpPr>
                <p:spPr bwMode="auto">
                  <a:xfrm flipV="1">
                    <a:off x="5448300" y="3213100"/>
                    <a:ext cx="0" cy="596900"/>
                  </a:xfrm>
                  <a:prstGeom prst="straightConnector1">
                    <a:avLst/>
                  </a:prstGeom>
                  <a:grpFill/>
                  <a:ln>
                    <a:headEnd type="triangle" w="med" len="med"/>
                    <a:tailEnd type="triangl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2" name="AutoShape 20"/>
                  <p:cNvCxnSpPr>
                    <a:cxnSpLocks noChangeShapeType="1"/>
                    <a:stCxn id="13" idx="2"/>
                    <a:endCxn id="18" idx="0"/>
                  </p:cNvCxnSpPr>
                  <p:nvPr/>
                </p:nvCxnSpPr>
                <p:spPr bwMode="auto">
                  <a:xfrm rot="16200000" flipH="1">
                    <a:off x="3869246" y="783146"/>
                    <a:ext cx="1219200" cy="1938908"/>
                  </a:xfrm>
                  <a:prstGeom prst="straightConnector1">
                    <a:avLst/>
                  </a:prstGeom>
                  <a:grpFill/>
                  <a:ln>
                    <a:headEnd type="triangle" w="med" len="med"/>
                    <a:tailEnd type="triangl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23" name="AutoShape 21"/>
                  <p:cNvCxnSpPr>
                    <a:cxnSpLocks noChangeShapeType="1"/>
                    <a:stCxn id="17" idx="2"/>
                    <a:endCxn id="18" idx="0"/>
                  </p:cNvCxnSpPr>
                  <p:nvPr/>
                </p:nvCxnSpPr>
                <p:spPr bwMode="auto">
                  <a:xfrm flipH="1">
                    <a:off x="5448300" y="1143000"/>
                    <a:ext cx="2133600" cy="1219200"/>
                  </a:xfrm>
                  <a:prstGeom prst="straightConnector1">
                    <a:avLst/>
                  </a:prstGeom>
                  <a:grpFill/>
                  <a:ln>
                    <a:headEnd type="triangle" w="med" len="med"/>
                    <a:tailEnd type="triangl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sp>
              <p:nvSpPr>
                <p:cNvPr id="16" name="Line 26"/>
                <p:cNvSpPr>
                  <a:spLocks noChangeShapeType="1"/>
                </p:cNvSpPr>
                <p:nvPr/>
              </p:nvSpPr>
              <p:spPr bwMode="auto">
                <a:xfrm>
                  <a:off x="4953000" y="762000"/>
                  <a:ext cx="1295400" cy="0"/>
                </a:xfrm>
                <a:prstGeom prst="line">
                  <a:avLst/>
                </a:prstGeom>
                <a:grpFill/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10" name="Line 27"/>
              <p:cNvSpPr>
                <a:spLocks noChangeShapeType="1"/>
              </p:cNvSpPr>
              <p:nvPr/>
            </p:nvSpPr>
            <p:spPr bwMode="auto">
              <a:xfrm>
                <a:off x="1524000" y="838200"/>
                <a:ext cx="914400" cy="0"/>
              </a:xfrm>
              <a:prstGeom prst="line">
                <a:avLst/>
              </a:prstGeom>
              <a:grpFill/>
              <a:ln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Line 28"/>
              <p:cNvSpPr>
                <a:spLocks noChangeShapeType="1"/>
              </p:cNvSpPr>
              <p:nvPr/>
            </p:nvSpPr>
            <p:spPr bwMode="auto">
              <a:xfrm>
                <a:off x="1676400" y="4191000"/>
                <a:ext cx="1828800" cy="0"/>
              </a:xfrm>
              <a:prstGeom prst="line">
                <a:avLst/>
              </a:prstGeom>
              <a:grpFill/>
              <a:ln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Line 29"/>
              <p:cNvSpPr>
                <a:spLocks noChangeShapeType="1"/>
              </p:cNvSpPr>
              <p:nvPr/>
            </p:nvSpPr>
            <p:spPr bwMode="auto">
              <a:xfrm>
                <a:off x="1828800" y="2743200"/>
                <a:ext cx="1600200" cy="0"/>
              </a:xfrm>
              <a:prstGeom prst="line">
                <a:avLst/>
              </a:prstGeom>
              <a:grpFill/>
              <a:ln>
                <a:headEnd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644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3648" y="2708920"/>
            <a:ext cx="633699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6000" b="1" dirty="0">
                <a:solidFill>
                  <a:srgbClr val="C00000"/>
                </a:solidFill>
                <a:cs typeface="DecoType Naskh" pitchFamily="2" charset="-78"/>
              </a:rPr>
              <a:t>دورة الحياة لنظام قاعدة </a:t>
            </a:r>
            <a:r>
              <a:rPr lang="ar-SA" sz="6000" b="1" dirty="0" smtClean="0">
                <a:solidFill>
                  <a:srgbClr val="C00000"/>
                </a:solidFill>
                <a:cs typeface="DecoType Naskh" pitchFamily="2" charset="-78"/>
              </a:rPr>
              <a:t>البيانات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53955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ar-SA" b="1" dirty="0">
                <a:solidFill>
                  <a:srgbClr val="C00000"/>
                </a:solidFill>
                <a:cs typeface="DecoType Naskh Variants" pitchFamily="2" charset="-78"/>
              </a:rPr>
              <a:t>تعريف نظم قواعد البيانات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Ø"/>
              <a:defRPr/>
            </a:pPr>
            <a:r>
              <a:rPr lang="ar-SA" dirty="0">
                <a:latin typeface="Simplified Arabic" pitchFamily="18" charset="-78"/>
                <a:cs typeface="Simplified Arabic" pitchFamily="18" charset="-78"/>
              </a:rPr>
              <a:t>نظم قواعد البيانات هي اسلوب محدد لتنظيم البيانات يبسط كيفية ادخالها و تعديلها و استخراجها إما بنفس الشكل المدخل او مجمعة في صورة احصائية او تقارير او شاشات استعلام مع التحكم في كل عملية.</a:t>
            </a:r>
          </a:p>
          <a:p>
            <a:pPr algn="just">
              <a:buFont typeface="Wingdings" pitchFamily="2" charset="2"/>
              <a:buChar char="Ø"/>
              <a:defRPr/>
            </a:pPr>
            <a:r>
              <a:rPr lang="ar-SA" dirty="0">
                <a:latin typeface="Simplified Arabic" pitchFamily="18" charset="-78"/>
                <a:cs typeface="Simplified Arabic" pitchFamily="18" charset="-78"/>
              </a:rPr>
              <a:t>تصميم قاعدة البيانات: يشمل تحديد انواع البيانات والتراكيب والقيود على كافة البيانات.</a:t>
            </a:r>
          </a:p>
          <a:p>
            <a:pPr algn="just">
              <a:buFont typeface="Wingdings" pitchFamily="2" charset="2"/>
              <a:buChar char="Ø"/>
              <a:defRPr/>
            </a:pPr>
            <a:r>
              <a:rPr lang="ar-SA" dirty="0">
                <a:latin typeface="Simplified Arabic" pitchFamily="18" charset="-78"/>
                <a:cs typeface="Simplified Arabic" pitchFamily="18" charset="-78"/>
              </a:rPr>
              <a:t>بناء قاعدة البيانات: هو عملية تخزين البيانات نفسها في وسط تخزين تتحكم به نظم قواعد البيانات .</a:t>
            </a:r>
          </a:p>
          <a:p>
            <a:pPr algn="just">
              <a:buFont typeface="Wingdings" pitchFamily="2" charset="2"/>
              <a:buChar char="Ø"/>
              <a:defRPr/>
            </a:pPr>
            <a:r>
              <a:rPr lang="ar-SA" dirty="0">
                <a:latin typeface="Simplified Arabic" pitchFamily="18" charset="-78"/>
                <a:cs typeface="Simplified Arabic" pitchFamily="18" charset="-78"/>
              </a:rPr>
              <a:t>عند تصميم قاعدة بيانات يجب تحديد المستخدمين الذين سيستخدمون قاعدة البيانات.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62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ar-SA" b="1" dirty="0">
                <a:solidFill>
                  <a:srgbClr val="C00000"/>
                </a:solidFill>
                <a:cs typeface="DecoType Naskh Variants" pitchFamily="2" charset="-78"/>
              </a:rPr>
              <a:t>نظم ادارة قواعد البيانات: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altLang="ar-SA" dirty="0"/>
              <a:t>هو النظام الذي يسهل </a:t>
            </a:r>
            <a:r>
              <a:rPr lang="ar-SA" altLang="ar-SA" dirty="0">
                <a:solidFill>
                  <a:srgbClr val="C00000"/>
                </a:solidFill>
              </a:rPr>
              <a:t>إنشاء وصيانة </a:t>
            </a:r>
            <a:r>
              <a:rPr lang="ar-SA" altLang="ar-SA" dirty="0"/>
              <a:t>قواعد البيانات المحوسبة، ويأتي عادة على شكل حزمة برمجية، تتكون من برمجيات تقدم للمستخدمين بمختلف أنواعهم، ويكون </a:t>
            </a:r>
            <a:r>
              <a:rPr lang="ar-SA" altLang="ar-SA" dirty="0">
                <a:solidFill>
                  <a:srgbClr val="C00000"/>
                </a:solidFill>
              </a:rPr>
              <a:t>حلقة وصل </a:t>
            </a:r>
            <a:r>
              <a:rPr lang="ar-SA" altLang="ar-SA" dirty="0"/>
              <a:t>بين التطبيق والبيانات، وبين البيانات ومسئول قاعدة البيانات.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92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71800" y="381000"/>
            <a:ext cx="5791200" cy="762318"/>
          </a:xfrm>
        </p:spPr>
        <p:txBody>
          <a:bodyPr>
            <a:normAutofit/>
          </a:bodyPr>
          <a:lstStyle/>
          <a:p>
            <a:pPr algn="r"/>
            <a:r>
              <a:rPr lang="ar-SA" altLang="ar-SA" b="1" dirty="0" smtClean="0">
                <a:solidFill>
                  <a:srgbClr val="C00000"/>
                </a:solidFill>
                <a:cs typeface="DecoType Naskh Variants" pitchFamily="2" charset="-78"/>
              </a:rPr>
              <a:t>أمثلة نظم ادارة قواعد البيانات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229600" cy="4533900"/>
          </a:xfrm>
        </p:spPr>
        <p:txBody>
          <a:bodyPr>
            <a:normAutofit/>
          </a:bodyPr>
          <a:lstStyle/>
          <a:p>
            <a:pPr algn="just" rtl="1" eaLnBrk="1" hangingPunct="1">
              <a:buFont typeface="Wingdings" pitchFamily="2" charset="2"/>
              <a:buChar char="Ø"/>
            </a:pPr>
            <a:r>
              <a:rPr lang="ar-SA" altLang="ar-SA" sz="2800" b="0" dirty="0" smtClean="0">
                <a:cs typeface="Arial" pitchFamily="34" charset="0"/>
              </a:rPr>
              <a:t>يمكن إنتاج ومعالجة قاعدة البيانات باستخدام الحاسب الآلي بواسطة مجموعة من البرامج التطبيقية المصممة خصيصاً لهذا الغرض أو بواسطة نظم إدارة قواعد البيانات (</a:t>
            </a:r>
            <a:r>
              <a:rPr lang="en-US" altLang="ar-SA" sz="2800" b="0" dirty="0" smtClean="0">
                <a:cs typeface="Arial" pitchFamily="34" charset="0"/>
              </a:rPr>
              <a:t>DBMS</a:t>
            </a:r>
            <a:r>
              <a:rPr lang="ar-SA" altLang="ar-SA" sz="2800" b="0" dirty="0" smtClean="0">
                <a:cs typeface="Arial" pitchFamily="34" charset="0"/>
              </a:rPr>
              <a:t>)</a:t>
            </a:r>
            <a:r>
              <a:rPr lang="en-US" altLang="ar-SA" sz="2800" b="0" dirty="0" smtClean="0">
                <a:cs typeface="Arial" pitchFamily="34" charset="0"/>
              </a:rPr>
              <a:t>  </a:t>
            </a:r>
            <a:r>
              <a:rPr lang="ar-SA" altLang="ar-SA" sz="2800" b="0" dirty="0" smtClean="0">
                <a:cs typeface="Arial" pitchFamily="34" charset="0"/>
              </a:rPr>
              <a:t>مثل: </a:t>
            </a:r>
          </a:p>
          <a:p>
            <a:pPr lvl="2" algn="just" rtl="1" eaLnBrk="1" hangingPunct="1">
              <a:buFont typeface="Wingdings" pitchFamily="2" charset="2"/>
              <a:buChar char="Ø"/>
            </a:pPr>
            <a:r>
              <a:rPr lang="en-US" altLang="ar-SA" sz="2800" dirty="0" smtClean="0">
                <a:cs typeface="Arial" pitchFamily="34" charset="0"/>
              </a:rPr>
              <a:t>MS-Access</a:t>
            </a:r>
          </a:p>
          <a:p>
            <a:pPr lvl="2" algn="just" rtl="1" eaLnBrk="1" hangingPunct="1">
              <a:buFont typeface="Wingdings" pitchFamily="2" charset="2"/>
              <a:buChar char="Ø"/>
            </a:pPr>
            <a:r>
              <a:rPr lang="en-US" altLang="ar-SA" sz="2800" dirty="0" smtClean="0">
                <a:cs typeface="Arial" pitchFamily="34" charset="0"/>
              </a:rPr>
              <a:t>Oracle</a:t>
            </a:r>
          </a:p>
          <a:p>
            <a:pPr lvl="2" algn="just" rtl="1" eaLnBrk="1" hangingPunct="1">
              <a:buFont typeface="Wingdings" pitchFamily="2" charset="2"/>
              <a:buChar char="Ø"/>
            </a:pPr>
            <a:r>
              <a:rPr lang="en-US" altLang="ar-SA" sz="2800" dirty="0" smtClean="0">
                <a:cs typeface="Arial" pitchFamily="34" charset="0"/>
              </a:rPr>
              <a:t>Sybase</a:t>
            </a:r>
          </a:p>
          <a:p>
            <a:pPr lvl="2" algn="just" rtl="1" eaLnBrk="1" hangingPunct="1">
              <a:buFont typeface="Wingdings" pitchFamily="2" charset="2"/>
              <a:buChar char="Ø"/>
            </a:pPr>
            <a:r>
              <a:rPr lang="en-US" altLang="ar-SA" sz="2800" dirty="0" smtClean="0">
                <a:cs typeface="Arial" pitchFamily="34" charset="0"/>
              </a:rPr>
              <a:t>Power Builder</a:t>
            </a:r>
          </a:p>
          <a:p>
            <a:pPr lvl="2" algn="just" rtl="1" eaLnBrk="1" hangingPunct="1">
              <a:buFont typeface="Wingdings" pitchFamily="2" charset="2"/>
              <a:buChar char="Ø"/>
            </a:pPr>
            <a:r>
              <a:rPr lang="en-US" altLang="ar-SA" sz="2800" dirty="0" smtClean="0">
                <a:cs typeface="Arial" pitchFamily="34" charset="0"/>
              </a:rPr>
              <a:t>Informix</a:t>
            </a:r>
            <a:endParaRPr lang="ar-SA" altLang="ar-SA" sz="28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58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lum bright="-10000" contrast="20000"/>
          </a:blip>
          <a:srcRect/>
          <a:stretch>
            <a:fillRect/>
          </a:stretch>
        </p:blipFill>
        <p:spPr bwMode="auto">
          <a:xfrm>
            <a:off x="990600" y="838200"/>
            <a:ext cx="7391400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66800" y="5181600"/>
            <a:ext cx="7162800" cy="762318"/>
          </a:xfrm>
        </p:spPr>
        <p:txBody>
          <a:bodyPr>
            <a:normAutofit fontScale="90000"/>
          </a:bodyPr>
          <a:lstStyle/>
          <a:p>
            <a:pPr algn="ctr" rtl="1"/>
            <a:r>
              <a:rPr lang="ar-SA" altLang="ar-SA" b="1" dirty="0" smtClean="0">
                <a:solidFill>
                  <a:srgbClr val="C00000"/>
                </a:solidFill>
                <a:cs typeface="DecoType Naskh Variants" pitchFamily="2" charset="-78"/>
              </a:rPr>
              <a:t>شكل يوضح العلاقة ما بين قاعدة البيانات </a:t>
            </a:r>
            <a:r>
              <a:rPr lang="ar-SA" altLang="ar-SA" b="1" dirty="0" err="1" smtClean="0">
                <a:solidFill>
                  <a:srgbClr val="C00000"/>
                </a:solidFill>
                <a:cs typeface="DecoType Naskh Variants" pitchFamily="2" charset="-78"/>
              </a:rPr>
              <a:t>و</a:t>
            </a:r>
            <a:r>
              <a:rPr lang="en-US" altLang="ar-SA" b="1" dirty="0" smtClean="0">
                <a:solidFill>
                  <a:srgbClr val="C00000"/>
                </a:solidFill>
                <a:cs typeface="DecoType Naskh Variants" pitchFamily="2" charset="-78"/>
              </a:rPr>
              <a:t>DBMS</a:t>
            </a:r>
            <a:r>
              <a:rPr lang="ar-SA" altLang="ar-SA" b="1" dirty="0" smtClean="0">
                <a:solidFill>
                  <a:srgbClr val="C00000"/>
                </a:solidFill>
                <a:cs typeface="DecoType Naskh Variants" pitchFamily="2" charset="-78"/>
              </a:rPr>
              <a:t> والمستخدم</a:t>
            </a:r>
          </a:p>
        </p:txBody>
      </p:sp>
    </p:spTree>
    <p:extLst>
      <p:ext uri="{BB962C8B-B14F-4D97-AF65-F5344CB8AC3E}">
        <p14:creationId xmlns:p14="http://schemas.microsoft.com/office/powerpoint/2010/main" val="425210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71800" y="381000"/>
            <a:ext cx="5791200" cy="762318"/>
          </a:xfrm>
        </p:spPr>
        <p:txBody>
          <a:bodyPr>
            <a:normAutofit/>
          </a:bodyPr>
          <a:lstStyle/>
          <a:p>
            <a:pPr algn="r" rtl="1"/>
            <a:r>
              <a:rPr lang="ar-SA" altLang="ar-SA" b="1" dirty="0" smtClean="0">
                <a:solidFill>
                  <a:srgbClr val="C00000"/>
                </a:solidFill>
                <a:cs typeface="DecoType Naskh Variants" pitchFamily="2" charset="-78"/>
              </a:rPr>
              <a:t>مكونات نظم قواعد البيانات: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229600" cy="4533900"/>
          </a:xfrm>
        </p:spPr>
        <p:txBody>
          <a:bodyPr>
            <a:normAutofit/>
          </a:bodyPr>
          <a:lstStyle/>
          <a:p>
            <a:pPr marL="514350" indent="-514350" algn="just" rtl="1" eaLnBrk="1" hangingPunct="1">
              <a:buFont typeface="+mj-lt"/>
              <a:buAutoNum type="arabicParenR"/>
            </a:pPr>
            <a:r>
              <a:rPr lang="ar-SA" altLang="ar-SA" sz="2800" b="0" dirty="0" smtClean="0">
                <a:cs typeface="Arial" pitchFamily="34" charset="0"/>
              </a:rPr>
              <a:t>المستخدمين والمبرمجين.</a:t>
            </a:r>
          </a:p>
          <a:p>
            <a:pPr marL="514350" indent="-514350" algn="just" rtl="1" eaLnBrk="1" hangingPunct="1">
              <a:buFont typeface="+mj-lt"/>
              <a:buAutoNum type="arabicParenR"/>
            </a:pPr>
            <a:r>
              <a:rPr lang="ar-SA" altLang="ar-SA" sz="2800" b="0" dirty="0" smtClean="0">
                <a:cs typeface="Arial" pitchFamily="34" charset="0"/>
              </a:rPr>
              <a:t>التطبيقات البرمجية / الاستعلامات.</a:t>
            </a:r>
          </a:p>
          <a:p>
            <a:pPr marL="514350" indent="-514350" algn="just" rtl="1" eaLnBrk="1" hangingPunct="1">
              <a:buFont typeface="+mj-lt"/>
              <a:buAutoNum type="arabicParenR"/>
            </a:pPr>
            <a:r>
              <a:rPr lang="ar-SA" altLang="ar-SA" sz="2800" b="0" dirty="0" smtClean="0">
                <a:cs typeface="Arial" pitchFamily="34" charset="0"/>
              </a:rPr>
              <a:t>نظام إدارة قاعدة البيانات.</a:t>
            </a:r>
          </a:p>
          <a:p>
            <a:pPr marL="514350" indent="-514350" algn="just" rtl="1" eaLnBrk="1" hangingPunct="1">
              <a:buFont typeface="+mj-lt"/>
              <a:buAutoNum type="arabicParenR"/>
            </a:pPr>
            <a:r>
              <a:rPr lang="ar-SA" altLang="ar-SA" sz="2800" b="0" dirty="0" smtClean="0">
                <a:cs typeface="Arial" pitchFamily="34" charset="0"/>
              </a:rPr>
              <a:t>قاعدة البيانات نفسها.</a:t>
            </a:r>
          </a:p>
        </p:txBody>
      </p:sp>
    </p:spTree>
    <p:extLst>
      <p:ext uri="{BB962C8B-B14F-4D97-AF65-F5344CB8AC3E}">
        <p14:creationId xmlns:p14="http://schemas.microsoft.com/office/powerpoint/2010/main" val="115093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71800" y="381000"/>
            <a:ext cx="5791200" cy="762318"/>
          </a:xfrm>
        </p:spPr>
        <p:txBody>
          <a:bodyPr>
            <a:normAutofit/>
          </a:bodyPr>
          <a:lstStyle/>
          <a:p>
            <a:pPr algn="r" rtl="1"/>
            <a:r>
              <a:rPr lang="ar-SA" altLang="ar-SA" b="1" dirty="0" smtClean="0">
                <a:solidFill>
                  <a:srgbClr val="C00000"/>
                </a:solidFill>
                <a:cs typeface="DecoType Naskh Variants" pitchFamily="2" charset="-78"/>
              </a:rPr>
              <a:t>مكونات قاعدة البيانات: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229600" cy="4533900"/>
          </a:xfrm>
        </p:spPr>
        <p:txBody>
          <a:bodyPr>
            <a:normAutofit/>
          </a:bodyPr>
          <a:lstStyle/>
          <a:p>
            <a:pPr marL="514350" indent="-514350" algn="just" rtl="1" eaLnBrk="1" hangingPunct="1"/>
            <a:r>
              <a:rPr lang="ar-SA" altLang="ar-SA" sz="2800" b="0" dirty="0" smtClean="0">
                <a:latin typeface="Simplified Arabic" pitchFamily="18" charset="-78"/>
                <a:cs typeface="Simplified Arabic" pitchFamily="18" charset="-78"/>
              </a:rPr>
              <a:t>أما قاعدة البيانات نفسها التي تديرها </a:t>
            </a:r>
            <a:r>
              <a:rPr lang="en-US" altLang="ar-SA" sz="2800" b="0" dirty="0" smtClean="0">
                <a:latin typeface="Simplified Arabic" pitchFamily="18" charset="-78"/>
                <a:cs typeface="Simplified Arabic" pitchFamily="18" charset="-78"/>
              </a:rPr>
              <a:t>DBMS</a:t>
            </a:r>
            <a:r>
              <a:rPr lang="ar-SA" altLang="ar-SA" sz="2800" b="0" dirty="0" smtClean="0">
                <a:latin typeface="Simplified Arabic" pitchFamily="18" charset="-78"/>
                <a:cs typeface="Simplified Arabic" pitchFamily="18" charset="-78"/>
              </a:rPr>
              <a:t> فتتكون من:</a:t>
            </a:r>
          </a:p>
          <a:p>
            <a:pPr marL="514350" indent="-514350" algn="just" rtl="1">
              <a:buFont typeface="+mj-lt"/>
              <a:buAutoNum type="arabicParenR"/>
            </a:pPr>
            <a:r>
              <a:rPr lang="ar-SA" altLang="ar-SA" sz="2800" dirty="0" smtClean="0">
                <a:latin typeface="Simplified Arabic" pitchFamily="18" charset="-78"/>
                <a:cs typeface="Simplified Arabic" pitchFamily="18" charset="-78"/>
              </a:rPr>
              <a:t>تعريفات البيانات </a:t>
            </a:r>
            <a:r>
              <a:rPr lang="en-US" sz="2800" dirty="0" smtClean="0">
                <a:latin typeface="Simplified Arabic" pitchFamily="18" charset="-78"/>
                <a:cs typeface="Simplified Arabic" pitchFamily="18" charset="-78"/>
              </a:rPr>
              <a:t>Data definitions</a:t>
            </a:r>
            <a:r>
              <a:rPr lang="ar-SA" sz="2800" dirty="0" smtClean="0">
                <a:latin typeface="Simplified Arabic" pitchFamily="18" charset="-78"/>
                <a:cs typeface="Simplified Arabic" pitchFamily="18" charset="-78"/>
              </a:rPr>
              <a:t> :</a:t>
            </a:r>
          </a:p>
          <a:p>
            <a:pPr marL="514350" indent="-514350" algn="just" rtl="1"/>
            <a:r>
              <a:rPr lang="ar-SA" altLang="ar-SA" sz="2800" b="0" dirty="0" smtClean="0">
                <a:latin typeface="Simplified Arabic" pitchFamily="18" charset="-78"/>
                <a:cs typeface="Simplified Arabic" pitchFamily="18" charset="-78"/>
              </a:rPr>
              <a:t>وهي البيانات المخزنة عن البيانات، بمعنى أنها معلومات عن بنية البيانات وليس البيانات نفسها، وتسمى أيضاً بالـ </a:t>
            </a:r>
            <a:r>
              <a:rPr lang="en-US" sz="2800" dirty="0" smtClean="0">
                <a:latin typeface="Simplified Arabic" pitchFamily="18" charset="-78"/>
                <a:cs typeface="Simplified Arabic" pitchFamily="18" charset="-78"/>
              </a:rPr>
              <a:t>meta-data</a:t>
            </a:r>
            <a:r>
              <a:rPr lang="ar-SA" sz="2800" dirty="0" smtClean="0">
                <a:latin typeface="Simplified Arabic" pitchFamily="18" charset="-78"/>
                <a:cs typeface="Simplified Arabic" pitchFamily="18" charset="-78"/>
              </a:rPr>
              <a:t>.</a:t>
            </a:r>
            <a:endParaRPr lang="ar-SA" altLang="ar-SA" sz="2800" b="0" dirty="0" smtClean="0">
              <a:latin typeface="Simplified Arabic" pitchFamily="18" charset="-78"/>
              <a:cs typeface="Simplified Arabic" pitchFamily="18" charset="-78"/>
            </a:endParaRPr>
          </a:p>
          <a:p>
            <a:pPr marL="514350" indent="-514350" algn="just" rtl="1"/>
            <a:r>
              <a:rPr lang="ar-SA" altLang="ar-SA" sz="2800" dirty="0" smtClean="0">
                <a:latin typeface="Simplified Arabic" pitchFamily="18" charset="-78"/>
                <a:cs typeface="Simplified Arabic" pitchFamily="18" charset="-78"/>
              </a:rPr>
              <a:t>2) قواعد البيانات المخزنة </a:t>
            </a:r>
            <a:r>
              <a:rPr lang="en-US" altLang="ar-SA" sz="2800" dirty="0" smtClean="0">
                <a:latin typeface="Simplified Arabic" pitchFamily="18" charset="-78"/>
                <a:cs typeface="Simplified Arabic" pitchFamily="18" charset="-78"/>
              </a:rPr>
              <a:t>Stored DB</a:t>
            </a:r>
            <a:r>
              <a:rPr lang="ar-SA" altLang="ar-SA" sz="2800" dirty="0" smtClean="0">
                <a:latin typeface="Simplified Arabic" pitchFamily="18" charset="-78"/>
                <a:cs typeface="Simplified Arabic" pitchFamily="18" charset="-78"/>
              </a:rPr>
              <a:t>:</a:t>
            </a:r>
          </a:p>
          <a:p>
            <a:pPr marL="514350" indent="-514350" algn="just" rtl="1"/>
            <a:r>
              <a:rPr lang="ar-SA" altLang="ar-SA" sz="2800" b="0" dirty="0" smtClean="0">
                <a:latin typeface="Simplified Arabic" pitchFamily="18" charset="-78"/>
                <a:cs typeface="Simplified Arabic" pitchFamily="18" charset="-78"/>
              </a:rPr>
              <a:t>وهي البيانات نفسها، التي تفصل عن تعريفاتها من أجل مرونة إجراء أي تعديل أو تحديث للبيانات مما يقلل من زمن المعالجة ومن مساحة التخزين.</a:t>
            </a:r>
          </a:p>
        </p:txBody>
      </p:sp>
    </p:spTree>
    <p:extLst>
      <p:ext uri="{BB962C8B-B14F-4D97-AF65-F5344CB8AC3E}">
        <p14:creationId xmlns:p14="http://schemas.microsoft.com/office/powerpoint/2010/main" val="71160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852936"/>
            <a:ext cx="8229600" cy="1143000"/>
          </a:xfrm>
        </p:spPr>
        <p:txBody>
          <a:bodyPr/>
          <a:lstStyle/>
          <a:p>
            <a:r>
              <a:rPr lang="ar-SA" altLang="ar-SA" b="1" dirty="0">
                <a:solidFill>
                  <a:srgbClr val="C00000"/>
                </a:solidFill>
                <a:cs typeface="DecoType Naskh Variants" pitchFamily="2" charset="-78"/>
              </a:rPr>
              <a:t>الفرق بين نظم قواعد البيانات ونظم الملفات التقليدية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3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916238" y="260350"/>
            <a:ext cx="5791200" cy="758825"/>
          </a:xfrm>
          <a:prstGeom prst="rect">
            <a:avLst/>
          </a:prstGeom>
        </p:spPr>
        <p:txBody>
          <a:bodyPr rtlCol="0">
            <a:normAutofit fontScale="97500"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ar-SA" b="1" smtClean="0">
                <a:solidFill>
                  <a:srgbClr val="C00000"/>
                </a:solidFill>
                <a:cs typeface="DecoType Naskh" pitchFamily="2" charset="-78"/>
              </a:rPr>
              <a:t>مكونات بيئة نظم قواعد البيانات: </a:t>
            </a:r>
            <a:endParaRPr lang="ar-SA" b="1" dirty="0" smtClean="0">
              <a:solidFill>
                <a:srgbClr val="C00000"/>
              </a:solidFill>
              <a:cs typeface="DecoType Naskh" pitchFamily="2" charset="-78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1663" y="1196975"/>
            <a:ext cx="8218487" cy="4929188"/>
          </a:xfrm>
          <a:prstGeom prst="rect">
            <a:avLst/>
          </a:prstGeom>
        </p:spPr>
        <p:txBody>
          <a:bodyPr/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1938" indent="-174625" algn="just"/>
            <a:r>
              <a:rPr lang="ar-SA" altLang="ar-SA" sz="280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(1) المكونات المادية: المكونات المادية من حواسيب وخوادم وطابعة وأجهزة ومعدات.</a:t>
            </a:r>
          </a:p>
          <a:p>
            <a:pPr marL="261938" indent="-174625" algn="just"/>
            <a:r>
              <a:rPr lang="ar-SA" altLang="ar-SA" sz="280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(2) المكونات البرمجية: هي مجموعة البرامج المستخدمة في قاعدة البيانات وتشمل:</a:t>
            </a:r>
          </a:p>
          <a:p>
            <a:pPr marL="719138" lvl="1" indent="-174625" algn="just">
              <a:buFont typeface="Wingdings" panose="05000000000000000000" pitchFamily="2" charset="2"/>
              <a:buChar char="q"/>
            </a:pPr>
            <a:r>
              <a:rPr lang="ar-SA" altLang="ar-SA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نظم التشغيل.</a:t>
            </a:r>
          </a:p>
          <a:p>
            <a:pPr marL="719138" lvl="1" indent="-174625" algn="just">
              <a:buFont typeface="Wingdings" panose="05000000000000000000" pitchFamily="2" charset="2"/>
              <a:buChar char="q"/>
            </a:pPr>
            <a:r>
              <a:rPr lang="ar-SA" altLang="ar-SA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برنامج لإدارة قاعدة البيانات.</a:t>
            </a:r>
          </a:p>
          <a:p>
            <a:pPr marL="719138" lvl="1" indent="-174625" algn="just">
              <a:buFont typeface="Wingdings" panose="05000000000000000000" pitchFamily="2" charset="2"/>
              <a:buChar char="q"/>
            </a:pPr>
            <a:r>
              <a:rPr lang="ar-SA" altLang="ar-SA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البرامج التطبيقية والبرامج المساعدة.</a:t>
            </a:r>
          </a:p>
          <a:p>
            <a:pPr marL="261938" indent="-174625" algn="just"/>
            <a:r>
              <a:rPr lang="ar-SA" altLang="ar-SA" sz="2800" smtClean="0">
                <a:latin typeface="Simplified Arabic" panose="02020603050405020304" pitchFamily="18" charset="-78"/>
                <a:cs typeface="Simplified Arabic" panose="02020603050405020304" pitchFamily="18" charset="-78"/>
              </a:rPr>
              <a:t>(3) المستخدمون</a:t>
            </a:r>
            <a:endParaRPr lang="ar-SA" altLang="ar-SA" sz="2800" smtClean="0">
              <a:latin typeface="Simplified Arabic" panose="02020603050405020304" pitchFamily="18" charset="-78"/>
              <a:cs typeface="Simplified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3984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772</Words>
  <Application>Microsoft Office PowerPoint</Application>
  <PresentationFormat>On-screen Show (4:3)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Aharoni</vt:lpstr>
      <vt:lpstr>Arial</vt:lpstr>
      <vt:lpstr>Calibri</vt:lpstr>
      <vt:lpstr>DecoType Naskh</vt:lpstr>
      <vt:lpstr>DecoType Naskh Variants</vt:lpstr>
      <vt:lpstr>Simplified Arabic</vt:lpstr>
      <vt:lpstr>Tarhaal Rounded</vt:lpstr>
      <vt:lpstr>Times New Roman</vt:lpstr>
      <vt:lpstr>Wingdings</vt:lpstr>
      <vt:lpstr>سمة Office</vt:lpstr>
      <vt:lpstr>Data Base Concepts مفاهيم قواعد البيانات</vt:lpstr>
      <vt:lpstr>تعريف نظم قواعد البيانات</vt:lpstr>
      <vt:lpstr>نظم ادارة قواعد البيانات:</vt:lpstr>
      <vt:lpstr>أمثلة نظم ادارة قواعد البيانات</vt:lpstr>
      <vt:lpstr>شكل يوضح العلاقة ما بين قاعدة البيانات وDBMS والمستخدم</vt:lpstr>
      <vt:lpstr>مكونات نظم قواعد البيانات:</vt:lpstr>
      <vt:lpstr>مكونات قاعدة البيانات:</vt:lpstr>
      <vt:lpstr>الفرق بين نظم قواعد البيانات ونظم الملفات التقليدية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 Concepts مفاهيم قواعد البيانات</dc:title>
  <dc:creator>HINATA</dc:creator>
  <cp:lastModifiedBy>Windows User</cp:lastModifiedBy>
  <cp:revision>7</cp:revision>
  <dcterms:created xsi:type="dcterms:W3CDTF">2021-12-08T17:23:55Z</dcterms:created>
  <dcterms:modified xsi:type="dcterms:W3CDTF">2021-12-08T22:50:09Z</dcterms:modified>
</cp:coreProperties>
</file>