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0" r:id="rId1"/>
  </p:sldMasterIdLst>
  <p:notesMasterIdLst>
    <p:notesMasterId r:id="rId32"/>
  </p:notesMasterIdLst>
  <p:sldIdLst>
    <p:sldId id="256" r:id="rId2"/>
    <p:sldId id="268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875B-C6D8-4EF9-9BDE-9A73F3A75F86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66C15-0682-472F-A42A-9783D9EF8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6C15-0682-472F-A42A-9783D9EF8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6C15-0682-472F-A42A-9783D9EF8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244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579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8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482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47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855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57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80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320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837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10/05/1443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186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609" y="260648"/>
            <a:ext cx="6858000" cy="2387600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lang="ar-SA" sz="54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 Concepts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>
                <a:solidFill>
                  <a:schemeClr val="tx2"/>
                </a:solidFill>
                <a:latin typeface="Tarhaal Rounded" panose="00000500000000000000" pitchFamily="50" charset="-78"/>
                <a:cs typeface="Tarhaal Rounded" panose="00000500000000000000" pitchFamily="50" charset="-78"/>
              </a:rPr>
              <a:t>مفاهيم قواعد البيانات</a:t>
            </a:r>
            <a:endParaRPr lang="en-US" dirty="0">
              <a:solidFill>
                <a:schemeClr val="tx2"/>
              </a:solidFill>
              <a:latin typeface="Tarhaal Rounded" panose="00000500000000000000" pitchFamily="50" charset="-78"/>
              <a:cs typeface="Tarhaal Rounded" panose="00000500000000000000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609" y="6511652"/>
            <a:ext cx="6858000" cy="360040"/>
          </a:xfrm>
        </p:spPr>
        <p:txBody>
          <a:bodyPr>
            <a:normAutofit fontScale="92500" lnSpcReduction="10000"/>
          </a:bodyPr>
          <a:lstStyle/>
          <a:p>
            <a:r>
              <a:rPr lang="ar-SA" b="1" dirty="0" smtClean="0">
                <a:solidFill>
                  <a:schemeClr val="bg1"/>
                </a:solidFill>
              </a:rPr>
              <a:t>أ.مودة خالد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71246"/>
            <a:ext cx="4513118" cy="30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052513"/>
            <a:ext cx="785812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7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28950" y="260350"/>
            <a:ext cx="5791200" cy="903288"/>
          </a:xfrm>
          <a:solidFill>
            <a:schemeClr val="tx2">
              <a:lumMod val="75000"/>
            </a:schemeClr>
          </a:solidFill>
        </p:spPr>
        <p:txBody>
          <a:bodyPr rtlCol="0"/>
          <a:lstStyle/>
          <a:p>
            <a:pPr algn="r" rtl="1" eaLnBrk="1" fontAlgn="auto" hangingPunct="1">
              <a:spcAft>
                <a:spcPts val="0"/>
              </a:spcAft>
              <a:defRPr/>
            </a:pPr>
            <a:r>
              <a:rPr lang="ar-SA" sz="4400" b="1" dirty="0" smtClean="0">
                <a:solidFill>
                  <a:schemeClr val="bg1"/>
                </a:solidFill>
                <a:cs typeface="DecoType Naskh" pitchFamily="2" charset="-78"/>
              </a:rPr>
              <a:t>المفاتيح وأنواعها: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1196975"/>
            <a:ext cx="8807450" cy="4103688"/>
          </a:xfrm>
        </p:spPr>
        <p:txBody>
          <a:bodyPr>
            <a:normAutofit/>
          </a:bodyPr>
          <a:lstStyle/>
          <a:p>
            <a:pPr algn="just" rtl="1" eaLnBrk="1" hangingPunct="1">
              <a:buFont typeface="Wingdings" panose="05000000000000000000" pitchFamily="2" charset="2"/>
              <a:buChar char="§"/>
            </a:pPr>
            <a:r>
              <a:rPr lang="ar-SA" altLang="en-US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يمثل مفهوم المفتاح </a:t>
            </a:r>
            <a:r>
              <a:rPr lang="en-US" altLang="en-US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Key</a:t>
            </a:r>
            <a:r>
              <a:rPr lang="ar-SA" altLang="en-US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بصورة عامة على انه عنصر من عناصر البيانات أو حقل من السجل ويفيد في استرجاع المعلومات المخزنة. </a:t>
            </a:r>
          </a:p>
          <a:p>
            <a:pPr algn="just" rtl="1" eaLnBrk="1" hangingPunct="1">
              <a:buFont typeface="Wingdings" panose="05000000000000000000" pitchFamily="2" charset="2"/>
              <a:buChar char="§"/>
            </a:pPr>
            <a:r>
              <a:rPr lang="ar-SA" altLang="en-US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وقد يكون المفتاح بسيطا أي مكون من حقل أو عمود واحد فقط، وقد يكون المفتاح مركبا أي مكون من عدة حقول أو أعمدة ويسمى في هذه الحالة </a:t>
            </a:r>
            <a:r>
              <a:rPr lang="en-US" altLang="en-US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Compound key</a:t>
            </a:r>
            <a:r>
              <a:rPr lang="ar-SA" altLang="en-US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</a:t>
            </a:r>
            <a:endParaRPr lang="en-US" altLang="en-US" sz="36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43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5320640"/>
            <a:ext cx="3311236" cy="153736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28950" y="260350"/>
            <a:ext cx="579120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المفاتيح وأنواعها: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1560" y="1700808"/>
            <a:ext cx="8412162" cy="410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80000"/>
              </a:lnSpc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(1) المفتاح الرئيس (الأساسي) 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Primary Key 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:</a:t>
            </a:r>
          </a:p>
          <a:p>
            <a:pPr algn="just" rtl="1">
              <a:lnSpc>
                <a:spcPct val="80000"/>
              </a:lnSpc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المفتاح الرئيسي هو حقل يحتوي على بيانات لا يمكن أن تتكرر لتمييز السجلات عن بعضها، ويمكن أن يكون بسيط أو مركب. </a:t>
            </a:r>
          </a:p>
          <a:p>
            <a:pPr algn="just" rtl="1">
              <a:lnSpc>
                <a:spcPct val="80000"/>
              </a:lnSpc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شروط الحقل الذي يمثل المفتاح الرئيسي:</a:t>
            </a:r>
          </a:p>
          <a:p>
            <a:pPr lvl="1" algn="just" rtl="1">
              <a:buFont typeface="Wingdings" panose="05000000000000000000" pitchFamily="2" charset="2"/>
              <a:buChar char="Ø"/>
            </a:pPr>
            <a:r>
              <a:rPr lang="ar-IQ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غير قابل للتكرار</a:t>
            </a:r>
            <a:r>
              <a:rPr lang="ar-SA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</a:t>
            </a:r>
            <a:endParaRPr lang="en-US" alt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lvl="1" algn="just" rtl="1">
              <a:buFont typeface="Wingdings" panose="05000000000000000000" pitchFamily="2" charset="2"/>
              <a:buChar char="Ø"/>
            </a:pPr>
            <a:r>
              <a:rPr lang="ar-IQ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لا</a:t>
            </a:r>
            <a:r>
              <a:rPr lang="ar-SA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IQ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يمكن تغييره مستقبلا</a:t>
            </a:r>
            <a:r>
              <a:rPr lang="ar-SA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</a:t>
            </a:r>
            <a:endParaRPr lang="en-US" alt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lvl="1" algn="just" rtl="1">
              <a:buFont typeface="Wingdings" panose="05000000000000000000" pitchFamily="2" charset="2"/>
              <a:buChar char="Ø"/>
            </a:pPr>
            <a:r>
              <a:rPr lang="ar-SA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يفضل </a:t>
            </a:r>
            <a:r>
              <a:rPr lang="ar-IQ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أن يحمل قيم رقميه وليس حروف.</a:t>
            </a:r>
            <a:endParaRPr lang="ar-SA" alt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52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28950" y="260350"/>
            <a:ext cx="579120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المفاتيح وأنواعها: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07988" y="1844824"/>
            <a:ext cx="8412162" cy="410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  <a:defRPr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(2) المفتاح الأجنبي (الثانوي)</a:t>
            </a:r>
            <a:r>
              <a:rPr lang="en-US" dirty="0" smtClean="0">
                <a:latin typeface="Simplified Arabic" pitchFamily="18" charset="-78"/>
                <a:cs typeface="Simplified Arabic" pitchFamily="18" charset="-78"/>
              </a:rPr>
              <a:t>foreign Key </a:t>
            </a: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:</a:t>
            </a:r>
          </a:p>
          <a:p>
            <a:pPr algn="just" rtl="1">
              <a:buSzPct val="100000"/>
              <a:buFont typeface="Wingdings" panose="05000000000000000000" pitchFamily="2" charset="2"/>
              <a:buChar char="§"/>
              <a:defRPr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وهو عبارة عن حقل يمثل المفتاح الرئيس في جدول آخر ويستخدم في ربط الجدولين معا, ولا يشترط عدم تكرار قيمته في الجدول الثاني. </a:t>
            </a:r>
          </a:p>
          <a:p>
            <a:pPr algn="just" rtl="1">
              <a:buSzPct val="100000"/>
              <a:buFont typeface="Wingdings" panose="05000000000000000000" pitchFamily="2" charset="2"/>
              <a:buChar char="§"/>
              <a:defRPr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ويشترط أيضا أن يكون المفتاح الثانوي مطابقا للمفتاح الأساسي في الجدول الأول من حيث النوع والحجم وعدد الحقول. </a:t>
            </a:r>
          </a:p>
          <a:p>
            <a:pPr algn="just" rtl="1">
              <a:buSzPct val="100000"/>
              <a:buFont typeface="Wingdings" panose="05000000000000000000" pitchFamily="2" charset="2"/>
              <a:buChar char="§"/>
              <a:defRPr/>
            </a:pPr>
            <a:r>
              <a:rPr lang="ar-SA" dirty="0" smtClean="0">
                <a:latin typeface="Simplified Arabic" pitchFamily="18" charset="-78"/>
                <a:cs typeface="Simplified Arabic" pitchFamily="18" charset="-78"/>
              </a:rPr>
              <a:t>قد يكون المفتاح الثانوي بسيطا أو مركبا</a:t>
            </a:r>
            <a:endParaRPr lang="ar-SA" dirty="0" smtClean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09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lum bright="-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920038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5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28950" y="260350"/>
            <a:ext cx="579120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العلاقات وأنواعها: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288" y="1196975"/>
            <a:ext cx="8412162" cy="410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علاقة واحد إلى واحد (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One- to –One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):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تربط هذه العلاقة بين جدولين، حيث يرتبط كل سجل من الجدول الأول بسجل واحد فقط من الجدول الثاني.</a:t>
            </a:r>
            <a:r>
              <a:rPr lang="en-US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ويرمز لها بالرمز (</a:t>
            </a:r>
            <a:r>
              <a:rPr lang="en-US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1 – 1 </a:t>
            </a: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).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فمثلا إذا كانت </a:t>
            </a:r>
            <a:r>
              <a:rPr lang="en-US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A</a:t>
            </a: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تمثل المسافر فإن </a:t>
            </a:r>
            <a:r>
              <a:rPr lang="en-US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B</a:t>
            </a: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تمثل مقاعد الطائرة.</a:t>
            </a:r>
            <a:endParaRPr lang="en-US" altLang="en-US" sz="2800" b="1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9"/>
          <a:stretch>
            <a:fillRect/>
          </a:stretch>
        </p:blipFill>
        <p:spPr bwMode="auto">
          <a:xfrm>
            <a:off x="2411413" y="3789363"/>
            <a:ext cx="3905250" cy="2735262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28950" y="260350"/>
            <a:ext cx="579120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العلاقات وأنواعها: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288" y="1196975"/>
            <a:ext cx="8412162" cy="410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علاقة واحد إلى متعدد (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One-to-Many 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):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وهو أن يرتبط سجل واحد من الجدول الأول بأكثر من سجل في الجدول الثاني.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فمثلا معلومات الموظف وأولاده هي واحدة لمتعدد. ويرمز لها بالرمز (</a:t>
            </a:r>
            <a:r>
              <a:rPr lang="en-US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1 – ∞ </a:t>
            </a: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).</a:t>
            </a:r>
            <a:endParaRPr lang="en-US" altLang="en-US" sz="2800" b="1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644900"/>
            <a:ext cx="4751387" cy="29527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64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28950" y="260350"/>
            <a:ext cx="579120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العلاقات وأنواعها: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95288" y="1196975"/>
            <a:ext cx="8412162" cy="41036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علاقة متعدد إلى متعدد(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Many-to-Many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):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يسمى ارتباط عدة قيم مع عدة قيم أخرى بعلاقة متعدد إلى متعدد. ويرمز لها بالرمز ( ∞ – ∞ ).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ولهذا النوع من العلاقات تطبيقات متعددة في حياتنا اليومية منها الطلاب والمقررات فكل طالب قد يسجل عدة مقررات, وكل مقرر يتم التسجيل عليه من قبل عدة طلاب.</a:t>
            </a:r>
            <a:r>
              <a:rPr lang="en-US" altLang="en-US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</a:t>
            </a:r>
            <a:endParaRPr lang="en-US" altLang="en-US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149725"/>
            <a:ext cx="3384550" cy="26098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84488" y="188913"/>
            <a:ext cx="5791200" cy="9667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مبادئ قواعد البيانات العلائقية: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31468" y="1484784"/>
            <a:ext cx="7921625" cy="4895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نظراً لقوة (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Relational Database Management System (RDMS)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أصبحت هي النوع الوحيد المستخدم حالياً، لما تقدمه من قوه وكفاءة وأدوات مساعدة للمبرمجين</a:t>
            </a:r>
          </a:p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تعتمد قاعدة البيانات العلائقية في تصميمها على المفاهيم الطبيعية الموجودة في بيانات نموذج العالم المصغر الذي تمثله قاعدة البيانات.</a:t>
            </a:r>
          </a:p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أساس قواعد البيانات العلائقية هو العلاقات الرابطة بين البيانات والتي تعتبر الجزء الأهم والذي يمثل اغلب التعاملات مع قاعدة البيانات.</a:t>
            </a:r>
          </a:p>
          <a:p>
            <a:pPr algn="just" rtl="1">
              <a:buFont typeface="Wingdings" panose="05000000000000000000" pitchFamily="2" charset="2"/>
              <a:buChar char="§"/>
            </a:pPr>
            <a:endParaRPr lang="ar-SA" alt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62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7675" y="404813"/>
            <a:ext cx="5791200" cy="8318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مبادئ قواعد البيانات العلائقية: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03349" y="2133600"/>
          <a:ext cx="4386264" cy="1828800"/>
        </p:xfrm>
        <a:graphic>
          <a:graphicData uri="http://schemas.openxmlformats.org/drawingml/2006/table">
            <a:tbl>
              <a:tblPr rtl="1"/>
              <a:tblGrid>
                <a:gridCol w="1680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التخصص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الاسم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الطالب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it</a:t>
                      </a:r>
                      <a:endParaRPr kumimoji="0" lang="ar-S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B8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ناصر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</a:t>
                      </a:r>
                      <a:endParaRPr kumimoji="0" lang="ar-S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B8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نهى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</a:t>
                      </a:r>
                      <a:endParaRPr kumimoji="0" lang="ar-S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B8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عبدالله</a:t>
                      </a:r>
                      <a:endParaRPr kumimoji="0" lang="ar-S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B8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91458" marR="9145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03350" y="1628775"/>
            <a:ext cx="1152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SA" sz="2400" b="1"/>
              <a:t>(طالب)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1051" y="4724400"/>
          <a:ext cx="6553199" cy="1828800"/>
        </p:xfrm>
        <a:graphic>
          <a:graphicData uri="http://schemas.openxmlformats.org/drawingml/2006/table">
            <a:tbl>
              <a:tblPr rtl="1"/>
              <a:tblGrid>
                <a:gridCol w="212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5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الطالب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الاسم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الكتاب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أساليب البرمجة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ar-S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B8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تحليل النظم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ar-S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B8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مفاهيم قواعد البيانات</a:t>
                      </a: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B8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ar-SA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B89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80" marR="914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124075" y="4149725"/>
            <a:ext cx="107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SA" sz="2400" b="1"/>
              <a:t>(كتاب) </a:t>
            </a:r>
          </a:p>
        </p:txBody>
      </p:sp>
      <p:sp>
        <p:nvSpPr>
          <p:cNvPr id="7" name="SMARTPenAnnotation468"/>
          <p:cNvSpPr/>
          <p:nvPr/>
        </p:nvSpPr>
        <p:spPr>
          <a:xfrm>
            <a:off x="4098925" y="2197100"/>
            <a:ext cx="0" cy="26988"/>
          </a:xfrm>
          <a:custGeom>
            <a:avLst/>
            <a:gdLst/>
            <a:ahLst/>
            <a:cxnLst/>
            <a:rect l="0" t="0" r="0" b="0"/>
            <a:pathLst>
              <a:path w="1" h="26790">
                <a:moveTo>
                  <a:pt x="0" y="0"/>
                </a:moveTo>
                <a:lnTo>
                  <a:pt x="0" y="26789"/>
                </a:lnTo>
              </a:path>
            </a:pathLst>
          </a:custGeom>
          <a:ln w="38100" cap="flat" cmpd="sng" algn="ctr">
            <a:solidFill>
              <a:srgbClr val="009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ar-SA" sz="2000" b="1"/>
          </a:p>
        </p:txBody>
      </p:sp>
      <p:sp>
        <p:nvSpPr>
          <p:cNvPr id="8" name="SMARTPenAnnotation491"/>
          <p:cNvSpPr/>
          <p:nvPr/>
        </p:nvSpPr>
        <p:spPr>
          <a:xfrm>
            <a:off x="4840288" y="4938713"/>
            <a:ext cx="7937" cy="0"/>
          </a:xfrm>
          <a:custGeom>
            <a:avLst/>
            <a:gdLst/>
            <a:ahLst/>
            <a:cxnLst/>
            <a:rect l="0" t="0" r="0" b="0"/>
            <a:pathLst>
              <a:path w="8931" h="1">
                <a:moveTo>
                  <a:pt x="8930" y="0"/>
                </a:moveTo>
                <a:lnTo>
                  <a:pt x="3785" y="0"/>
                </a:lnTo>
                <a:lnTo>
                  <a:pt x="4508" y="0"/>
                </a:ln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ar-SA" sz="2000" b="1"/>
          </a:p>
        </p:txBody>
      </p:sp>
      <p:sp>
        <p:nvSpPr>
          <p:cNvPr id="9" name="SMARTPenAnnotation493"/>
          <p:cNvSpPr/>
          <p:nvPr/>
        </p:nvSpPr>
        <p:spPr>
          <a:xfrm>
            <a:off x="7000875" y="3116263"/>
            <a:ext cx="0" cy="9525"/>
          </a:xfrm>
          <a:custGeom>
            <a:avLst/>
            <a:gdLst/>
            <a:ahLst/>
            <a:cxnLst/>
            <a:rect l="0" t="0" r="0" b="0"/>
            <a:pathLst>
              <a:path w="1" h="8931">
                <a:moveTo>
                  <a:pt x="0" y="8930"/>
                </a:moveTo>
                <a:lnTo>
                  <a:pt x="0" y="0"/>
                </a:lnTo>
              </a:path>
            </a:pathLst>
          </a:cu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>
              <a:defRPr/>
            </a:pPr>
            <a:endParaRPr lang="ar-SA" sz="2000" b="1"/>
          </a:p>
        </p:txBody>
      </p:sp>
      <p:sp>
        <p:nvSpPr>
          <p:cNvPr id="10" name="SMARTPenAnnotation501"/>
          <p:cNvSpPr/>
          <p:nvPr/>
        </p:nvSpPr>
        <p:spPr>
          <a:xfrm>
            <a:off x="7188200" y="4500563"/>
            <a:ext cx="3175" cy="0"/>
          </a:xfrm>
          <a:custGeom>
            <a:avLst/>
            <a:gdLst/>
            <a:ahLst/>
            <a:cxnLst/>
            <a:rect l="0" t="0" r="0" b="0"/>
            <a:pathLst>
              <a:path w="2647" h="1">
                <a:moveTo>
                  <a:pt x="0" y="0"/>
                </a:moveTo>
                <a:lnTo>
                  <a:pt x="2646" y="0"/>
                </a:lnTo>
                <a:close/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ar-SA" sz="2000" b="1"/>
          </a:p>
        </p:txBody>
      </p:sp>
      <p:grpSp>
        <p:nvGrpSpPr>
          <p:cNvPr id="11" name="مجموعة 14"/>
          <p:cNvGrpSpPr>
            <a:grpSpLocks/>
          </p:cNvGrpSpPr>
          <p:nvPr/>
        </p:nvGrpSpPr>
        <p:grpSpPr bwMode="auto">
          <a:xfrm>
            <a:off x="2484438" y="1557338"/>
            <a:ext cx="4967287" cy="3108325"/>
            <a:chOff x="2484438" y="1557338"/>
            <a:chExt cx="4967287" cy="3108325"/>
          </a:xfrm>
        </p:grpSpPr>
        <p:cxnSp>
          <p:nvCxnSpPr>
            <p:cNvPr id="12" name="رابط مستقيم 25"/>
            <p:cNvCxnSpPr/>
            <p:nvPr/>
          </p:nvCxnSpPr>
          <p:spPr>
            <a:xfrm flipV="1">
              <a:off x="2484438" y="1557338"/>
              <a:ext cx="0" cy="503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رابط كسهم مستقيم 32"/>
            <p:cNvCxnSpPr/>
            <p:nvPr/>
          </p:nvCxnSpPr>
          <p:spPr>
            <a:xfrm>
              <a:off x="7451725" y="1557338"/>
              <a:ext cx="0" cy="31083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رابط مستقيم 34"/>
            <p:cNvCxnSpPr/>
            <p:nvPr/>
          </p:nvCxnSpPr>
          <p:spPr>
            <a:xfrm>
              <a:off x="2484438" y="1557338"/>
              <a:ext cx="49672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36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b="1" dirty="0" smtClean="0"/>
              <a:t>مفردات المحاضرة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تصنيف قواعد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أنواع قواعد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خصائص قواعد البيانات العلائقية.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المفاتيح وانواعها.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العلاقات وأنواعها.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مبادئ قواعد البيانات العلائقية.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مخططات قواعد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ar-SA" sz="3200" dirty="0" smtClean="0"/>
          </a:p>
          <a:p>
            <a:pPr marL="0" indent="0" algn="r" rtl="1">
              <a:buNone/>
            </a:pPr>
            <a:endParaRPr lang="ar-SA" sz="3200" dirty="0">
              <a:cs typeface="DecoType Naskh" pitchFamily="2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endParaRPr lang="ar-SA" sz="3200" dirty="0" smtClean="0"/>
          </a:p>
          <a:p>
            <a:pPr algn="r" rtl="1">
              <a:buFont typeface="Wingdings" panose="05000000000000000000" pitchFamily="2" charset="2"/>
              <a:buChar char="§"/>
            </a:pPr>
            <a:endParaRPr lang="ar-SA" sz="3200" dirty="0" smtClean="0"/>
          </a:p>
          <a:p>
            <a:pPr algn="r" rtl="1">
              <a:buFont typeface="Wingdings" panose="05000000000000000000" pitchFamily="2" charset="2"/>
              <a:buChar char="§"/>
            </a:pPr>
            <a:endParaRPr lang="ar-SA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653136"/>
            <a:ext cx="3892653" cy="1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7675" y="260350"/>
            <a:ext cx="579120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مبادئ قواعد البيانات العلائقية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9750" y="1358900"/>
            <a:ext cx="8051800" cy="437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نموذج قاعدة البيانات (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Database Model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هو نموذج يبين لنا </a:t>
            </a:r>
            <a:r>
              <a:rPr lang="ar-SA" altLang="en-US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صورة كاملة 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لنظام المعلومات والوظائف </a:t>
            </a:r>
            <a:r>
              <a:rPr lang="ar-SA" altLang="en-US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والقيود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الموجودة داخل قاعدة البيانات ويركز على </a:t>
            </a:r>
            <a:r>
              <a:rPr lang="ar-SA" altLang="en-US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التكامل بين البيانات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.</a:t>
            </a:r>
          </a:p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لتعريف قاعدة البيانات يجب تحديد </a:t>
            </a:r>
            <a:r>
              <a:rPr lang="ar-SA" altLang="en-US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تركيب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السجلات التي يمكن تخزينها في كل ملف وتحديد </a:t>
            </a:r>
            <a:r>
              <a:rPr lang="ar-SA" altLang="en-US" dirty="0" smtClean="0">
                <a:solidFill>
                  <a:srgbClr val="FF0000"/>
                </a:solidFill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الأنواع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المختلفة لعناصر البيانات.</a:t>
            </a:r>
          </a:p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كل سجل يحتوي على بيانات تمثل مثلا رقم الطالب واسم الطالب التخصص (المثال السابق).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ar-SA" alt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61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95288" y="203200"/>
            <a:ext cx="8229600" cy="9810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مبادئ قواعد البيانات العلاقية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1560" y="1628800"/>
            <a:ext cx="8229600" cy="5040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يجب ان نحدد نوع البيانات لكل عنصر بيانات داخل السجل مثل:-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b="1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اسم الطالب </a:t>
            </a: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سلسلة حروف 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b="1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رقم الطالب </a:t>
            </a: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يكون رقم صحيح</a:t>
            </a:r>
          </a:p>
          <a:p>
            <a:pPr algn="just" rtl="1"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الكثير من العلاقات في قواعد البيانات تربط أنوع مختلفة من  السجلات مع بعضها البعض ويطلق عليها العلاقات الرابطة ”ٌ</a:t>
            </a:r>
            <a:r>
              <a:rPr lang="en-US" altLang="en-US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Relationships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“ . والتي تساعد في عمليات الاستعلام مثل: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en-US" sz="2800" b="1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استخرج أسماء الكتب التي يستعسرها الطالب محمد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ar-SA" alt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buFont typeface="Wingdings" panose="05000000000000000000" pitchFamily="2" charset="2"/>
              <a:buChar char="§"/>
            </a:pPr>
            <a:endParaRPr lang="ar-SA" alt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20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76313" y="228600"/>
            <a:ext cx="77724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مخططات قواعد البيانات:</a:t>
            </a:r>
            <a:endParaRPr lang="en-US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42913" y="1484784"/>
            <a:ext cx="8305800" cy="5111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buFont typeface="Wingdings" panose="05000000000000000000" pitchFamily="2" charset="2"/>
              <a:buNone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وصف قواعد البيانات يسمي ”مخطط قواعد البيانات“ (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Schema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 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يستخدم المخطط عند تصميم قواعد البيانات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هذا المخطط لا يتوقع  تغيره بشكل تكرارى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يتم عادة تمثيل هذا المخطط باستخدام شكل أو رسم هندسي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يوضح هذا المخطط بعض الأشياء مثل أسماء السجلات وأسماء الحقول وقد لا تظهر فيه نوع البيانات المستخدمة أو العلاقات بين البيانات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هذا المخطط يتم تخزين وصفه داخل قواعد البيانات وهذا ما يعرف باسم ”</a:t>
            </a:r>
            <a:r>
              <a:rPr lang="en-US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meta-data</a:t>
            </a: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“</a:t>
            </a:r>
            <a:endParaRPr lang="en-US" alt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12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رموز الرسم البياني في قواعد البيانات العلاقية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SA" altLang="ar-SA" smtClean="0"/>
          </a:p>
          <a:p>
            <a:pPr>
              <a:buFont typeface="Wingdings" panose="05000000000000000000" pitchFamily="2" charset="2"/>
              <a:buNone/>
            </a:pPr>
            <a:endParaRPr lang="ar-SA" altLang="ar-SA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8888" y="1493838"/>
          <a:ext cx="7224712" cy="5051475"/>
        </p:xfrm>
        <a:graphic>
          <a:graphicData uri="http://schemas.openxmlformats.org/drawingml/2006/table">
            <a:tbl>
              <a:tblPr rtl="1"/>
              <a:tblGrid>
                <a:gridCol w="3233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3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المفهوم</a:t>
                      </a:r>
                    </a:p>
                  </a:txBody>
                  <a:tcPr marL="91443" marR="9144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الرمز</a:t>
                      </a:r>
                    </a:p>
                  </a:txBody>
                  <a:tcPr marL="91443" marR="9144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0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الكيان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طالب</a:t>
                      </a:r>
                    </a:p>
                  </a:txBody>
                  <a:tcPr marL="91443" marR="91443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0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العلاقة الرابطة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يدرس</a:t>
                      </a:r>
                    </a:p>
                  </a:txBody>
                  <a:tcPr marL="91443" marR="91443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693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الخاصية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اسم الطالب</a:t>
                      </a:r>
                    </a:p>
                  </a:txBody>
                  <a:tcPr marL="91443" marR="91443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54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المفتاح الاساسي 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رقم الطالب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(خاصية)</a:t>
                      </a:r>
                    </a:p>
                  </a:txBody>
                  <a:tcPr marL="91443" marR="9144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ar-SA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3" marR="9144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411413" y="2205038"/>
            <a:ext cx="1873250" cy="5032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ar-SA" sz="2800" b="1"/>
              <a:t>طالب</a:t>
            </a:r>
            <a:endParaRPr lang="ar-SA" altLang="ar-SA" sz="2800"/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2484438" y="4365625"/>
            <a:ext cx="1871662" cy="576263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ar-SA" b="1"/>
          </a:p>
          <a:p>
            <a:pPr eaLnBrk="1" hangingPunct="1"/>
            <a:r>
              <a:rPr lang="ar-SA" altLang="ar-SA" sz="2400" b="1"/>
              <a:t>اسم الطالب</a:t>
            </a:r>
          </a:p>
          <a:p>
            <a:pPr eaLnBrk="1" hangingPunct="1"/>
            <a:endParaRPr lang="ar-SA" altLang="ar-SA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2484438" y="5518150"/>
            <a:ext cx="1871662" cy="574675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ar-SA" b="1"/>
          </a:p>
          <a:p>
            <a:pPr eaLnBrk="1" hangingPunct="1"/>
            <a:r>
              <a:rPr lang="ar-SA" altLang="ar-SA" sz="2400" b="1" u="sng"/>
              <a:t>رقم الطالب</a:t>
            </a:r>
          </a:p>
          <a:p>
            <a:pPr eaLnBrk="1" hangingPunct="1"/>
            <a:endParaRPr lang="ar-SA" altLang="ar-SA"/>
          </a:p>
        </p:txBody>
      </p:sp>
      <p:sp>
        <p:nvSpPr>
          <p:cNvPr id="8" name="Flowchart: Decision 12"/>
          <p:cNvSpPr>
            <a:spLocks noChangeArrowheads="1"/>
          </p:cNvSpPr>
          <p:nvPr/>
        </p:nvSpPr>
        <p:spPr bwMode="auto">
          <a:xfrm>
            <a:off x="2411413" y="3141663"/>
            <a:ext cx="1873250" cy="863600"/>
          </a:xfrm>
          <a:prstGeom prst="flowChartDecision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ar-SA" altLang="ar-SA" sz="2800" b="1"/>
              <a:t>يدرس</a:t>
            </a:r>
            <a:endParaRPr lang="ar-SA" altLang="ar-SA" b="1"/>
          </a:p>
        </p:txBody>
      </p:sp>
    </p:spTree>
    <p:extLst>
      <p:ext uri="{BB962C8B-B14F-4D97-AF65-F5344CB8AC3E}">
        <p14:creationId xmlns:p14="http://schemas.microsoft.com/office/powerpoint/2010/main" val="12398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60350"/>
            <a:ext cx="8362950" cy="8318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انواع العلاقات الرابطة بين الكيانات (السجلات)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6450" y="1125538"/>
            <a:ext cx="8229600" cy="4784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>
              <a:buFont typeface="Wingdings" panose="05000000000000000000" pitchFamily="2" charset="2"/>
              <a:buChar char=""/>
            </a:pPr>
            <a:r>
              <a:rPr lang="ar-SA" altLang="ar-SA" sz="2800" b="1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علاقة سجل واحد مع سجل واحد(</a:t>
            </a:r>
            <a:r>
              <a:rPr lang="en-US" altLang="ar-SA" sz="2800" b="1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One to one</a:t>
            </a:r>
            <a:r>
              <a:rPr lang="ar-SA" altLang="ar-SA" sz="2800" b="1" u="sng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r>
              <a:rPr lang="ar-SA" alt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:	</a:t>
            </a:r>
          </a:p>
          <a:p>
            <a:pPr lvl="1" algn="r" rtl="1">
              <a:buFont typeface="Wingdings" panose="05000000000000000000" pitchFamily="2" charset="2"/>
              <a:buNone/>
            </a:pPr>
            <a:r>
              <a:rPr lang="ar-SA" altLang="ar-SA" sz="28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تعني هذه العلاقة ان اي سجل يرتبط مع سجل واحد على الاكثر من الكيان الثاني</a:t>
            </a:r>
          </a:p>
          <a:p>
            <a:pPr lvl="1" algn="r" rtl="1">
              <a:buFont typeface="Wingdings" panose="05000000000000000000" pitchFamily="2" charset="2"/>
              <a:buChar char=""/>
            </a:pPr>
            <a:endParaRPr lang="ar-SA" altLang="ar-SA" sz="28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  <a:p>
            <a:pPr algn="r" rtl="1">
              <a:buFont typeface="Wingdings" panose="05000000000000000000" pitchFamily="2" charset="2"/>
              <a:buNone/>
            </a:pPr>
            <a:endParaRPr lang="ar-SA" altLang="ar-SA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pSp>
        <p:nvGrpSpPr>
          <p:cNvPr id="4" name="مجموعة 37"/>
          <p:cNvGrpSpPr>
            <a:grpSpLocks/>
          </p:cNvGrpSpPr>
          <p:nvPr/>
        </p:nvGrpSpPr>
        <p:grpSpPr bwMode="auto">
          <a:xfrm>
            <a:off x="2411413" y="2708275"/>
            <a:ext cx="3530600" cy="3889375"/>
            <a:chOff x="2411760" y="2708920"/>
            <a:chExt cx="3530600" cy="3888432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2411760" y="2708920"/>
              <a:ext cx="3530600" cy="3888432"/>
              <a:chOff x="5578475" y="3152775"/>
              <a:chExt cx="3530600" cy="3313113"/>
            </a:xfrm>
          </p:grpSpPr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578475" y="3152775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3200" b="1"/>
                  <a:t>طالب</a:t>
                </a:r>
              </a:p>
            </p:txBody>
          </p:sp>
          <p:sp>
            <p:nvSpPr>
              <p:cNvPr id="12" name="Flowchart: Decision 12"/>
              <p:cNvSpPr>
                <a:spLocks noChangeArrowheads="1"/>
              </p:cNvSpPr>
              <p:nvPr/>
            </p:nvSpPr>
            <p:spPr bwMode="auto">
              <a:xfrm>
                <a:off x="5578475" y="4378325"/>
                <a:ext cx="1873250" cy="863600"/>
              </a:xfrm>
              <a:prstGeom prst="flowChartDecision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ar-SA" altLang="ar-SA" sz="3200" b="1"/>
                  <a:t>يمتلك</a:t>
                </a:r>
                <a:endParaRPr lang="ar-SA" altLang="ar-SA" sz="2000" b="1"/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5578475" y="5962650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3200" b="1"/>
                  <a:t>سجل اكاديمي</a:t>
                </a:r>
              </a:p>
            </p:txBody>
          </p:sp>
          <p:cxnSp>
            <p:nvCxnSpPr>
              <p:cNvPr id="14" name="Straight Connector 8"/>
              <p:cNvCxnSpPr>
                <a:cxnSpLocks noChangeShapeType="1"/>
                <a:stCxn id="11" idx="2"/>
                <a:endCxn id="12" idx="0"/>
              </p:cNvCxnSpPr>
              <p:nvPr/>
            </p:nvCxnSpPr>
            <p:spPr bwMode="auto">
              <a:xfrm>
                <a:off x="6515100" y="3656013"/>
                <a:ext cx="0" cy="7223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6516688" y="5240338"/>
                <a:ext cx="0" cy="72072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TextBox 13"/>
              <p:cNvSpPr txBox="1">
                <a:spLocks noChangeArrowheads="1"/>
              </p:cNvSpPr>
              <p:nvPr/>
            </p:nvSpPr>
            <p:spPr bwMode="auto">
              <a:xfrm>
                <a:off x="7524750" y="3370263"/>
                <a:ext cx="15113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400" b="1"/>
                  <a:t>كل طالب لديه سجل اكاديمي واحد فقط</a:t>
                </a:r>
              </a:p>
            </p:txBody>
          </p:sp>
          <p:sp>
            <p:nvSpPr>
              <p:cNvPr id="17" name="TextBox 9"/>
              <p:cNvSpPr txBox="1">
                <a:spLocks noChangeArrowheads="1"/>
              </p:cNvSpPr>
              <p:nvPr/>
            </p:nvSpPr>
            <p:spPr bwMode="auto">
              <a:xfrm>
                <a:off x="5651500" y="3802063"/>
                <a:ext cx="6492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ar-SA" sz="2000" b="1"/>
                  <a:t>1:1</a:t>
                </a:r>
                <a:endParaRPr lang="ar-SA" altLang="ar-SA" sz="2000" b="1"/>
              </a:p>
            </p:txBody>
          </p:sp>
          <p:sp>
            <p:nvSpPr>
              <p:cNvPr id="18" name="TextBox 9"/>
              <p:cNvSpPr txBox="1">
                <a:spLocks noChangeArrowheads="1"/>
              </p:cNvSpPr>
              <p:nvPr/>
            </p:nvSpPr>
            <p:spPr bwMode="auto">
              <a:xfrm>
                <a:off x="5651500" y="5376863"/>
                <a:ext cx="6492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ar-SA" sz="2000" b="1"/>
                  <a:t>1:1</a:t>
                </a:r>
                <a:endParaRPr lang="ar-SA" altLang="ar-SA" sz="2000" b="1"/>
              </a:p>
            </p:txBody>
          </p:sp>
          <p:sp>
            <p:nvSpPr>
              <p:cNvPr id="19" name="TextBox 16"/>
              <p:cNvSpPr txBox="1">
                <a:spLocks noChangeArrowheads="1"/>
              </p:cNvSpPr>
              <p:nvPr/>
            </p:nvSpPr>
            <p:spPr bwMode="auto">
              <a:xfrm>
                <a:off x="7596188" y="4873625"/>
                <a:ext cx="1512887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400" b="1"/>
                  <a:t>كل سجل اكاديمي  يخص طالب واحد فقط</a:t>
                </a:r>
              </a:p>
            </p:txBody>
          </p:sp>
        </p:grpSp>
        <p:cxnSp>
          <p:nvCxnSpPr>
            <p:cNvPr id="6" name="رابط مستقيم 29"/>
            <p:cNvCxnSpPr/>
            <p:nvPr/>
          </p:nvCxnSpPr>
          <p:spPr>
            <a:xfrm>
              <a:off x="3132485" y="3500891"/>
              <a:ext cx="3587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رابط مستقيم 32"/>
            <p:cNvCxnSpPr/>
            <p:nvPr/>
          </p:nvCxnSpPr>
          <p:spPr>
            <a:xfrm>
              <a:off x="3203922" y="3500891"/>
              <a:ext cx="3603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رابط مستقيم 33"/>
            <p:cNvCxnSpPr/>
            <p:nvPr/>
          </p:nvCxnSpPr>
          <p:spPr>
            <a:xfrm>
              <a:off x="3132485" y="3572311"/>
              <a:ext cx="4318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رابط مستقيم 35"/>
            <p:cNvCxnSpPr/>
            <p:nvPr/>
          </p:nvCxnSpPr>
          <p:spPr>
            <a:xfrm>
              <a:off x="3203922" y="5805382"/>
              <a:ext cx="3603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رابط مستقيم 36"/>
            <p:cNvCxnSpPr/>
            <p:nvPr/>
          </p:nvCxnSpPr>
          <p:spPr>
            <a:xfrm>
              <a:off x="3203922" y="5733961"/>
              <a:ext cx="3603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9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60350"/>
            <a:ext cx="8362950" cy="8318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انواع العلاقات الرابطة بين الكيانات (السجلات)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6450" y="1125538"/>
            <a:ext cx="8229600" cy="647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>
              <a:buFont typeface="Wingdings" panose="05000000000000000000" pitchFamily="2" charset="2"/>
              <a:buChar char=""/>
            </a:pPr>
            <a:r>
              <a:rPr lang="ar-SA" altLang="ar-SA" sz="2800" b="1" u="sng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علاقة سجل واحد مع سجل واحد(</a:t>
            </a:r>
            <a:r>
              <a:rPr lang="en-US" altLang="ar-SA" sz="2800" b="1" u="sng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One to one</a:t>
            </a:r>
            <a:r>
              <a:rPr lang="ar-SA" altLang="ar-SA" sz="2800" b="1" u="sng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:	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ar-SA" altLang="ar-SA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pSp>
        <p:nvGrpSpPr>
          <p:cNvPr id="4" name="مجموعة 20"/>
          <p:cNvGrpSpPr>
            <a:grpSpLocks/>
          </p:cNvGrpSpPr>
          <p:nvPr/>
        </p:nvGrpSpPr>
        <p:grpSpPr bwMode="auto">
          <a:xfrm>
            <a:off x="2265363" y="1989138"/>
            <a:ext cx="4106862" cy="4608512"/>
            <a:chOff x="1835696" y="1988840"/>
            <a:chExt cx="4106664" cy="4608512"/>
          </a:xfrm>
        </p:grpSpPr>
        <p:grpSp>
          <p:nvGrpSpPr>
            <p:cNvPr id="5" name="مجموعة 18"/>
            <p:cNvGrpSpPr>
              <a:grpSpLocks/>
            </p:cNvGrpSpPr>
            <p:nvPr/>
          </p:nvGrpSpPr>
          <p:grpSpPr bwMode="auto">
            <a:xfrm>
              <a:off x="1835696" y="1988840"/>
              <a:ext cx="4106664" cy="4608512"/>
              <a:chOff x="2411760" y="2647199"/>
              <a:chExt cx="3530600" cy="3950153"/>
            </a:xfrm>
          </p:grpSpPr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2411760" y="2647199"/>
                <a:ext cx="3530600" cy="3950153"/>
                <a:chOff x="5578475" y="3100186"/>
                <a:chExt cx="3530600" cy="3365702"/>
              </a:xfrm>
            </p:grpSpPr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5578475" y="3152775"/>
                  <a:ext cx="1873250" cy="50323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3200" b="1"/>
                    <a:t>طالب</a:t>
                  </a:r>
                </a:p>
              </p:txBody>
            </p:sp>
            <p:sp>
              <p:nvSpPr>
                <p:cNvPr id="12" name="Flowchart: Decision 12"/>
                <p:cNvSpPr>
                  <a:spLocks noChangeArrowheads="1"/>
                </p:cNvSpPr>
                <p:nvPr/>
              </p:nvSpPr>
              <p:spPr bwMode="auto">
                <a:xfrm>
                  <a:off x="5578475" y="4378325"/>
                  <a:ext cx="1873250" cy="863600"/>
                </a:xfrm>
                <a:prstGeom prst="flowChartDecision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ar-SA" altLang="ar-SA" sz="3200" b="1"/>
                    <a:t>يمتلك</a:t>
                  </a:r>
                  <a:endParaRPr lang="ar-SA" altLang="ar-SA" sz="2000" b="1"/>
                </a:p>
              </p:txBody>
            </p:sp>
            <p:sp>
              <p:nvSpPr>
                <p:cNvPr id="13" name="Rectangle 7"/>
                <p:cNvSpPr>
                  <a:spLocks noChangeArrowheads="1"/>
                </p:cNvSpPr>
                <p:nvPr/>
              </p:nvSpPr>
              <p:spPr bwMode="auto">
                <a:xfrm>
                  <a:off x="5578475" y="5962650"/>
                  <a:ext cx="1873250" cy="50323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3200" b="1"/>
                    <a:t>بريد الكتروني</a:t>
                  </a:r>
                </a:p>
              </p:txBody>
            </p:sp>
            <p:cxnSp>
              <p:nvCxnSpPr>
                <p:cNvPr id="14" name="Straight Connector 8"/>
                <p:cNvCxnSpPr>
                  <a:cxnSpLocks noChangeShapeType="1"/>
                  <a:stCxn id="11" idx="2"/>
                  <a:endCxn id="12" idx="0"/>
                </p:cNvCxnSpPr>
                <p:nvPr/>
              </p:nvCxnSpPr>
              <p:spPr bwMode="auto">
                <a:xfrm>
                  <a:off x="6515100" y="3656013"/>
                  <a:ext cx="0" cy="72231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516688" y="5240338"/>
                  <a:ext cx="0" cy="720725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7559501" y="3100186"/>
                  <a:ext cx="1511300" cy="8766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2400" b="1"/>
                    <a:t>كل طالب لديه بريد الكتروني واحد فقط</a:t>
                  </a:r>
                </a:p>
              </p:txBody>
            </p:sp>
            <p:sp>
              <p:nvSpPr>
                <p:cNvPr id="17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5651500" y="3802063"/>
                  <a:ext cx="649288" cy="292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ar-SA" sz="2000" b="1"/>
                    <a:t>1/</a:t>
                  </a:r>
                  <a:r>
                    <a:rPr lang="ar-SA" altLang="ar-SA" sz="2000" b="1"/>
                    <a:t>0</a:t>
                  </a:r>
                </a:p>
              </p:txBody>
            </p:sp>
            <p:sp>
              <p:nvSpPr>
                <p:cNvPr id="18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5651500" y="5376863"/>
                  <a:ext cx="6492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ar-SA" sz="2000" b="1"/>
                    <a:t>1:1</a:t>
                  </a:r>
                  <a:endParaRPr lang="ar-SA" altLang="ar-SA" sz="2000" b="1"/>
                </a:p>
              </p:txBody>
            </p:sp>
            <p:sp>
              <p:nvSpPr>
                <p:cNvPr id="1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7596188" y="5536671"/>
                  <a:ext cx="1512887" cy="8766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2400" b="1"/>
                    <a:t>كل بريد الكتروني يخص طالب واحد فقط</a:t>
                  </a:r>
                </a:p>
              </p:txBody>
            </p:sp>
          </p:grpSp>
          <p:cxnSp>
            <p:nvCxnSpPr>
              <p:cNvPr id="8" name="رابط مستقيم 32"/>
              <p:cNvCxnSpPr/>
              <p:nvPr/>
            </p:nvCxnSpPr>
            <p:spPr>
              <a:xfrm>
                <a:off x="3203313" y="3635078"/>
                <a:ext cx="3602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رابط مستقيم 33"/>
              <p:cNvCxnSpPr/>
              <p:nvPr/>
            </p:nvCxnSpPr>
            <p:spPr>
              <a:xfrm>
                <a:off x="3154182" y="5794531"/>
                <a:ext cx="4326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رابط مستقيم 36"/>
              <p:cNvCxnSpPr/>
              <p:nvPr/>
            </p:nvCxnSpPr>
            <p:spPr>
              <a:xfrm>
                <a:off x="3203313" y="5733299"/>
                <a:ext cx="3602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شكل بيضاوي 19"/>
            <p:cNvSpPr/>
            <p:nvPr/>
          </p:nvSpPr>
          <p:spPr>
            <a:xfrm>
              <a:off x="2772276" y="2852440"/>
              <a:ext cx="360345" cy="2159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9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60350"/>
            <a:ext cx="8362950" cy="8318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انواع العلاقات الرابطة بين الكيانات (السجلات)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06450" y="1125538"/>
            <a:ext cx="8229600" cy="647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r" rtl="1">
              <a:buFont typeface="Wingdings" panose="05000000000000000000" pitchFamily="2" charset="2"/>
              <a:buChar char=""/>
            </a:pPr>
            <a:r>
              <a:rPr lang="ar-SA" altLang="ar-SA" sz="2800" b="1" u="sng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علاقة سجل واحد مع سجل واحد(</a:t>
            </a:r>
            <a:r>
              <a:rPr lang="en-US" altLang="ar-SA" sz="2800" b="1" u="sng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One to one</a:t>
            </a:r>
            <a:r>
              <a:rPr lang="ar-SA" altLang="ar-SA" sz="2800" b="1" u="sng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:	</a:t>
            </a:r>
          </a:p>
          <a:p>
            <a:pPr algn="r" rtl="1">
              <a:buFont typeface="Wingdings" panose="05000000000000000000" pitchFamily="2" charset="2"/>
              <a:buNone/>
            </a:pPr>
            <a:endParaRPr lang="ar-SA" altLang="ar-SA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grpSp>
        <p:nvGrpSpPr>
          <p:cNvPr id="4" name="مجموعة 20"/>
          <p:cNvGrpSpPr>
            <a:grpSpLocks/>
          </p:cNvGrpSpPr>
          <p:nvPr/>
        </p:nvGrpSpPr>
        <p:grpSpPr bwMode="auto">
          <a:xfrm>
            <a:off x="2265363" y="1989138"/>
            <a:ext cx="4106862" cy="4608512"/>
            <a:chOff x="1835696" y="1988840"/>
            <a:chExt cx="4106664" cy="4608512"/>
          </a:xfrm>
        </p:grpSpPr>
        <p:grpSp>
          <p:nvGrpSpPr>
            <p:cNvPr id="5" name="مجموعة 18"/>
            <p:cNvGrpSpPr>
              <a:grpSpLocks/>
            </p:cNvGrpSpPr>
            <p:nvPr/>
          </p:nvGrpSpPr>
          <p:grpSpPr bwMode="auto">
            <a:xfrm>
              <a:off x="1835696" y="1988840"/>
              <a:ext cx="4106664" cy="4608512"/>
              <a:chOff x="2411760" y="2647199"/>
              <a:chExt cx="3530600" cy="3950153"/>
            </a:xfrm>
          </p:grpSpPr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2411760" y="2647199"/>
                <a:ext cx="3530600" cy="3950153"/>
                <a:chOff x="5578475" y="3100186"/>
                <a:chExt cx="3530600" cy="3365702"/>
              </a:xfrm>
            </p:grpSpPr>
            <p:sp>
              <p:nvSpPr>
                <p:cNvPr id="11" name="Rectangle 7"/>
                <p:cNvSpPr>
                  <a:spLocks noChangeArrowheads="1"/>
                </p:cNvSpPr>
                <p:nvPr/>
              </p:nvSpPr>
              <p:spPr bwMode="auto">
                <a:xfrm>
                  <a:off x="5578475" y="3152775"/>
                  <a:ext cx="1873250" cy="50323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3200" b="1"/>
                    <a:t>طالب</a:t>
                  </a:r>
                </a:p>
              </p:txBody>
            </p:sp>
            <p:sp>
              <p:nvSpPr>
                <p:cNvPr id="12" name="Flowchart: Decision 12"/>
                <p:cNvSpPr>
                  <a:spLocks noChangeArrowheads="1"/>
                </p:cNvSpPr>
                <p:nvPr/>
              </p:nvSpPr>
              <p:spPr bwMode="auto">
                <a:xfrm>
                  <a:off x="5578475" y="4378325"/>
                  <a:ext cx="1873250" cy="863600"/>
                </a:xfrm>
                <a:prstGeom prst="flowChartDecision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ar-SA" altLang="ar-SA" sz="3200" b="1"/>
                    <a:t>يمتلك</a:t>
                  </a:r>
                  <a:endParaRPr lang="ar-SA" altLang="ar-SA" sz="2000" b="1"/>
                </a:p>
              </p:txBody>
            </p:sp>
            <p:sp>
              <p:nvSpPr>
                <p:cNvPr id="13" name="Rectangle 7"/>
                <p:cNvSpPr>
                  <a:spLocks noChangeArrowheads="1"/>
                </p:cNvSpPr>
                <p:nvPr/>
              </p:nvSpPr>
              <p:spPr bwMode="auto">
                <a:xfrm>
                  <a:off x="5578475" y="5962650"/>
                  <a:ext cx="1873250" cy="50323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3200" b="1"/>
                    <a:t>بريد الكتروني</a:t>
                  </a:r>
                </a:p>
              </p:txBody>
            </p:sp>
            <p:cxnSp>
              <p:nvCxnSpPr>
                <p:cNvPr id="14" name="Straight Connector 8"/>
                <p:cNvCxnSpPr>
                  <a:cxnSpLocks noChangeShapeType="1"/>
                  <a:stCxn id="11" idx="2"/>
                  <a:endCxn id="12" idx="0"/>
                </p:cNvCxnSpPr>
                <p:nvPr/>
              </p:nvCxnSpPr>
              <p:spPr bwMode="auto">
                <a:xfrm>
                  <a:off x="6515100" y="3656013"/>
                  <a:ext cx="0" cy="722312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6516688" y="5240338"/>
                  <a:ext cx="0" cy="720725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7559501" y="3100186"/>
                  <a:ext cx="1511300" cy="8766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2400" b="1"/>
                    <a:t>كل طالب لديه بريد الكتروني واحد فقط</a:t>
                  </a:r>
                </a:p>
              </p:txBody>
            </p:sp>
            <p:sp>
              <p:nvSpPr>
                <p:cNvPr id="17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5651500" y="3802063"/>
                  <a:ext cx="649288" cy="292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ar-SA" sz="2000" b="1"/>
                    <a:t>1/</a:t>
                  </a:r>
                  <a:r>
                    <a:rPr lang="ar-SA" altLang="ar-SA" sz="2000" b="1"/>
                    <a:t>0</a:t>
                  </a:r>
                </a:p>
              </p:txBody>
            </p:sp>
            <p:sp>
              <p:nvSpPr>
                <p:cNvPr id="18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5651500" y="5376863"/>
                  <a:ext cx="649288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ar-SA" sz="2000" b="1"/>
                    <a:t>1:1</a:t>
                  </a:r>
                  <a:endParaRPr lang="ar-SA" altLang="ar-SA" sz="2000" b="1"/>
                </a:p>
              </p:txBody>
            </p:sp>
            <p:sp>
              <p:nvSpPr>
                <p:cNvPr id="1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7596188" y="5536671"/>
                  <a:ext cx="1512887" cy="8766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ar-SA" altLang="ar-SA" sz="2400" b="1"/>
                    <a:t>كل بريد الكتروني يخص طالب واحد فقط</a:t>
                  </a:r>
                </a:p>
              </p:txBody>
            </p:sp>
          </p:grpSp>
          <p:cxnSp>
            <p:nvCxnSpPr>
              <p:cNvPr id="8" name="رابط مستقيم 32"/>
              <p:cNvCxnSpPr/>
              <p:nvPr/>
            </p:nvCxnSpPr>
            <p:spPr>
              <a:xfrm>
                <a:off x="3203313" y="3635078"/>
                <a:ext cx="3602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رابط مستقيم 33"/>
              <p:cNvCxnSpPr/>
              <p:nvPr/>
            </p:nvCxnSpPr>
            <p:spPr>
              <a:xfrm>
                <a:off x="3154182" y="5794531"/>
                <a:ext cx="4326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رابط مستقيم 36"/>
              <p:cNvCxnSpPr/>
              <p:nvPr/>
            </p:nvCxnSpPr>
            <p:spPr>
              <a:xfrm>
                <a:off x="3203313" y="5733299"/>
                <a:ext cx="3602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شكل بيضاوي 19"/>
            <p:cNvSpPr/>
            <p:nvPr/>
          </p:nvSpPr>
          <p:spPr>
            <a:xfrm>
              <a:off x="2772276" y="2852440"/>
              <a:ext cx="360345" cy="2159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8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663" y="188913"/>
            <a:ext cx="8291512" cy="9032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انواع العلاقات الرابطة بين الكيانات (السجلات)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950" y="1196975"/>
            <a:ext cx="8856663" cy="1439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lvl="1" algn="just" rtl="1">
              <a:buFont typeface="Wingdings" pitchFamily="2" charset="2"/>
              <a:buChar char=""/>
              <a:defRPr/>
            </a:pPr>
            <a:r>
              <a:rPr lang="ar-SA" b="1" u="sng" smtClean="0">
                <a:latin typeface="Simplified Arabic" pitchFamily="18" charset="-78"/>
                <a:cs typeface="Simplified Arabic" pitchFamily="18" charset="-78"/>
              </a:rPr>
              <a:t>علاقة سجل واحد مع عدة سجلات(</a:t>
            </a:r>
            <a:r>
              <a:rPr lang="en-US" b="1" u="sng" smtClean="0">
                <a:latin typeface="Simplified Arabic" pitchFamily="18" charset="-78"/>
                <a:cs typeface="Simplified Arabic" pitchFamily="18" charset="-78"/>
              </a:rPr>
              <a:t>one to many</a:t>
            </a:r>
            <a:r>
              <a:rPr lang="ar-SA" b="1" u="sng" smtClean="0">
                <a:latin typeface="Simplified Arabic" pitchFamily="18" charset="-78"/>
                <a:cs typeface="Simplified Arabic" pitchFamily="18" charset="-78"/>
              </a:rPr>
              <a:t>)</a:t>
            </a:r>
            <a:r>
              <a:rPr lang="ar-SA" b="1" smtClean="0">
                <a:latin typeface="Simplified Arabic" pitchFamily="18" charset="-78"/>
                <a:cs typeface="Simplified Arabic" pitchFamily="18" charset="-78"/>
              </a:rPr>
              <a:t>:   تعني هذه العلاقة ان اي سجل من الكيان الاول يمكن ان  يرتبط مع عدة سجلات من الكيان الثاني ، و يرتبط اي سجل من الكيان الثاني مع سجل واحد على الاكثر من الكيان الاول</a:t>
            </a:r>
          </a:p>
          <a:p>
            <a:pPr lvl="1" algn="r" rtl="1">
              <a:buFont typeface="Wingdings" pitchFamily="2" charset="2"/>
              <a:buChar char=""/>
              <a:defRPr/>
            </a:pPr>
            <a:endParaRPr lang="ar-SA" b="1" smtClean="0">
              <a:latin typeface="Simplified Arabic" pitchFamily="18" charset="-78"/>
              <a:cs typeface="Simplified Arabic" pitchFamily="18" charset="-78"/>
            </a:endParaRPr>
          </a:p>
          <a:p>
            <a:pPr algn="r" rtl="1">
              <a:buFont typeface="Wingdings" pitchFamily="2" charset="2"/>
              <a:buNone/>
              <a:defRPr/>
            </a:pPr>
            <a:endParaRPr lang="ar-SA" sz="2400" dirty="0" smtClean="0">
              <a:latin typeface="Simplified Arabic" pitchFamily="18" charset="-78"/>
              <a:cs typeface="Simplified Arabic" pitchFamily="18" charset="-78"/>
            </a:endParaRPr>
          </a:p>
        </p:txBody>
      </p:sp>
      <p:grpSp>
        <p:nvGrpSpPr>
          <p:cNvPr id="4" name="مجموعة 36"/>
          <p:cNvGrpSpPr>
            <a:grpSpLocks/>
          </p:cNvGrpSpPr>
          <p:nvPr/>
        </p:nvGrpSpPr>
        <p:grpSpPr bwMode="auto">
          <a:xfrm>
            <a:off x="3130550" y="2708275"/>
            <a:ext cx="4394200" cy="3933825"/>
            <a:chOff x="3131218" y="2708920"/>
            <a:chExt cx="4393109" cy="393382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3131218" y="2708920"/>
              <a:ext cx="4393109" cy="3933825"/>
              <a:chOff x="4788024" y="2924175"/>
              <a:chExt cx="3601798" cy="3024287"/>
            </a:xfrm>
          </p:grpSpPr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4788024" y="2924175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800" b="1"/>
                  <a:t>كلية</a:t>
                </a:r>
              </a:p>
            </p:txBody>
          </p:sp>
          <p:sp>
            <p:nvSpPr>
              <p:cNvPr id="8" name="Flowchart: Decision 12"/>
              <p:cNvSpPr>
                <a:spLocks noChangeArrowheads="1"/>
              </p:cNvSpPr>
              <p:nvPr/>
            </p:nvSpPr>
            <p:spPr bwMode="auto">
              <a:xfrm>
                <a:off x="4788024" y="3861048"/>
                <a:ext cx="1873250" cy="863600"/>
              </a:xfrm>
              <a:prstGeom prst="flowChartDecision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800" b="1"/>
                  <a:t>ترتبط</a:t>
                </a:r>
                <a:endParaRPr lang="ar-SA" altLang="ar-SA" b="1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4788024" y="5445224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800" b="1"/>
                  <a:t>قسم</a:t>
                </a:r>
              </a:p>
            </p:txBody>
          </p:sp>
          <p:cxnSp>
            <p:nvCxnSpPr>
              <p:cNvPr id="10" name="Straight Connector 8"/>
              <p:cNvCxnSpPr>
                <a:cxnSpLocks noChangeShapeType="1"/>
                <a:stCxn id="7" idx="2"/>
                <a:endCxn id="8" idx="0"/>
              </p:cNvCxnSpPr>
              <p:nvPr/>
            </p:nvCxnSpPr>
            <p:spPr bwMode="auto">
              <a:xfrm rot="5400000">
                <a:off x="5507832" y="3644230"/>
                <a:ext cx="433635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6734299" y="3141663"/>
                <a:ext cx="1511300" cy="78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000" b="1"/>
                  <a:t>كل كليه ترتبط بقسم واحد او عدة اقسام</a:t>
                </a:r>
              </a:p>
            </p:txBody>
          </p:sp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4861049" y="3573463"/>
                <a:ext cx="649288" cy="283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ar-SA" b="1"/>
                  <a:t>1:1</a:t>
                </a:r>
                <a:endParaRPr lang="ar-SA" altLang="ar-SA" b="1"/>
              </a:p>
            </p:txBody>
          </p:sp>
          <p:sp>
            <p:nvSpPr>
              <p:cNvPr id="13" name="TextBox 9"/>
              <p:cNvSpPr txBox="1">
                <a:spLocks noChangeArrowheads="1"/>
              </p:cNvSpPr>
              <p:nvPr/>
            </p:nvSpPr>
            <p:spPr bwMode="auto">
              <a:xfrm>
                <a:off x="4861049" y="5148263"/>
                <a:ext cx="649288" cy="283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ar-SA" b="1"/>
                  <a:t>1:N</a:t>
                </a:r>
                <a:endParaRPr lang="ar-SA" altLang="ar-SA" b="1"/>
              </a:p>
            </p:txBody>
          </p:sp>
          <p:sp>
            <p:nvSpPr>
              <p:cNvPr id="14" name="TextBox 16"/>
              <p:cNvSpPr txBox="1">
                <a:spLocks noChangeArrowheads="1"/>
              </p:cNvSpPr>
              <p:nvPr/>
            </p:nvSpPr>
            <p:spPr bwMode="auto">
              <a:xfrm>
                <a:off x="6876935" y="5138537"/>
                <a:ext cx="1512887" cy="78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 eaLnBrk="1" hangingPunct="1"/>
                <a:r>
                  <a:rPr lang="ar-SA" altLang="ar-SA" sz="2000" b="1"/>
                  <a:t>كل قسم او عدة اقسام ترتبط </a:t>
                </a:r>
                <a:r>
                  <a:rPr lang="en-US" altLang="ar-SA" sz="2000" b="1"/>
                  <a:t> </a:t>
                </a:r>
                <a:r>
                  <a:rPr lang="ar-SA" altLang="ar-SA" sz="2000" b="1"/>
                  <a:t> بكلية واحدة</a:t>
                </a:r>
                <a:r>
                  <a:rPr lang="en-US" altLang="ar-SA" sz="2000" b="1"/>
                  <a:t> </a:t>
                </a:r>
                <a:endParaRPr lang="ar-SA" altLang="ar-SA" sz="2000" b="1"/>
              </a:p>
            </p:txBody>
          </p:sp>
          <p:sp>
            <p:nvSpPr>
              <p:cNvPr id="15" name="Line 29"/>
              <p:cNvSpPr>
                <a:spLocks noChangeShapeType="1"/>
              </p:cNvSpPr>
              <p:nvPr/>
            </p:nvSpPr>
            <p:spPr bwMode="auto">
              <a:xfrm flipH="1">
                <a:off x="5510337" y="3573463"/>
                <a:ext cx="431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36"/>
              <p:cNvGrpSpPr>
                <a:grpSpLocks/>
              </p:cNvGrpSpPr>
              <p:nvPr/>
            </p:nvGrpSpPr>
            <p:grpSpPr bwMode="auto">
              <a:xfrm>
                <a:off x="5510337" y="4725144"/>
                <a:ext cx="431800" cy="722312"/>
                <a:chOff x="5510337" y="5011738"/>
                <a:chExt cx="431800" cy="722312"/>
              </a:xfrm>
            </p:grpSpPr>
            <p:cxnSp>
              <p:nvCxnSpPr>
                <p:cNvPr id="17" name="Straight Connector 10"/>
                <p:cNvCxnSpPr>
                  <a:cxnSpLocks noChangeShapeType="1"/>
                </p:cNvCxnSpPr>
                <p:nvPr/>
              </p:nvCxnSpPr>
              <p:spPr bwMode="auto">
                <a:xfrm>
                  <a:off x="5726237" y="5011738"/>
                  <a:ext cx="0" cy="720725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581774" y="5516563"/>
                  <a:ext cx="144463" cy="2174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31"/>
                <p:cNvSpPr>
                  <a:spLocks noChangeShapeType="1"/>
                </p:cNvSpPr>
                <p:nvPr/>
              </p:nvSpPr>
              <p:spPr bwMode="auto">
                <a:xfrm>
                  <a:off x="5726237" y="5516563"/>
                  <a:ext cx="142875" cy="2174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5510337" y="5373688"/>
                  <a:ext cx="4318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5581774" y="5516563"/>
                  <a:ext cx="144463" cy="2174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34"/>
                <p:cNvSpPr>
                  <a:spLocks noChangeShapeType="1"/>
                </p:cNvSpPr>
                <p:nvPr/>
              </p:nvSpPr>
              <p:spPr bwMode="auto">
                <a:xfrm>
                  <a:off x="5726237" y="5516563"/>
                  <a:ext cx="142875" cy="2174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Line 29"/>
            <p:cNvSpPr>
              <a:spLocks noChangeShapeType="1"/>
            </p:cNvSpPr>
            <p:nvPr/>
          </p:nvSpPr>
          <p:spPr bwMode="auto">
            <a:xfrm flipH="1">
              <a:off x="4068204" y="3645024"/>
              <a:ext cx="431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01663" y="188913"/>
            <a:ext cx="8291512" cy="90328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انواع العلاقات الرابطة بين الكيانات (السجلات)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950" y="1196975"/>
            <a:ext cx="8856663" cy="719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lvl="1" algn="just" rtl="1">
              <a:buFont typeface="Wingdings" pitchFamily="2" charset="2"/>
              <a:buChar char=""/>
              <a:defRPr/>
            </a:pPr>
            <a:r>
              <a:rPr lang="ar-SA" b="1" u="sng" smtClean="0">
                <a:latin typeface="Simplified Arabic" pitchFamily="18" charset="-78"/>
                <a:cs typeface="Simplified Arabic" pitchFamily="18" charset="-78"/>
              </a:rPr>
              <a:t>علاقة سجل واحد مع عدة سجلات(</a:t>
            </a:r>
            <a:r>
              <a:rPr lang="en-US" b="1" u="sng" smtClean="0">
                <a:latin typeface="Simplified Arabic" pitchFamily="18" charset="-78"/>
                <a:cs typeface="Simplified Arabic" pitchFamily="18" charset="-78"/>
              </a:rPr>
              <a:t>one to many</a:t>
            </a:r>
            <a:r>
              <a:rPr lang="ar-SA" b="1" u="sng" smtClean="0">
                <a:latin typeface="Simplified Arabic" pitchFamily="18" charset="-78"/>
                <a:cs typeface="Simplified Arabic" pitchFamily="18" charset="-78"/>
              </a:rPr>
              <a:t>)</a:t>
            </a:r>
            <a:r>
              <a:rPr lang="ar-SA" b="1" smtClean="0">
                <a:latin typeface="Simplified Arabic" pitchFamily="18" charset="-78"/>
                <a:cs typeface="Simplified Arabic" pitchFamily="18" charset="-78"/>
              </a:rPr>
              <a:t>:</a:t>
            </a:r>
          </a:p>
          <a:p>
            <a:pPr lvl="1" algn="r" rtl="1">
              <a:buFont typeface="Wingdings" pitchFamily="2" charset="2"/>
              <a:buChar char=""/>
              <a:defRPr/>
            </a:pPr>
            <a:endParaRPr lang="ar-SA" b="1" smtClean="0">
              <a:latin typeface="Simplified Arabic" pitchFamily="18" charset="-78"/>
              <a:cs typeface="Simplified Arabic" pitchFamily="18" charset="-78"/>
            </a:endParaRPr>
          </a:p>
          <a:p>
            <a:pPr algn="r" rtl="1">
              <a:buFont typeface="Wingdings" pitchFamily="2" charset="2"/>
              <a:buNone/>
              <a:defRPr/>
            </a:pPr>
            <a:endParaRPr lang="ar-SA" sz="2400" dirty="0" smtClean="0">
              <a:latin typeface="Simplified Arabic" pitchFamily="18" charset="-78"/>
              <a:cs typeface="Simplified Arabic" pitchFamily="18" charset="-78"/>
            </a:endParaRPr>
          </a:p>
        </p:txBody>
      </p:sp>
      <p:grpSp>
        <p:nvGrpSpPr>
          <p:cNvPr id="4" name="مجموعة 38"/>
          <p:cNvGrpSpPr>
            <a:grpSpLocks/>
          </p:cNvGrpSpPr>
          <p:nvPr/>
        </p:nvGrpSpPr>
        <p:grpSpPr bwMode="auto">
          <a:xfrm>
            <a:off x="1979613" y="2060575"/>
            <a:ext cx="5616575" cy="3979863"/>
            <a:chOff x="1979712" y="2060849"/>
            <a:chExt cx="5616624" cy="3979887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979712" y="2060849"/>
              <a:ext cx="5616624" cy="3979887"/>
              <a:chOff x="539552" y="2924175"/>
              <a:chExt cx="3966105" cy="2808263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539750" y="2924175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3200" b="1"/>
                  <a:t>رجل</a:t>
                </a:r>
              </a:p>
            </p:txBody>
          </p:sp>
          <p:sp>
            <p:nvSpPr>
              <p:cNvPr id="10" name="Flowchart: Decision 12"/>
              <p:cNvSpPr>
                <a:spLocks noChangeArrowheads="1"/>
              </p:cNvSpPr>
              <p:nvPr/>
            </p:nvSpPr>
            <p:spPr bwMode="auto">
              <a:xfrm>
                <a:off x="539552" y="3889728"/>
                <a:ext cx="1873250" cy="863600"/>
              </a:xfrm>
              <a:prstGeom prst="flowChartDecision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ar-SA" altLang="ar-SA" sz="3200" b="1"/>
                  <a:t>يتزوج</a:t>
                </a:r>
                <a:endParaRPr lang="ar-SA" altLang="ar-SA" sz="2000" b="1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539750" y="5229200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3200" b="1"/>
                  <a:t>امرأة</a:t>
                </a:r>
              </a:p>
            </p:txBody>
          </p:sp>
          <p:cxnSp>
            <p:nvCxnSpPr>
              <p:cNvPr id="12" name="Straight Connector 21"/>
              <p:cNvCxnSpPr>
                <a:cxnSpLocks noChangeShapeType="1"/>
                <a:stCxn id="9" idx="2"/>
                <a:endCxn id="10" idx="0"/>
              </p:cNvCxnSpPr>
              <p:nvPr/>
            </p:nvCxnSpPr>
            <p:spPr bwMode="auto">
              <a:xfrm flipH="1">
                <a:off x="1476177" y="3427413"/>
                <a:ext cx="198" cy="46231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TextBox 25"/>
              <p:cNvSpPr txBox="1">
                <a:spLocks noChangeArrowheads="1"/>
              </p:cNvSpPr>
              <p:nvPr/>
            </p:nvSpPr>
            <p:spPr bwMode="auto">
              <a:xfrm>
                <a:off x="2484438" y="2924943"/>
                <a:ext cx="1766982" cy="846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400" b="1"/>
                  <a:t>كل رجل يمكن ان يتزوج باكثر من امرأة او لا يتزوج ابداً</a:t>
                </a:r>
              </a:p>
            </p:txBody>
          </p:sp>
          <p:sp>
            <p:nvSpPr>
              <p:cNvPr id="14" name="TextBox 9"/>
              <p:cNvSpPr txBox="1">
                <a:spLocks noChangeArrowheads="1"/>
              </p:cNvSpPr>
              <p:nvPr/>
            </p:nvSpPr>
            <p:spPr bwMode="auto">
              <a:xfrm>
                <a:off x="755948" y="3428999"/>
                <a:ext cx="647700" cy="282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ar-SA" sz="2000" b="1"/>
                  <a:t>0:1</a:t>
                </a:r>
                <a:endParaRPr lang="ar-SA" altLang="ar-SA" sz="2000" b="1"/>
              </a:p>
            </p:txBody>
          </p:sp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827956" y="4826674"/>
                <a:ext cx="647700" cy="2823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ar-SA" sz="2000" b="1"/>
                  <a:t>0:N</a:t>
                </a:r>
                <a:endParaRPr lang="ar-SA" altLang="ar-SA" sz="2000" b="1"/>
              </a:p>
            </p:txBody>
          </p:sp>
          <p:sp>
            <p:nvSpPr>
              <p:cNvPr id="16" name="TextBox 29"/>
              <p:cNvSpPr txBox="1">
                <a:spLocks noChangeArrowheads="1"/>
              </p:cNvSpPr>
              <p:nvPr/>
            </p:nvSpPr>
            <p:spPr bwMode="auto">
              <a:xfrm>
                <a:off x="2636838" y="4509119"/>
                <a:ext cx="1868819" cy="1107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2400" b="1"/>
                  <a:t>اكثر من امرأة او امرأه واحدة ممكن ان تتزوج من رجل واحد او لا تتزوج ابداً</a:t>
                </a:r>
              </a:p>
            </p:txBody>
          </p:sp>
          <p:grpSp>
            <p:nvGrpSpPr>
              <p:cNvPr id="17" name="Group 34"/>
              <p:cNvGrpSpPr>
                <a:grpSpLocks/>
              </p:cNvGrpSpPr>
              <p:nvPr/>
            </p:nvGrpSpPr>
            <p:grpSpPr bwMode="auto">
              <a:xfrm>
                <a:off x="1331640" y="4694446"/>
                <a:ext cx="289198" cy="533975"/>
                <a:chOff x="1333500" y="5137629"/>
                <a:chExt cx="287338" cy="593246"/>
              </a:xfrm>
            </p:grpSpPr>
            <p:cxnSp>
              <p:nvCxnSpPr>
                <p:cNvPr id="18" name="Straight Connector 22"/>
                <p:cNvCxnSpPr>
                  <a:cxnSpLocks noChangeShapeType="1"/>
                </p:cNvCxnSpPr>
                <p:nvPr/>
              </p:nvCxnSpPr>
              <p:spPr bwMode="auto">
                <a:xfrm>
                  <a:off x="1476375" y="5137629"/>
                  <a:ext cx="0" cy="573465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33500" y="5513388"/>
                  <a:ext cx="144463" cy="2174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36"/>
                <p:cNvSpPr>
                  <a:spLocks noChangeShapeType="1"/>
                </p:cNvSpPr>
                <p:nvPr/>
              </p:nvSpPr>
              <p:spPr bwMode="auto">
                <a:xfrm>
                  <a:off x="1477963" y="5513388"/>
                  <a:ext cx="142875" cy="2174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شكل بيضاوي 35"/>
            <p:cNvSpPr/>
            <p:nvPr/>
          </p:nvSpPr>
          <p:spPr>
            <a:xfrm>
              <a:off x="3132247" y="4797716"/>
              <a:ext cx="360365" cy="2159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شكل بيضاوي 36"/>
            <p:cNvSpPr/>
            <p:nvPr/>
          </p:nvSpPr>
          <p:spPr>
            <a:xfrm>
              <a:off x="3132247" y="3068918"/>
              <a:ext cx="360365" cy="2159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 flipH="1">
              <a:off x="3131840" y="2996952"/>
              <a:ext cx="431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60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91513" cy="8286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انواع العلاقات الرابطة بين الكيانات (السجلات)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388" y="1012825"/>
            <a:ext cx="8785225" cy="1479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lvl="1" indent="-273050" algn="just" rtl="1">
              <a:buFont typeface="Wingdings" pitchFamily="2" charset="2"/>
              <a:buChar char=""/>
              <a:defRPr/>
            </a:pPr>
            <a:r>
              <a:rPr lang="ar-SA" sz="2800" b="1" u="sng" smtClean="0">
                <a:latin typeface="Simplified Arabic" pitchFamily="18" charset="-78"/>
                <a:cs typeface="Simplified Arabic" pitchFamily="18" charset="-78"/>
              </a:rPr>
              <a:t>علاقة عدة سجلات مع عدة سجلات </a:t>
            </a:r>
            <a:r>
              <a:rPr lang="en-US" sz="2800" b="1" u="sng" smtClean="0">
                <a:latin typeface="Simplified Arabic" pitchFamily="18" charset="-78"/>
                <a:cs typeface="Simplified Arabic" pitchFamily="18" charset="-78"/>
              </a:rPr>
              <a:t>(Many to many)</a:t>
            </a: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: اي سجل من الكيان الاول يرتبط مع عدة سجلات من الكيان الثاني و كذلك يرتبط اي سجل من الكيان الثاني مع عدة سجلات من الكيان الاول.	</a:t>
            </a:r>
          </a:p>
          <a:p>
            <a:pPr lvl="1" algn="r" rtl="1">
              <a:buFont typeface="Wingdings" pitchFamily="2" charset="2"/>
              <a:buChar char=""/>
              <a:defRPr/>
            </a:pPr>
            <a:endParaRPr lang="ar-SA" sz="2800" smtClean="0">
              <a:latin typeface="Simplified Arabic" pitchFamily="18" charset="-78"/>
              <a:cs typeface="Simplified Arabic" pitchFamily="18" charset="-78"/>
            </a:endParaRPr>
          </a:p>
          <a:p>
            <a:pPr algn="r" rtl="1">
              <a:buFont typeface="Wingdings" pitchFamily="2" charset="2"/>
              <a:buNone/>
              <a:defRPr/>
            </a:pPr>
            <a:endParaRPr lang="ar-SA" dirty="0" smtClean="0">
              <a:latin typeface="Simplified Arabic" pitchFamily="18" charset="-78"/>
              <a:cs typeface="Simplified Arabic" pitchFamily="18" charset="-78"/>
            </a:endParaRPr>
          </a:p>
        </p:txBody>
      </p:sp>
      <p:grpSp>
        <p:nvGrpSpPr>
          <p:cNvPr id="4" name="مجموعة 39"/>
          <p:cNvGrpSpPr>
            <a:grpSpLocks/>
          </p:cNvGrpSpPr>
          <p:nvPr/>
        </p:nvGrpSpPr>
        <p:grpSpPr bwMode="auto">
          <a:xfrm>
            <a:off x="2700338" y="2876550"/>
            <a:ext cx="4895850" cy="3481388"/>
            <a:chOff x="2699792" y="2876743"/>
            <a:chExt cx="4896544" cy="3480778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699792" y="2876743"/>
              <a:ext cx="4896544" cy="3480778"/>
              <a:chOff x="4953500" y="2867025"/>
              <a:chExt cx="4032447" cy="3480778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4953500" y="2867025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3200" b="1"/>
                  <a:t>الأستاذ</a:t>
                </a:r>
              </a:p>
            </p:txBody>
          </p:sp>
          <p:sp>
            <p:nvSpPr>
              <p:cNvPr id="9" name="Flowchart: Decision 12"/>
              <p:cNvSpPr>
                <a:spLocks noChangeArrowheads="1"/>
              </p:cNvSpPr>
              <p:nvPr/>
            </p:nvSpPr>
            <p:spPr bwMode="auto">
              <a:xfrm>
                <a:off x="4953500" y="4092575"/>
                <a:ext cx="1873250" cy="863600"/>
              </a:xfrm>
              <a:prstGeom prst="flowChartDecision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ar-SA" altLang="ar-SA" sz="3200" b="1"/>
                  <a:t>يدرس</a:t>
                </a:r>
                <a:endParaRPr lang="ar-SA" altLang="ar-SA" sz="2000" b="1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4953500" y="5676900"/>
                <a:ext cx="1873250" cy="50323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ar-SA" altLang="ar-SA" sz="3200" b="1"/>
                  <a:t>دفعة</a:t>
                </a:r>
              </a:p>
            </p:txBody>
          </p:sp>
          <p:cxnSp>
            <p:nvCxnSpPr>
              <p:cNvPr id="11" name="Straight Connector 8"/>
              <p:cNvCxnSpPr>
                <a:cxnSpLocks noChangeShapeType="1"/>
                <a:stCxn id="8" idx="2"/>
                <a:endCxn id="9" idx="0"/>
              </p:cNvCxnSpPr>
              <p:nvPr/>
            </p:nvCxnSpPr>
            <p:spPr bwMode="auto">
              <a:xfrm>
                <a:off x="5890125" y="3370263"/>
                <a:ext cx="0" cy="722312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5891713" y="4954588"/>
                <a:ext cx="0" cy="72072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TextBox 13"/>
              <p:cNvSpPr txBox="1">
                <a:spLocks noChangeArrowheads="1"/>
              </p:cNvSpPr>
              <p:nvPr/>
            </p:nvSpPr>
            <p:spPr bwMode="auto">
              <a:xfrm>
                <a:off x="6899774" y="2931482"/>
                <a:ext cx="2086173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 eaLnBrk="1" hangingPunct="1"/>
                <a:r>
                  <a:rPr lang="ar-SA" altLang="ar-SA" sz="2400" b="1"/>
                  <a:t>كل استاذ يمكن أن يدرس اكتر من دفعة أو لا يدرس ابدا</a:t>
                </a:r>
              </a:p>
            </p:txBody>
          </p:sp>
          <p:sp>
            <p:nvSpPr>
              <p:cNvPr id="14" name="TextBox 9"/>
              <p:cNvSpPr txBox="1">
                <a:spLocks noChangeArrowheads="1"/>
              </p:cNvSpPr>
              <p:nvPr/>
            </p:nvSpPr>
            <p:spPr bwMode="auto">
              <a:xfrm>
                <a:off x="5026525" y="3516313"/>
                <a:ext cx="6492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ar-SA" altLang="ar-SA" sz="2000" b="1"/>
                  <a:t>0</a:t>
                </a:r>
                <a:r>
                  <a:rPr lang="en-US" altLang="ar-SA" sz="2000" b="1"/>
                  <a:t>:M</a:t>
                </a:r>
                <a:endParaRPr lang="ar-SA" altLang="ar-SA" sz="2000" b="1"/>
              </a:p>
            </p:txBody>
          </p:sp>
          <p:sp>
            <p:nvSpPr>
              <p:cNvPr id="15" name="TextBox 9"/>
              <p:cNvSpPr txBox="1">
                <a:spLocks noChangeArrowheads="1"/>
              </p:cNvSpPr>
              <p:nvPr/>
            </p:nvSpPr>
            <p:spPr bwMode="auto">
              <a:xfrm>
                <a:off x="5026525" y="5091113"/>
                <a:ext cx="6492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ar-SA" altLang="ar-SA" sz="2000" b="1"/>
                  <a:t>1</a:t>
                </a:r>
                <a:r>
                  <a:rPr lang="en-US" altLang="ar-SA" sz="2000" b="1"/>
                  <a:t>:N</a:t>
                </a:r>
                <a:endParaRPr lang="ar-SA" altLang="ar-SA" sz="2000" b="1"/>
              </a:p>
            </p:txBody>
          </p:sp>
          <p:sp>
            <p:nvSpPr>
              <p:cNvPr id="16" name="TextBox 16"/>
              <p:cNvSpPr txBox="1">
                <a:spLocks noChangeArrowheads="1"/>
              </p:cNvSpPr>
              <p:nvPr/>
            </p:nvSpPr>
            <p:spPr bwMode="auto">
              <a:xfrm>
                <a:off x="7147626" y="5147474"/>
                <a:ext cx="183832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1" eaLnBrk="1" hangingPunct="1"/>
                <a:r>
                  <a:rPr lang="ar-SA" altLang="ar-SA" sz="2400" b="1"/>
                  <a:t>كل دفعة يمكن أن تدرس عن طريق أستاذ أو أكثر</a:t>
                </a:r>
              </a:p>
            </p:txBody>
          </p:sp>
          <p:sp>
            <p:nvSpPr>
              <p:cNvPr id="17" name="Line 30"/>
              <p:cNvSpPr>
                <a:spLocks noChangeShapeType="1"/>
              </p:cNvSpPr>
              <p:nvPr/>
            </p:nvSpPr>
            <p:spPr bwMode="auto">
              <a:xfrm flipH="1">
                <a:off x="5747250" y="5459413"/>
                <a:ext cx="144463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5891713" y="5459413"/>
                <a:ext cx="142875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 flipH="1">
                <a:off x="5747250" y="5459413"/>
                <a:ext cx="144463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34"/>
              <p:cNvSpPr>
                <a:spLocks noChangeShapeType="1"/>
              </p:cNvSpPr>
              <p:nvPr/>
            </p:nvSpPr>
            <p:spPr bwMode="auto">
              <a:xfrm>
                <a:off x="5891713" y="5459413"/>
                <a:ext cx="142875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flipH="1">
                <a:off x="5894063" y="3369438"/>
                <a:ext cx="144462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34"/>
              <p:cNvSpPr>
                <a:spLocks noChangeShapeType="1"/>
              </p:cNvSpPr>
              <p:nvPr/>
            </p:nvSpPr>
            <p:spPr bwMode="auto">
              <a:xfrm>
                <a:off x="5751293" y="3369438"/>
                <a:ext cx="142875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شكل بيضاوي 37"/>
            <p:cNvSpPr/>
            <p:nvPr/>
          </p:nvSpPr>
          <p:spPr>
            <a:xfrm>
              <a:off x="3636550" y="3573534"/>
              <a:ext cx="358826" cy="21586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 flipH="1">
              <a:off x="3636156" y="5445224"/>
              <a:ext cx="4317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83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70" y="56547"/>
            <a:ext cx="7886700" cy="1212213"/>
          </a:xfrm>
        </p:spPr>
        <p:txBody>
          <a:bodyPr>
            <a:normAutofit/>
          </a:bodyPr>
          <a:lstStyle/>
          <a:p>
            <a:pPr algn="ctr" rtl="1"/>
            <a:r>
              <a:rPr lang="ar-SA" sz="6000" b="1" dirty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DecoType Naskh" pitchFamily="2" charset="-78"/>
              </a:rPr>
              <a:t>تصنيف قواعد </a:t>
            </a:r>
            <a:r>
              <a:rPr lang="ar-SA" sz="6000" b="1" dirty="0" smtClean="0">
                <a:solidFill>
                  <a:schemeClr val="tx2">
                    <a:lumMod val="50000"/>
                  </a:schemeClr>
                </a:solidFill>
                <a:latin typeface="Aharoni" panose="02010803020104030203" pitchFamily="2" charset="-79"/>
                <a:cs typeface="DecoType Naskh" pitchFamily="2" charset="-78"/>
              </a:rPr>
              <a:t>البيانات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5229200"/>
            <a:ext cx="3892653" cy="180730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" y="1520310"/>
            <a:ext cx="8496218" cy="3708889"/>
            <a:chOff x="321107" y="2359463"/>
            <a:chExt cx="8096461" cy="2745262"/>
          </a:xfrm>
        </p:grpSpPr>
        <p:sp>
          <p:nvSpPr>
            <p:cNvPr id="9" name="Freeform 8"/>
            <p:cNvSpPr/>
            <p:nvPr/>
          </p:nvSpPr>
          <p:spPr>
            <a:xfrm>
              <a:off x="6228184" y="3385755"/>
              <a:ext cx="2189384" cy="1718970"/>
            </a:xfrm>
            <a:custGeom>
              <a:avLst/>
              <a:gdLst>
                <a:gd name="connsiteX0" fmla="*/ 165979 w 995857"/>
                <a:gd name="connsiteY0" fmla="*/ 0 h 3444577"/>
                <a:gd name="connsiteX1" fmla="*/ 829878 w 995857"/>
                <a:gd name="connsiteY1" fmla="*/ 0 h 3444577"/>
                <a:gd name="connsiteX2" fmla="*/ 995857 w 995857"/>
                <a:gd name="connsiteY2" fmla="*/ 165979 h 3444577"/>
                <a:gd name="connsiteX3" fmla="*/ 995857 w 995857"/>
                <a:gd name="connsiteY3" fmla="*/ 3444577 h 3444577"/>
                <a:gd name="connsiteX4" fmla="*/ 995857 w 995857"/>
                <a:gd name="connsiteY4" fmla="*/ 3444577 h 3444577"/>
                <a:gd name="connsiteX5" fmla="*/ 0 w 995857"/>
                <a:gd name="connsiteY5" fmla="*/ 3444577 h 3444577"/>
                <a:gd name="connsiteX6" fmla="*/ 0 w 995857"/>
                <a:gd name="connsiteY6" fmla="*/ 3444577 h 3444577"/>
                <a:gd name="connsiteX7" fmla="*/ 0 w 995857"/>
                <a:gd name="connsiteY7" fmla="*/ 165979 h 3444577"/>
                <a:gd name="connsiteX8" fmla="*/ 165979 w 995857"/>
                <a:gd name="connsiteY8" fmla="*/ 0 h 34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857" h="3444577">
                  <a:moveTo>
                    <a:pt x="0" y="2870471"/>
                  </a:moveTo>
                  <a:lnTo>
                    <a:pt x="0" y="574106"/>
                  </a:lnTo>
                  <a:cubicBezTo>
                    <a:pt x="0" y="257035"/>
                    <a:pt x="21484" y="0"/>
                    <a:pt x="47986" y="0"/>
                  </a:cubicBezTo>
                  <a:lnTo>
                    <a:pt x="995857" y="0"/>
                  </a:lnTo>
                  <a:lnTo>
                    <a:pt x="995857" y="0"/>
                  </a:lnTo>
                  <a:lnTo>
                    <a:pt x="995857" y="3444577"/>
                  </a:lnTo>
                  <a:lnTo>
                    <a:pt x="995857" y="3444577"/>
                  </a:lnTo>
                  <a:lnTo>
                    <a:pt x="47986" y="3444577"/>
                  </a:lnTo>
                  <a:cubicBezTo>
                    <a:pt x="21484" y="3444577"/>
                    <a:pt x="0" y="3187542"/>
                    <a:pt x="0" y="287047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384" tIns="80999" rIns="64770" bIns="81000" numCol="1" spcCol="1270" anchor="ctr" anchorCtr="0">
              <a:noAutofit/>
            </a:bodyPr>
            <a:lstStyle/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شبكي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Network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</a:t>
              </a:r>
              <a:endParaRPr lang="ar-SA" sz="2400" b="1" kern="1200" dirty="0"/>
            </a:p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 هرمي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Hierarchical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 </a:t>
              </a:r>
              <a:endParaRPr lang="ar-SA" sz="2400" b="1" kern="1200" dirty="0"/>
            </a:p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علائقي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Relational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</a:t>
              </a:r>
              <a:endParaRPr kumimoji="0" lang="en-US" sz="240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354089" y="2359463"/>
              <a:ext cx="1937574" cy="798130"/>
            </a:xfrm>
            <a:custGeom>
              <a:avLst/>
              <a:gdLst>
                <a:gd name="connsiteX0" fmla="*/ 0 w 1937574"/>
                <a:gd name="connsiteY0" fmla="*/ 133024 h 798130"/>
                <a:gd name="connsiteX1" fmla="*/ 133024 w 1937574"/>
                <a:gd name="connsiteY1" fmla="*/ 0 h 798130"/>
                <a:gd name="connsiteX2" fmla="*/ 1804550 w 1937574"/>
                <a:gd name="connsiteY2" fmla="*/ 0 h 798130"/>
                <a:gd name="connsiteX3" fmla="*/ 1937574 w 1937574"/>
                <a:gd name="connsiteY3" fmla="*/ 133024 h 798130"/>
                <a:gd name="connsiteX4" fmla="*/ 1937574 w 1937574"/>
                <a:gd name="connsiteY4" fmla="*/ 665106 h 798130"/>
                <a:gd name="connsiteX5" fmla="*/ 1804550 w 1937574"/>
                <a:gd name="connsiteY5" fmla="*/ 798130 h 798130"/>
                <a:gd name="connsiteX6" fmla="*/ 133024 w 1937574"/>
                <a:gd name="connsiteY6" fmla="*/ 798130 h 798130"/>
                <a:gd name="connsiteX7" fmla="*/ 0 w 1937574"/>
                <a:gd name="connsiteY7" fmla="*/ 665106 h 798130"/>
                <a:gd name="connsiteX8" fmla="*/ 0 w 1937574"/>
                <a:gd name="connsiteY8" fmla="*/ 133024 h 79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7574" h="798130">
                  <a:moveTo>
                    <a:pt x="0" y="133024"/>
                  </a:moveTo>
                  <a:cubicBezTo>
                    <a:pt x="0" y="59557"/>
                    <a:pt x="59557" y="0"/>
                    <a:pt x="133024" y="0"/>
                  </a:cubicBezTo>
                  <a:lnTo>
                    <a:pt x="1804550" y="0"/>
                  </a:lnTo>
                  <a:cubicBezTo>
                    <a:pt x="1878017" y="0"/>
                    <a:pt x="1937574" y="59557"/>
                    <a:pt x="1937574" y="133024"/>
                  </a:cubicBezTo>
                  <a:lnTo>
                    <a:pt x="1937574" y="665106"/>
                  </a:lnTo>
                  <a:cubicBezTo>
                    <a:pt x="1937574" y="738573"/>
                    <a:pt x="1878017" y="798130"/>
                    <a:pt x="1804550" y="798130"/>
                  </a:cubicBezTo>
                  <a:lnTo>
                    <a:pt x="133024" y="798130"/>
                  </a:lnTo>
                  <a:cubicBezTo>
                    <a:pt x="59557" y="798130"/>
                    <a:pt x="0" y="738573"/>
                    <a:pt x="0" y="665106"/>
                  </a:cubicBezTo>
                  <a:lnTo>
                    <a:pt x="0" y="13302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2781" tIns="80871" rIns="122781" bIns="80871" numCol="1" spcCol="1270" anchor="ctr" anchorCtr="0">
              <a:noAutofit/>
            </a:bodyPr>
            <a:lstStyle/>
            <a:p>
              <a:pPr lvl="0" algn="ctr" defTabSz="9779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ar-SA" sz="3200" b="1" u="none" strike="noStrike" kern="1200" cap="none" normalizeH="0" baseline="0" dirty="0" smtClean="0">
                  <a:ln>
                    <a:noFill/>
                  </a:ln>
                  <a:effectLst/>
                </a:rPr>
                <a:t>بناء البيانات</a:t>
              </a:r>
              <a:endParaRPr lang="ar-SA" sz="3200" b="1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03848" y="3385754"/>
              <a:ext cx="2868513" cy="1718970"/>
            </a:xfrm>
            <a:custGeom>
              <a:avLst/>
              <a:gdLst>
                <a:gd name="connsiteX0" fmla="*/ 165979 w 995857"/>
                <a:gd name="connsiteY0" fmla="*/ 0 h 3444577"/>
                <a:gd name="connsiteX1" fmla="*/ 829878 w 995857"/>
                <a:gd name="connsiteY1" fmla="*/ 0 h 3444577"/>
                <a:gd name="connsiteX2" fmla="*/ 995857 w 995857"/>
                <a:gd name="connsiteY2" fmla="*/ 165979 h 3444577"/>
                <a:gd name="connsiteX3" fmla="*/ 995857 w 995857"/>
                <a:gd name="connsiteY3" fmla="*/ 3444577 h 3444577"/>
                <a:gd name="connsiteX4" fmla="*/ 995857 w 995857"/>
                <a:gd name="connsiteY4" fmla="*/ 3444577 h 3444577"/>
                <a:gd name="connsiteX5" fmla="*/ 0 w 995857"/>
                <a:gd name="connsiteY5" fmla="*/ 3444577 h 3444577"/>
                <a:gd name="connsiteX6" fmla="*/ 0 w 995857"/>
                <a:gd name="connsiteY6" fmla="*/ 3444577 h 3444577"/>
                <a:gd name="connsiteX7" fmla="*/ 0 w 995857"/>
                <a:gd name="connsiteY7" fmla="*/ 165979 h 3444577"/>
                <a:gd name="connsiteX8" fmla="*/ 165979 w 995857"/>
                <a:gd name="connsiteY8" fmla="*/ 0 h 34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857" h="3444577">
                  <a:moveTo>
                    <a:pt x="0" y="2870471"/>
                  </a:moveTo>
                  <a:lnTo>
                    <a:pt x="0" y="574106"/>
                  </a:lnTo>
                  <a:cubicBezTo>
                    <a:pt x="0" y="257035"/>
                    <a:pt x="21484" y="0"/>
                    <a:pt x="47986" y="0"/>
                  </a:cubicBezTo>
                  <a:lnTo>
                    <a:pt x="995857" y="0"/>
                  </a:lnTo>
                  <a:lnTo>
                    <a:pt x="995857" y="0"/>
                  </a:lnTo>
                  <a:lnTo>
                    <a:pt x="995857" y="3444577"/>
                  </a:lnTo>
                  <a:lnTo>
                    <a:pt x="995857" y="3444577"/>
                  </a:lnTo>
                  <a:lnTo>
                    <a:pt x="47986" y="3444577"/>
                  </a:lnTo>
                  <a:cubicBezTo>
                    <a:pt x="21484" y="3444577"/>
                    <a:pt x="0" y="3187542"/>
                    <a:pt x="0" y="287047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384" tIns="80999" rIns="64770" bIns="81000" numCol="1" spcCol="1270" anchor="ctr" anchorCtr="0">
              <a:noAutofit/>
            </a:bodyPr>
            <a:lstStyle/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مستخدم واحد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Single User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</a:t>
              </a:r>
              <a:endParaRPr lang="ar-SA" sz="2400" b="1" kern="1200" dirty="0"/>
            </a:p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متعدد المستخدمين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Multi-users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</a:t>
              </a:r>
              <a:endParaRPr lang="ar-SA" sz="2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57246" y="2395944"/>
              <a:ext cx="1937574" cy="766723"/>
            </a:xfrm>
            <a:custGeom>
              <a:avLst/>
              <a:gdLst>
                <a:gd name="connsiteX0" fmla="*/ 0 w 1937574"/>
                <a:gd name="connsiteY0" fmla="*/ 127790 h 766723"/>
                <a:gd name="connsiteX1" fmla="*/ 127790 w 1937574"/>
                <a:gd name="connsiteY1" fmla="*/ 0 h 766723"/>
                <a:gd name="connsiteX2" fmla="*/ 1809784 w 1937574"/>
                <a:gd name="connsiteY2" fmla="*/ 0 h 766723"/>
                <a:gd name="connsiteX3" fmla="*/ 1937574 w 1937574"/>
                <a:gd name="connsiteY3" fmla="*/ 127790 h 766723"/>
                <a:gd name="connsiteX4" fmla="*/ 1937574 w 1937574"/>
                <a:gd name="connsiteY4" fmla="*/ 638933 h 766723"/>
                <a:gd name="connsiteX5" fmla="*/ 1809784 w 1937574"/>
                <a:gd name="connsiteY5" fmla="*/ 766723 h 766723"/>
                <a:gd name="connsiteX6" fmla="*/ 127790 w 1937574"/>
                <a:gd name="connsiteY6" fmla="*/ 766723 h 766723"/>
                <a:gd name="connsiteX7" fmla="*/ 0 w 1937574"/>
                <a:gd name="connsiteY7" fmla="*/ 638933 h 766723"/>
                <a:gd name="connsiteX8" fmla="*/ 0 w 1937574"/>
                <a:gd name="connsiteY8" fmla="*/ 127790 h 76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7574" h="766723">
                  <a:moveTo>
                    <a:pt x="0" y="127790"/>
                  </a:moveTo>
                  <a:cubicBezTo>
                    <a:pt x="0" y="57214"/>
                    <a:pt x="57214" y="0"/>
                    <a:pt x="127790" y="0"/>
                  </a:cubicBezTo>
                  <a:lnTo>
                    <a:pt x="1809784" y="0"/>
                  </a:lnTo>
                  <a:cubicBezTo>
                    <a:pt x="1880360" y="0"/>
                    <a:pt x="1937574" y="57214"/>
                    <a:pt x="1937574" y="127790"/>
                  </a:cubicBezTo>
                  <a:lnTo>
                    <a:pt x="1937574" y="638933"/>
                  </a:lnTo>
                  <a:cubicBezTo>
                    <a:pt x="1937574" y="709509"/>
                    <a:pt x="1880360" y="766723"/>
                    <a:pt x="1809784" y="766723"/>
                  </a:cubicBezTo>
                  <a:lnTo>
                    <a:pt x="127790" y="766723"/>
                  </a:lnTo>
                  <a:cubicBezTo>
                    <a:pt x="57214" y="766723"/>
                    <a:pt x="0" y="709509"/>
                    <a:pt x="0" y="638933"/>
                  </a:cubicBezTo>
                  <a:lnTo>
                    <a:pt x="0" y="12779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248" tIns="79338" rIns="121248" bIns="79338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ar-SA" sz="3200" b="1" u="none" strike="noStrike" kern="1200" cap="none" normalizeH="0" baseline="0" dirty="0" smtClean="0">
                  <a:ln>
                    <a:noFill/>
                  </a:ln>
                  <a:effectLst/>
                </a:rPr>
                <a:t>عدد المستخدمين</a:t>
              </a:r>
              <a:endParaRPr lang="ar-SA" sz="3200" b="1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1107" y="3385754"/>
              <a:ext cx="2664296" cy="1718970"/>
            </a:xfrm>
            <a:custGeom>
              <a:avLst/>
              <a:gdLst>
                <a:gd name="connsiteX0" fmla="*/ 165979 w 995857"/>
                <a:gd name="connsiteY0" fmla="*/ 0 h 3444577"/>
                <a:gd name="connsiteX1" fmla="*/ 829878 w 995857"/>
                <a:gd name="connsiteY1" fmla="*/ 0 h 3444577"/>
                <a:gd name="connsiteX2" fmla="*/ 995857 w 995857"/>
                <a:gd name="connsiteY2" fmla="*/ 165979 h 3444577"/>
                <a:gd name="connsiteX3" fmla="*/ 995857 w 995857"/>
                <a:gd name="connsiteY3" fmla="*/ 3444577 h 3444577"/>
                <a:gd name="connsiteX4" fmla="*/ 995857 w 995857"/>
                <a:gd name="connsiteY4" fmla="*/ 3444577 h 3444577"/>
                <a:gd name="connsiteX5" fmla="*/ 0 w 995857"/>
                <a:gd name="connsiteY5" fmla="*/ 3444577 h 3444577"/>
                <a:gd name="connsiteX6" fmla="*/ 0 w 995857"/>
                <a:gd name="connsiteY6" fmla="*/ 3444577 h 3444577"/>
                <a:gd name="connsiteX7" fmla="*/ 0 w 995857"/>
                <a:gd name="connsiteY7" fmla="*/ 165979 h 3444577"/>
                <a:gd name="connsiteX8" fmla="*/ 165979 w 995857"/>
                <a:gd name="connsiteY8" fmla="*/ 0 h 34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857" h="3444577">
                  <a:moveTo>
                    <a:pt x="0" y="2870471"/>
                  </a:moveTo>
                  <a:lnTo>
                    <a:pt x="0" y="574106"/>
                  </a:lnTo>
                  <a:cubicBezTo>
                    <a:pt x="0" y="257035"/>
                    <a:pt x="21484" y="0"/>
                    <a:pt x="47986" y="0"/>
                  </a:cubicBezTo>
                  <a:lnTo>
                    <a:pt x="995857" y="0"/>
                  </a:lnTo>
                  <a:lnTo>
                    <a:pt x="995857" y="0"/>
                  </a:lnTo>
                  <a:lnTo>
                    <a:pt x="995857" y="3444577"/>
                  </a:lnTo>
                  <a:lnTo>
                    <a:pt x="995857" y="3444577"/>
                  </a:lnTo>
                  <a:lnTo>
                    <a:pt x="47986" y="3444577"/>
                  </a:lnTo>
                  <a:cubicBezTo>
                    <a:pt x="21484" y="3444577"/>
                    <a:pt x="0" y="3187542"/>
                    <a:pt x="0" y="2870471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384" tIns="80999" rIns="64770" bIns="80999" numCol="1" spcCol="1270" anchor="ctr" anchorCtr="0">
              <a:noAutofit/>
            </a:bodyPr>
            <a:lstStyle/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مركزي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Centralized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</a:t>
              </a:r>
              <a:endParaRPr lang="ar-SA" sz="2400" b="1" kern="1200" dirty="0"/>
            </a:p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EG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 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الخادم/العميل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Client-Server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</a:t>
              </a:r>
              <a:endParaRPr lang="ar-SA" sz="2400" b="1" kern="1200" dirty="0"/>
            </a:p>
            <a:p>
              <a:pPr marL="171450" lvl="1" indent="-171450" algn="r" defTabSz="7556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موزع (</a:t>
              </a:r>
              <a:r>
                <a:rPr kumimoji="0" lang="en-US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Distributed</a:t>
              </a:r>
              <a:r>
                <a:rPr kumimoji="0" lang="ar-SA" sz="2400" b="1" u="none" strike="noStrike" kern="1200" cap="none" normalizeH="0" baseline="0" dirty="0" smtClean="0">
                  <a:ln>
                    <a:noFill/>
                  </a:ln>
                  <a:effectLst/>
                </a:rPr>
                <a:t>) </a:t>
              </a:r>
              <a:endParaRPr lang="ar-SA" sz="2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92950" y="2359463"/>
              <a:ext cx="1937574" cy="745395"/>
            </a:xfrm>
            <a:custGeom>
              <a:avLst/>
              <a:gdLst>
                <a:gd name="connsiteX0" fmla="*/ 0 w 1937574"/>
                <a:gd name="connsiteY0" fmla="*/ 112397 h 674370"/>
                <a:gd name="connsiteX1" fmla="*/ 112397 w 1937574"/>
                <a:gd name="connsiteY1" fmla="*/ 0 h 674370"/>
                <a:gd name="connsiteX2" fmla="*/ 1825177 w 1937574"/>
                <a:gd name="connsiteY2" fmla="*/ 0 h 674370"/>
                <a:gd name="connsiteX3" fmla="*/ 1937574 w 1937574"/>
                <a:gd name="connsiteY3" fmla="*/ 112397 h 674370"/>
                <a:gd name="connsiteX4" fmla="*/ 1937574 w 1937574"/>
                <a:gd name="connsiteY4" fmla="*/ 561973 h 674370"/>
                <a:gd name="connsiteX5" fmla="*/ 1825177 w 1937574"/>
                <a:gd name="connsiteY5" fmla="*/ 674370 h 674370"/>
                <a:gd name="connsiteX6" fmla="*/ 112397 w 1937574"/>
                <a:gd name="connsiteY6" fmla="*/ 674370 h 674370"/>
                <a:gd name="connsiteX7" fmla="*/ 0 w 1937574"/>
                <a:gd name="connsiteY7" fmla="*/ 561973 h 674370"/>
                <a:gd name="connsiteX8" fmla="*/ 0 w 1937574"/>
                <a:gd name="connsiteY8" fmla="*/ 112397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7574" h="674370">
                  <a:moveTo>
                    <a:pt x="0" y="112397"/>
                  </a:moveTo>
                  <a:cubicBezTo>
                    <a:pt x="0" y="50322"/>
                    <a:pt x="50322" y="0"/>
                    <a:pt x="112397" y="0"/>
                  </a:cubicBezTo>
                  <a:lnTo>
                    <a:pt x="1825177" y="0"/>
                  </a:lnTo>
                  <a:cubicBezTo>
                    <a:pt x="1887252" y="0"/>
                    <a:pt x="1937574" y="50322"/>
                    <a:pt x="1937574" y="112397"/>
                  </a:cubicBezTo>
                  <a:lnTo>
                    <a:pt x="1937574" y="561973"/>
                  </a:lnTo>
                  <a:cubicBezTo>
                    <a:pt x="1937574" y="624048"/>
                    <a:pt x="1887252" y="674370"/>
                    <a:pt x="1825177" y="674370"/>
                  </a:cubicBezTo>
                  <a:lnTo>
                    <a:pt x="112397" y="674370"/>
                  </a:lnTo>
                  <a:cubicBezTo>
                    <a:pt x="50322" y="674370"/>
                    <a:pt x="0" y="624048"/>
                    <a:pt x="0" y="561973"/>
                  </a:cubicBezTo>
                  <a:lnTo>
                    <a:pt x="0" y="11239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740" tIns="74830" rIns="116740" bIns="7483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0" lang="ar-SA" sz="3200" b="1" u="none" strike="noStrike" kern="1200" cap="none" normalizeH="0" baseline="0" dirty="0" smtClean="0">
                  <a:ln>
                    <a:noFill/>
                  </a:ln>
                  <a:effectLst/>
                </a:rPr>
                <a:t>عدد أماكن التشغيل</a:t>
              </a:r>
              <a:endParaRPr lang="ar-SA" sz="3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04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152400"/>
            <a:ext cx="8291513" cy="82867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انواع العلاقات الرابطة بين الكيانات (السجلات)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9388" y="1012825"/>
            <a:ext cx="8785225" cy="615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lvl="1" indent="-273050" algn="just" rtl="1">
              <a:buFont typeface="Wingdings" pitchFamily="2" charset="2"/>
              <a:buChar char=""/>
              <a:defRPr/>
            </a:pPr>
            <a:r>
              <a:rPr lang="ar-SA" sz="2800" b="1" u="sng" smtClean="0">
                <a:latin typeface="Simplified Arabic" pitchFamily="18" charset="-78"/>
                <a:cs typeface="Simplified Arabic" pitchFamily="18" charset="-78"/>
              </a:rPr>
              <a:t>علاقة عدة سجلات مع عدة سجلات </a:t>
            </a:r>
            <a:r>
              <a:rPr lang="en-US" sz="2800" b="1" u="sng" smtClean="0">
                <a:latin typeface="Simplified Arabic" pitchFamily="18" charset="-78"/>
                <a:cs typeface="Simplified Arabic" pitchFamily="18" charset="-78"/>
              </a:rPr>
              <a:t>(Many to many)</a:t>
            </a: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:	</a:t>
            </a:r>
          </a:p>
          <a:p>
            <a:pPr lvl="1" algn="r" rtl="1">
              <a:buFont typeface="Wingdings" pitchFamily="2" charset="2"/>
              <a:buChar char=""/>
              <a:defRPr/>
            </a:pPr>
            <a:endParaRPr lang="ar-SA" sz="2800" smtClean="0">
              <a:latin typeface="Simplified Arabic" pitchFamily="18" charset="-78"/>
              <a:cs typeface="Simplified Arabic" pitchFamily="18" charset="-78"/>
            </a:endParaRPr>
          </a:p>
          <a:p>
            <a:pPr algn="r" rtl="1">
              <a:buFont typeface="Wingdings" pitchFamily="2" charset="2"/>
              <a:buNone/>
              <a:defRPr/>
            </a:pPr>
            <a:endParaRPr lang="ar-SA" dirty="0" smtClean="0">
              <a:latin typeface="Simplified Arabic" pitchFamily="18" charset="-78"/>
              <a:cs typeface="Simplified Arabic" pitchFamily="18" charset="-78"/>
            </a:endParaRPr>
          </a:p>
        </p:txBody>
      </p:sp>
      <p:grpSp>
        <p:nvGrpSpPr>
          <p:cNvPr id="4" name="مجموعة 53"/>
          <p:cNvGrpSpPr>
            <a:grpSpLocks/>
          </p:cNvGrpSpPr>
          <p:nvPr/>
        </p:nvGrpSpPr>
        <p:grpSpPr bwMode="auto">
          <a:xfrm>
            <a:off x="1835150" y="1916113"/>
            <a:ext cx="5473700" cy="4541837"/>
            <a:chOff x="539750" y="2924175"/>
            <a:chExt cx="3600450" cy="2879725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39750" y="2924175"/>
              <a:ext cx="1873250" cy="50323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ar-SA" altLang="ar-SA" sz="3200" b="1"/>
                <a:t>عميل</a:t>
              </a:r>
            </a:p>
          </p:txBody>
        </p:sp>
        <p:sp>
          <p:nvSpPr>
            <p:cNvPr id="6" name="Flowchart: Decision 12"/>
            <p:cNvSpPr>
              <a:spLocks noChangeArrowheads="1"/>
            </p:cNvSpPr>
            <p:nvPr/>
          </p:nvSpPr>
          <p:spPr bwMode="auto">
            <a:xfrm>
              <a:off x="539750" y="3860800"/>
              <a:ext cx="1873250" cy="863600"/>
            </a:xfrm>
            <a:prstGeom prst="flowChartDecision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ar-SA" altLang="ar-SA" sz="3200" b="1"/>
                <a:t>يشتري</a:t>
              </a:r>
              <a:endParaRPr lang="ar-SA" altLang="ar-SA" sz="2000" b="1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39750" y="5300663"/>
              <a:ext cx="1873250" cy="50323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ar-SA" altLang="ar-SA" sz="3200" b="1"/>
                <a:t>منتج</a:t>
              </a:r>
            </a:p>
          </p:txBody>
        </p:sp>
        <p:cxnSp>
          <p:nvCxnSpPr>
            <p:cNvPr id="8" name="Straight Connector 21"/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rot="5400000">
              <a:off x="1259681" y="3644107"/>
              <a:ext cx="433387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2484438" y="2924175"/>
              <a:ext cx="1512887" cy="1140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ar-SA" altLang="ar-SA" sz="2400" b="1"/>
                <a:t>اي عميل ممكن ان يشتري عدة منتجات او لا يشتري ابداً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612775" y="3573463"/>
              <a:ext cx="647700" cy="2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ar-SA" sz="2000" b="1"/>
                <a:t>0:N</a:t>
              </a:r>
              <a:endParaRPr lang="ar-SA" altLang="ar-SA" sz="2000" b="1"/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612775" y="4860925"/>
              <a:ext cx="647700" cy="2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ar-SA" sz="2000" b="1"/>
                <a:t>0:M</a:t>
              </a:r>
              <a:endParaRPr lang="ar-SA" altLang="ar-SA" sz="2000" b="1"/>
            </a:p>
          </p:txBody>
        </p:sp>
        <p:sp>
          <p:nvSpPr>
            <p:cNvPr id="12" name="TextBox 29"/>
            <p:cNvSpPr txBox="1">
              <a:spLocks noChangeArrowheads="1"/>
            </p:cNvSpPr>
            <p:nvPr/>
          </p:nvSpPr>
          <p:spPr bwMode="auto">
            <a:xfrm>
              <a:off x="2627313" y="4581525"/>
              <a:ext cx="1512887" cy="87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ar-SA" altLang="ar-SA" sz="2400" b="1"/>
                <a:t>اي منتج قد يشترية عدة عملاء او لا يشترية اي عميل</a:t>
              </a:r>
            </a:p>
          </p:txBody>
        </p: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1295400" y="4724400"/>
              <a:ext cx="360363" cy="577850"/>
              <a:chOff x="1333500" y="5011738"/>
              <a:chExt cx="287338" cy="720725"/>
            </a:xfrm>
          </p:grpSpPr>
          <p:cxnSp>
            <p:nvCxnSpPr>
              <p:cNvPr id="16" name="Straight Connector 22"/>
              <p:cNvCxnSpPr>
                <a:cxnSpLocks noChangeShapeType="1"/>
              </p:cNvCxnSpPr>
              <p:nvPr/>
            </p:nvCxnSpPr>
            <p:spPr bwMode="auto">
              <a:xfrm>
                <a:off x="1476375" y="5011738"/>
                <a:ext cx="0" cy="720725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Line 35"/>
              <p:cNvSpPr>
                <a:spLocks noChangeShapeType="1"/>
              </p:cNvSpPr>
              <p:nvPr/>
            </p:nvSpPr>
            <p:spPr bwMode="auto">
              <a:xfrm flipH="1">
                <a:off x="1333500" y="5513388"/>
                <a:ext cx="144463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36"/>
              <p:cNvSpPr>
                <a:spLocks noChangeShapeType="1"/>
              </p:cNvSpPr>
              <p:nvPr/>
            </p:nvSpPr>
            <p:spPr bwMode="auto">
              <a:xfrm>
                <a:off x="1477963" y="5513388"/>
                <a:ext cx="142875" cy="2174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H="1">
              <a:off x="1476375" y="3429000"/>
              <a:ext cx="144463" cy="217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1331913" y="3429000"/>
              <a:ext cx="142875" cy="217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شكل بيضاوي 54"/>
          <p:cNvSpPr/>
          <p:nvPr/>
        </p:nvSpPr>
        <p:spPr>
          <a:xfrm>
            <a:off x="3059113" y="2997200"/>
            <a:ext cx="360362" cy="215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شكل بيضاوي 55"/>
          <p:cNvSpPr/>
          <p:nvPr/>
        </p:nvSpPr>
        <p:spPr>
          <a:xfrm>
            <a:off x="3059113" y="5157788"/>
            <a:ext cx="360362" cy="215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/>
        </p:nvSpPr>
        <p:spPr>
          <a:xfrm>
            <a:off x="2915816" y="188640"/>
            <a:ext cx="5791200" cy="10470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sz="4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أنواع</a:t>
            </a:r>
            <a:r>
              <a:rPr lang="ar-SA" sz="4000" b="1" dirty="0" smtClean="0">
                <a:solidFill>
                  <a:schemeClr val="bg1"/>
                </a:solidFill>
                <a:latin typeface="Aharoni" panose="02010803020104030203" pitchFamily="2" charset="-79"/>
                <a:cs typeface="DecoType Naskh" pitchFamily="2" charset="-78"/>
              </a:rPr>
              <a:t> </a:t>
            </a:r>
            <a:r>
              <a:rPr lang="ar-SA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قواعد</a:t>
            </a:r>
            <a:r>
              <a:rPr lang="ar-SA" sz="4000" b="1" dirty="0" smtClean="0">
                <a:solidFill>
                  <a:schemeClr val="bg1"/>
                </a:solidFill>
                <a:latin typeface="Aharoni" panose="02010803020104030203" pitchFamily="2" charset="-79"/>
                <a:cs typeface="DecoType Naskh" pitchFamily="2" charset="-78"/>
              </a:rPr>
              <a:t> </a:t>
            </a:r>
            <a:r>
              <a:rPr lang="ar-SA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البيانات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79512" y="2060848"/>
            <a:ext cx="8843317" cy="437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174625" algn="just" rtl="1"/>
            <a:r>
              <a:rPr lang="ar-SA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تصنف قواعد البيانات من حيث طريقة تصميمها إلى: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قواعد البيانات الشبكية </a:t>
            </a:r>
            <a:r>
              <a:rPr lang="en-US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(Network Database)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قواعد البيانات الهرمية </a:t>
            </a:r>
            <a:r>
              <a:rPr lang="en-US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(Hierarchical Database)</a:t>
            </a:r>
          </a:p>
          <a:p>
            <a:pPr lvl="1" algn="just" rtl="1">
              <a:buFont typeface="Wingdings" panose="05000000000000000000" pitchFamily="2" charset="2"/>
              <a:buChar char="§"/>
            </a:pPr>
            <a:r>
              <a:rPr lang="ar-SA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قواعد البيانات العلائقية (</a:t>
            </a:r>
            <a:r>
              <a:rPr lang="en-US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Relational Database</a:t>
            </a:r>
            <a:r>
              <a:rPr lang="ar-SA" altLang="ar-SA" sz="36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)</a:t>
            </a:r>
            <a:endParaRPr lang="ar-SA" altLang="ar-SA" sz="36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4584" y="5039787"/>
            <a:ext cx="3892653" cy="1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843808" y="476672"/>
            <a:ext cx="550349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dirty="0" smtClean="0">
                <a:solidFill>
                  <a:schemeClr val="bg1"/>
                </a:solidFill>
                <a:cs typeface="DecoType Naskh" pitchFamily="2" charset="-78"/>
              </a:rPr>
              <a:t>قواعد البيانات الهرمية:</a:t>
            </a:r>
            <a:endParaRPr lang="ar-SA" b="1" dirty="0" smtClean="0">
              <a:solidFill>
                <a:schemeClr val="bg1"/>
              </a:solidFill>
              <a:cs typeface="DecoType Naskh" pitchFamily="2" charset="-78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9512" y="1844824"/>
            <a:ext cx="8807450" cy="437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SA" altLang="en-US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 هي عبارة عن مجموعة مرتبة ومتكررة من نوع واحد من السجلات المركبة على هيئة شجرة، أي أن لكل سجل جذر </a:t>
            </a:r>
            <a:r>
              <a:rPr lang="en-US" altLang="en-US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ROOT</a:t>
            </a:r>
            <a:r>
              <a:rPr lang="ar-SA" altLang="en-US" sz="32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 واحد أي سجل واحد تتفرع منه هذه الفروع إلى سجلات وهكذا فيما يمكن تشبيهه بشجرة العائلة (الجد- الأب- الأبناء) ولا يسمح في قواعد البيانات الهرمية بأن يكون لأي سجل أكثر من جذر واحد.</a:t>
            </a:r>
            <a:endParaRPr lang="en-US" altLang="en-US" sz="32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9880"/>
            <a:ext cx="2843808" cy="25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7019925" cy="4525963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7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9880"/>
            <a:ext cx="2843808" cy="2510875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28950" y="260350"/>
            <a:ext cx="5791200" cy="903288"/>
          </a:xfrm>
        </p:spPr>
        <p:txBody>
          <a:bodyPr rtlCol="0"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ar-SA" sz="4400" b="1" dirty="0" smtClean="0">
                <a:solidFill>
                  <a:srgbClr val="C00000"/>
                </a:solidFill>
                <a:cs typeface="DecoType Naskh" pitchFamily="2" charset="-78"/>
              </a:rPr>
              <a:t>قواعد البيانات الشبكية: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4213" y="1196975"/>
            <a:ext cx="8123237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SA" altLang="en-US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هي عبارة عن السجلات ذات الارتباط المتعدد وهي أقرب قواعد البيانات للواقع.</a:t>
            </a:r>
            <a:endParaRPr lang="en-US" altLang="en-US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12" y="2564904"/>
            <a:ext cx="5153025" cy="3240088"/>
          </a:xfrm>
          <a:prstGeom prst="rect">
            <a:avLst/>
          </a:prstGeom>
          <a:noFill/>
          <a:ln w="38100" cmpd="dbl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1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28950" y="260350"/>
            <a:ext cx="5791200" cy="903288"/>
          </a:xfrm>
          <a:solidFill>
            <a:schemeClr val="tx2">
              <a:lumMod val="75000"/>
            </a:schemeClr>
          </a:solidFill>
        </p:spPr>
        <p:txBody>
          <a:bodyPr rtlCol="0"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ar-SA" sz="4400" b="1" dirty="0" smtClean="0">
                <a:solidFill>
                  <a:schemeClr val="bg1"/>
                </a:solidFill>
                <a:cs typeface="DecoType Naskh" pitchFamily="2" charset="-78"/>
              </a:rPr>
              <a:t>قواعد البيانات العلائقية: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1521" y="1772816"/>
            <a:ext cx="8892480" cy="437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ar-SA" altLang="en-US" sz="4000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هي قواعد بيانات تقوم بتخزين البيانات في صورة جداول حيث يختص كل جدول منها بموضوع معين ومن ثم إيجاد العلاقات بين الجداول.</a:t>
            </a:r>
            <a:endParaRPr lang="en-US" altLang="en-US" sz="4000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1088"/>
            <a:ext cx="2843808" cy="251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3028950" y="260350"/>
            <a:ext cx="5791200" cy="90328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b="1" dirty="0" smtClean="0">
                <a:solidFill>
                  <a:schemeClr val="bg1"/>
                </a:solidFill>
                <a:latin typeface="Coolsville" pitchFamily="2" charset="0"/>
                <a:cs typeface="DecoType Naskh" pitchFamily="2" charset="-78"/>
              </a:rPr>
              <a:t>خصائص قواعد البيانات العلائقية:</a:t>
            </a:r>
            <a:endParaRPr lang="ar-SA" b="1" dirty="0" smtClean="0">
              <a:solidFill>
                <a:schemeClr val="bg1"/>
              </a:solidFill>
              <a:latin typeface="Coolsville" pitchFamily="2" charset="0"/>
              <a:cs typeface="DecoType Naskh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512" y="1484784"/>
            <a:ext cx="8807450" cy="5661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كل جدول في قاعدة البيانات يضم نوع واحد متكرر من السجلات.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ليس هناك ترتيب محدد للحقول.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ليس هناك ترتيب محدد للسجلات.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لكل حقل قيمة واحدة فقط (لا تكرارية).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لكل سجل حقل أو عدة حقول تعتبر مفتاح يميزه عن أي سجل آخر في نفس الجدول.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تسمح قواعد البيانات العلائقية بمزج بيانات من جداول مختلفة للحصول على معلومات جديدة.</a:t>
            </a:r>
          </a:p>
          <a:p>
            <a:pPr algn="just" rt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ar-SA" altLang="en-US" dirty="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إذا قمت بتغيير البيانات في أحد الجداول، فإن البيانات ستتبدل في جميع الجداول المرتبطة. وسيوفر عليك ذلك الوقت لأنك ستغير البيانات مرة واحدة فقط.</a:t>
            </a:r>
            <a:endParaRPr lang="en-US" altLang="en-US" dirty="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16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1306</Words>
  <Application>Microsoft Office PowerPoint</Application>
  <PresentationFormat>On-screen Show (4:3)</PresentationFormat>
  <Paragraphs>203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Aharoni</vt:lpstr>
      <vt:lpstr>Arial</vt:lpstr>
      <vt:lpstr>Calibri</vt:lpstr>
      <vt:lpstr>Calibri Light</vt:lpstr>
      <vt:lpstr>Coolsville</vt:lpstr>
      <vt:lpstr>DecoType Naskh</vt:lpstr>
      <vt:lpstr>Simplified Arabic</vt:lpstr>
      <vt:lpstr>Tarhaal Rounded</vt:lpstr>
      <vt:lpstr>Times New Roman</vt:lpstr>
      <vt:lpstr>Wingdings</vt:lpstr>
      <vt:lpstr>Office Theme</vt:lpstr>
      <vt:lpstr>Data Base Concepts مفاهيم قواعد البيانات</vt:lpstr>
      <vt:lpstr>مفردات المحاضرة</vt:lpstr>
      <vt:lpstr>تصنيف قواعد البيانات</vt:lpstr>
      <vt:lpstr>PowerPoint Presentation</vt:lpstr>
      <vt:lpstr>PowerPoint Presentation</vt:lpstr>
      <vt:lpstr>PowerPoint Presentation</vt:lpstr>
      <vt:lpstr>قواعد البيانات الشبكية:</vt:lpstr>
      <vt:lpstr>قواعد البيانات العلائقية:</vt:lpstr>
      <vt:lpstr>PowerPoint Presentation</vt:lpstr>
      <vt:lpstr>PowerPoint Presentation</vt:lpstr>
      <vt:lpstr>المفاتيح وأنواعها: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مفاهيم قواعد البيانات</dc:title>
  <dc:creator>HINATA</dc:creator>
  <cp:lastModifiedBy>Windows User</cp:lastModifiedBy>
  <cp:revision>38</cp:revision>
  <dcterms:created xsi:type="dcterms:W3CDTF">2021-11-24T05:59:42Z</dcterms:created>
  <dcterms:modified xsi:type="dcterms:W3CDTF">2021-12-14T07:12:04Z</dcterms:modified>
</cp:coreProperties>
</file>