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10515"/>
            <a:ext cx="9144000" cy="121158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  <a:sym typeface="Cambria" panose="02040503050406030204"/>
              </a:rPr>
              <a:t>Department of </a:t>
            </a:r>
            <a:r>
              <a:rPr lang="en-US" sz="3200" b="1" dirty="0" smtClean="0">
                <a:solidFill>
                  <a:srgbClr val="002060"/>
                </a:solidFill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  <a:sym typeface="Cambria" panose="02040503050406030204"/>
              </a:rPr>
              <a:t>Data </a:t>
            </a:r>
            <a:r>
              <a:rPr lang="en-US" sz="3200" b="1" dirty="0">
                <a:solidFill>
                  <a:srgbClr val="002060"/>
                </a:solidFill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  <a:sym typeface="Cambria" panose="02040503050406030204"/>
              </a:rPr>
              <a:t>Science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  <a:sym typeface="Cambria" panose="02040503050406030204"/>
              </a:rPr>
              <a:t> </a:t>
            </a:r>
            <a:endParaRPr 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46095"/>
            <a:ext cx="9144000" cy="2211705"/>
          </a:xfrm>
        </p:spPr>
        <p:txBody>
          <a:bodyPr>
            <a:noAutofit/>
          </a:bodyPr>
          <a:lstStyle/>
          <a:p>
            <a:r>
              <a:rPr lang="en-US" sz="2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Presented By: Qasim Zafar</a:t>
            </a:r>
            <a:endParaRPr lang="en-US" sz="2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2024(S)-MS-DS-05</a:t>
            </a:r>
            <a:endParaRPr lang="en-US" sz="28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 dirty="0">
                <a:solidFill>
                  <a:schemeClr val="dk1"/>
                </a:solidFill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  <a:sym typeface="Gill Sans"/>
              </a:rPr>
              <a:t>Supervisor: Dr</a:t>
            </a:r>
            <a:r>
              <a:rPr lang="en-US" sz="2800" dirty="0" smtClean="0">
                <a:solidFill>
                  <a:schemeClr val="dk1"/>
                </a:solidFill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  <a:sym typeface="Gill Sans"/>
              </a:rPr>
              <a:t>. </a:t>
            </a:r>
            <a:r>
              <a:rPr lang="en-US" sz="2800" smtClean="0">
                <a:solidFill>
                  <a:schemeClr val="dk1"/>
                </a:solidFill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  <a:sym typeface="Gill Sans"/>
              </a:rPr>
              <a:t>M. </a:t>
            </a:r>
            <a:r>
              <a:rPr lang="en-US" sz="2800" dirty="0">
                <a:solidFill>
                  <a:schemeClr val="dk1"/>
                </a:solidFill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  <a:sym typeface="Gill Sans"/>
              </a:rPr>
              <a:t>Junaid Arshad</a:t>
            </a:r>
            <a:br>
              <a:rPr lang="en-US" sz="2800">
                <a:latin typeface="Times New Roman" panose="02020603050405020304" charset="0"/>
                <a:cs typeface="Times New Roman" panose="02020603050405020304" charset="0"/>
              </a:rPr>
            </a:b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Google Shape;171;p28"/>
          <p:cNvPicPr preferRelativeResize="0"/>
          <p:nvPr/>
        </p:nvPicPr>
        <p:blipFill rotWithShape="1">
          <a:blip r:embed="rId1" cstate="email"/>
          <a:srcRect l="1" t="6761" r="6238" b="8561"/>
          <a:stretch>
            <a:fillRect/>
          </a:stretch>
        </p:blipFill>
        <p:spPr>
          <a:xfrm>
            <a:off x="1344235" y="309715"/>
            <a:ext cx="1097280" cy="1097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2"/>
          <p:cNvSpPr txBox="1"/>
          <p:nvPr/>
        </p:nvSpPr>
        <p:spPr>
          <a:xfrm>
            <a:off x="1524001" y="558642"/>
            <a:ext cx="914399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  <a:sym typeface="Cambria" panose="02040503050406030204"/>
              </a:rPr>
              <a:t> </a:t>
            </a:r>
            <a:endParaRPr lang="en-US" sz="3600" b="1" dirty="0">
              <a:solidFill>
                <a:srgbClr val="002060"/>
              </a:solidFill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  <a:sym typeface="Cambria" panose="02040503050406030204"/>
            </a:endParaRPr>
          </a:p>
        </p:txBody>
      </p:sp>
      <p:pic>
        <p:nvPicPr>
          <p:cNvPr id="6" name="Picture 5" descr="cs final logo with color trnasparent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45663" y="306646"/>
            <a:ext cx="1097280" cy="109728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524000" y="1751965"/>
            <a:ext cx="9144635" cy="746125"/>
          </a:xfrm>
          <a:prstGeom prst="rect">
            <a:avLst/>
          </a:prstGeom>
        </p:spPr>
        <p:txBody>
          <a:bodyPr>
            <a:noAutofit/>
          </a:bodyPr>
          <a:p>
            <a:pPr marL="6350" indent="-6350" algn="just" defTabSz="266700">
              <a:lnSpc>
                <a:spcPct val="103000"/>
              </a:lnSpc>
              <a:spcAft>
                <a:spcPct val="0"/>
              </a:spcAft>
            </a:pPr>
            <a:r>
              <a:rPr sz="2800" b="1">
                <a:solidFill>
                  <a:srgbClr val="000000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"</a:t>
            </a:r>
            <a:r>
              <a:rPr lang="en-US" altLang="en-US" sz="2800" b="1">
                <a:solidFill>
                  <a:srgbClr val="000000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Augmenting Clinical Data Using Synthetic IoMT Signals to Enhance Chronic Disease Prediction</a:t>
            </a:r>
            <a:r>
              <a:rPr sz="2800" b="1">
                <a:solidFill>
                  <a:srgbClr val="000000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"</a:t>
            </a:r>
            <a:endParaRPr sz="2800" b="1">
              <a:solidFill>
                <a:srgbClr val="000000"/>
              </a:solidFill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858645" y="5450205"/>
            <a:ext cx="8366760" cy="501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59055" indent="-19050" algn="ctr">
              <a:lnSpc>
                <a:spcPct val="80000"/>
              </a:lnSpc>
              <a:spcBef>
                <a:spcPts val="635"/>
              </a:spcBef>
              <a:buSzPts val="2240"/>
            </a:pPr>
            <a:r>
              <a:rPr lang="en-US" sz="3200" b="1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  <a:sym typeface="Cambria" panose="02040503050406030204"/>
              </a:rPr>
              <a:t>University of Engineering and Technology, Lahore</a:t>
            </a:r>
            <a:endParaRPr lang="en-US" sz="3200" b="1" dirty="0">
              <a:latin typeface="Times New Roman" panose="02020603050405020304" charset="0"/>
              <a:ea typeface="Cambria" panose="02040503050406030204" pitchFamily="18" charset="0"/>
              <a:cs typeface="Times New Roman" panose="02020603050405020304" charset="0"/>
              <a:sym typeface="Cambria" panose="02040503050406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Expected Outcome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just"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AI models trained on the augmented dataset (clinical + synthetic IoMT signals) will be evaluated using metrics such as accuracy, precision, recall, F1-score, and ROC-AUC to assess diagnostic effectiveness [10], [11].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The framework aims to produce interpretable and reliable predictions for early detection of chronic diseases like diabetes [4], [5].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Outcomes will contribute to privacy-preserving, AI-driven healthcare solutions, supporting real-world deployment in clinical decision-making [6], [8].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6530"/>
            <a:ext cx="10515600" cy="719455"/>
          </a:xfrm>
        </p:spPr>
        <p:txBody>
          <a:bodyPr>
            <a:normAutofit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Referances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29970"/>
            <a:ext cx="10515600" cy="5147310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[1] Javed, A. R., Sarwar, M. U., Rizwan, M., Iqbal, F., Ashraf, I., &amp; Beg, M. O. (2025). Enhancing Chronic Disease Prediction in IoMT-Enabled Healthcare 5.0 Using Deep Machine Learning: Alzheimer’s Disease as a Case Study. Computers, Materials &amp; Continua, 74(1), 1699–1715. https://doi.org/10.32604/cmc.2025.045233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[2] Javed, A. R., Sarwar, M. U., Rizwan, M., Iqbal, F., Gadekallu, T. R., &amp; Alazab, M. (2024). Internet of Medical Things (IoMT) Enabled Intelligent System for Chronic Disease Prediction Using Deep Machine Learning. IEEE Transactions on Industrial Informatics, 20(2), 1251–1259. https://doi.org/10.1109/TII.2023.3290000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[3] Naeem, H., Javed, A. R., Rizwan, M., &amp; Jalil, Z. (2024). Augmenting Internet of Medical Things Security: Deep Ensemble Integration and Methodological Fusion. Computers, Materials &amp; Continua, 78(1), 143–160. https://doi.org/10.32604/cmc.2024.041203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[4]  Chen, R. J., Lu, M. Y., Chen, T. Y., Williamson, D. F. K., &amp; Mahmood, F. (2021). Synthetic data in machine learning for medicine and healthcare. Nature Biomedical Engineering, 5(6), 493–497.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[5]  Esteban, C., Hyland, S. L., &amp; Rätsch, G. (2017). Real-valued (Medical) Time Series Generation with Recurrent Conditional GANs. arXiv preprint arXiv:1706.02633.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[6]  Guan, Y., Lv, Z., &amp; Zhou, H. (2019). A review of research on data privacy preserving in healthcare. IEEE Access, 7, 154182–154192.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Referances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[7]  Kaissis, G. A., Makowski, M. R., Rückert, D., &amp; Braren, R. F. (2020). Secure, privacy-preserving and federated machine learning in medical imaging. Nature Machine Intelligence, 2(6), 305–311.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[8]  Rieke, N., Hancox, J., Li, W., Milletari, F., Roth, H. R., Albarqouni, S., ... &amp; Cardoso, M. J. (2020). The future of digital health with federated learning. NPJ Digital Medicine, 3(1), 1–7.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[9]  Smith, J. W., Everhart, J. E., Dickson, W. C., Knowler, W. C., &amp; Johannes, R. S. (1988). Using the ADAP learning algorithm to forecast the onset of diabetes mellitus. In Proceedings of the Annual Symposium on Computer Application in Medical Care (pp. 261–265).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[10]  Wang, L., Zhang, Y., &amp; Li, Q. (2021). Wearable sensors for real-time health monitoring: Current status and future challenges. Sensors, 21(12), 3796.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[11]  Xu, J., Wang, S., Wang, H., &amp; Cao, Y. (2022). A survey on synthetic data generation for machine learning and privacy preservation. ACM Computing Surveys (CSUR), 55(2), 1–38.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[12]  Zhang, Z., Pi, Z., &amp; Liu, B. (2020). Data fusion in wearable sensors for health monitoring: A review. Sensors, 20(2), 421.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Agenda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Introduction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Literature Review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Research GAP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Problem Statement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Work flow or Future use</a:t>
            </a:r>
            <a:endParaRPr lang="en-US" sz="2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Expected Outcome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Referances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3035"/>
            <a:ext cx="10972800" cy="620395"/>
          </a:xfrm>
        </p:spPr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Introduction.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54075"/>
            <a:ext cx="10972800" cy="5273675"/>
          </a:xfrm>
        </p:spPr>
        <p:txBody>
          <a:bodyPr>
            <a:normAutofit/>
          </a:bodyPr>
          <a:p>
            <a:pPr algn="just"/>
            <a:r>
              <a:rPr lang="en-US" altLang="en-US" sz="2220">
                <a:latin typeface="Times New Roman" panose="02020603050405020304" charset="0"/>
                <a:cs typeface="Times New Roman" panose="02020603050405020304" charset="0"/>
              </a:rPr>
              <a:t>Early detection of chronic diseases like diabetes is vital for effective treatment, yet traditional datasets (e.g., Pima Indians) often lack real-time physiological data, limiting their diagnostic accuracy [9].</a:t>
            </a:r>
            <a:endParaRPr lang="en-US" altLang="en-US" sz="222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222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en-US" sz="2220">
                <a:latin typeface="Times New Roman" panose="02020603050405020304" charset="0"/>
                <a:cs typeface="Times New Roman" panose="02020603050405020304" charset="0"/>
              </a:rPr>
              <a:t>Wearable IoMT devices provide continuous signals such as ECG, heart rate, and body temperature, which can enhance disease prediction [10]. However, real IoMT data is scarce due to privacy concerns and data inconsistencies [6], [7].</a:t>
            </a:r>
            <a:endParaRPr lang="en-US" altLang="en-US" sz="222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222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altLang="en-US" sz="2220">
                <a:latin typeface="Times New Roman" panose="02020603050405020304" charset="0"/>
                <a:cs typeface="Times New Roman" panose="02020603050405020304" charset="0"/>
              </a:rPr>
              <a:t>To address this, the proposed research explores “Augmenting Clinical Data Using Synthetic IoMT Signals”, generating realistic synthetic physiological signals using AI-based models (e.g., GANs) [4], [5]. These signals will be integrated with clinical data to train AI systems that aim to improve prediction accuracy, reliability, and ethical data use in healthcare applications.</a:t>
            </a:r>
            <a:endParaRPr lang="en-US" altLang="en-US" sz="222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74320"/>
            <a:ext cx="10515600" cy="1163320"/>
          </a:xfrm>
        </p:spPr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Literature Review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6" name="Content Placeholder 5"/>
          <p:cNvGraphicFramePr/>
          <p:nvPr>
            <p:ph idx="1"/>
            <p:custDataLst>
              <p:tags r:id="rId1"/>
            </p:custDataLst>
          </p:nvPr>
        </p:nvGraphicFramePr>
        <p:xfrm>
          <a:off x="838200" y="688975"/>
          <a:ext cx="10516870" cy="5767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410"/>
                <a:gridCol w="1502410"/>
                <a:gridCol w="1502410"/>
                <a:gridCol w="1502410"/>
                <a:gridCol w="1502410"/>
                <a:gridCol w="1502410"/>
                <a:gridCol w="1502410"/>
              </a:tblGrid>
              <a:tr h="545465">
                <a:tc>
                  <a:txBody>
                    <a:bodyPr/>
                    <a:p>
                      <a:pPr marL="6350" indent="-6350" algn="ctr" fontAlgn="t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 b="1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Year</a:t>
                      </a:r>
                      <a:endParaRPr sz="1400" b="1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ctr" fontAlgn="t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 b="1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Title &amp; Authors</a:t>
                      </a:r>
                      <a:endParaRPr sz="1400" b="1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ctr" fontAlgn="t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 b="1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Research Purpose</a:t>
                      </a:r>
                      <a:endParaRPr sz="1400" b="1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ctr" fontAlgn="t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 b="1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Model</a:t>
                      </a:r>
                      <a:endParaRPr sz="1400" b="1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ctr" fontAlgn="t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 b="1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Dataset / Statistics</a:t>
                      </a:r>
                      <a:endParaRPr sz="1400" b="1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ctr" fontAlgn="t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 b="1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Evaluation Measures</a:t>
                      </a:r>
                      <a:endParaRPr sz="1400" b="1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ctr" fontAlgn="t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400" b="1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Limitations &amp; Research Gap</a:t>
                      </a:r>
                      <a:endParaRPr sz="1400" b="1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</a:tr>
              <a:tr h="1089660"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2025</a:t>
                      </a:r>
                      <a:endParaRPr sz="11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Enhancing Chronic Disease Prediction in IoMT-Enabled Healthcare 5.0 Using Deep Machine Learning [1].</a:t>
                      </a:r>
                      <a:endParaRPr sz="11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To improve Alzheimer’s disease prediction using IoMT-enabled deep learning with U-Net segmentation.</a:t>
                      </a:r>
                      <a:endParaRPr sz="11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U-Net for segmentation, ResNet-101 for classification (transfer learning).</a:t>
                      </a:r>
                      <a:endParaRPr sz="11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MRI data segmented by U-Net, categorized into 4 Alzheimer classes.</a:t>
                      </a:r>
                      <a:endParaRPr sz="11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Accuracy (96.06%), ANOVA, t-tests, category-wise breakdown.</a:t>
                      </a:r>
                      <a:endParaRPr sz="11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Focuses only on Alzheimer's; generalizability across diseases not fully validated.</a:t>
                      </a:r>
                      <a:endParaRPr sz="11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</a:tr>
              <a:tr h="1108075"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2024</a:t>
                      </a:r>
                      <a:endParaRPr sz="11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Internet of Medical Things (IoMT) Enabled Intelligent System for Chronic Disease Prediction Using Deep Machine Learning [2].</a:t>
                      </a:r>
                      <a:endParaRPr sz="11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To predict knee osteoarthritis using X-ray images and IoMT-enabled deep machine learning.</a:t>
                      </a:r>
                      <a:endParaRPr sz="11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ResNet-18 with transfer learning.</a:t>
                      </a:r>
                      <a:endParaRPr sz="11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X-ray image dataset for knee osteoarthritis; 98.26% training, 95.79% validation accuracy.</a:t>
                      </a:r>
                      <a:endParaRPr sz="11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Training/validation accuracy, patient-specific prediction efficacy.</a:t>
                      </a:r>
                      <a:endParaRPr sz="11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Limited to KOA and image-based data; lacks broader chronic disease comparison.</a:t>
                      </a:r>
                      <a:endParaRPr sz="11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</a:tr>
              <a:tr h="1049655"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2024</a:t>
                      </a:r>
                      <a:endParaRPr sz="11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Augmenting Internet of Medical Things Security: Deep Ensemble Integration and Methodological Fusion [3].</a:t>
                      </a:r>
                      <a:endParaRPr sz="11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To improve IoMT network security via ensemble deep learning for intrusion detection.</a:t>
                      </a:r>
                      <a:endParaRPr sz="11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Transformer, DCNN, LSTM + Meta-learner ensemble.</a:t>
                      </a:r>
                      <a:endParaRPr sz="11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WUSTL-EHMS-2020 and CICIoMT2024 datasets; 99-100% accuracy reported.</a:t>
                      </a:r>
                      <a:endParaRPr sz="11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Accuracy, feature selection validation, robustness via ensemble classification.</a:t>
                      </a:r>
                      <a:endParaRPr sz="11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Security-focused; doesn't contribute to medical diagnosis, focuses on intrusion detection.</a:t>
                      </a:r>
                      <a:endParaRPr sz="11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</a:tr>
              <a:tr h="885190"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2021</a:t>
                      </a:r>
                      <a:endParaRPr sz="11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Synthetic data in ML for medicine [4].</a:t>
                      </a:r>
                      <a:endParaRPr sz="11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Evaluate how synthetic data supports ML in healthcare</a:t>
                      </a:r>
                      <a:endParaRPr sz="11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Various GAN-based techniques</a:t>
                      </a:r>
                      <a:endParaRPr sz="11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Not specific – general review across healthcare datasets</a:t>
                      </a:r>
                      <a:endParaRPr sz="11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Privacy, accuracy, utility trade-offs</a:t>
                      </a:r>
                      <a:endParaRPr sz="11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Need for domain-specific benchmarks; limited clinical testing</a:t>
                      </a:r>
                      <a:endParaRPr sz="11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</a:tr>
              <a:tr h="1089660"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2017</a:t>
                      </a:r>
                      <a:endParaRPr sz="11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Real-valued Medical Time Series Generation [5].</a:t>
                      </a:r>
                      <a:endParaRPr sz="11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Generate realistic medical time-series with GANs</a:t>
                      </a:r>
                      <a:endParaRPr sz="11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Recurrent Conditional GAN (RCGAN)</a:t>
                      </a:r>
                      <a:endParaRPr sz="11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ICU dataset from PhysioNet</a:t>
                      </a:r>
                      <a:endParaRPr sz="11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Visual similarity, classifier performance</a:t>
                      </a:r>
                      <a:endParaRPr sz="11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1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Generalization issues; lacks real-time validation</a:t>
                      </a:r>
                      <a:endParaRPr sz="11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860"/>
          </a:xfrm>
        </p:spPr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Literature Review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4" name="Content Placeholder 3"/>
          <p:cNvGraphicFramePr/>
          <p:nvPr>
            <p:ph idx="1"/>
            <p:custDataLst>
              <p:tags r:id="rId1"/>
            </p:custDataLst>
          </p:nvPr>
        </p:nvGraphicFramePr>
        <p:xfrm>
          <a:off x="838200" y="1412240"/>
          <a:ext cx="10516870" cy="4968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2410"/>
                <a:gridCol w="1502410"/>
                <a:gridCol w="1502410"/>
                <a:gridCol w="1502410"/>
                <a:gridCol w="1502410"/>
                <a:gridCol w="1502410"/>
                <a:gridCol w="1502410"/>
              </a:tblGrid>
              <a:tr h="479425">
                <a:tc>
                  <a:txBody>
                    <a:bodyPr/>
                    <a:p>
                      <a:pPr marL="6350" indent="-6350" algn="ctr" fontAlgn="t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Year</a:t>
                      </a:r>
                      <a:endParaRPr sz="1800" b="1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ctr" fontAlgn="t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600" b="1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Title &amp; Authors</a:t>
                      </a:r>
                      <a:endParaRPr sz="1600" b="1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ctr" fontAlgn="t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600" b="1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Research Purpose</a:t>
                      </a:r>
                      <a:endParaRPr sz="1600" b="1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ctr" fontAlgn="t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600" b="1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Model</a:t>
                      </a:r>
                      <a:endParaRPr sz="1600" b="1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ctr" fontAlgn="t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600" b="1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Dataset / Statistics</a:t>
                      </a:r>
                      <a:endParaRPr sz="1600" b="1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ctr" fontAlgn="t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600" b="1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Evaluation Measures</a:t>
                      </a:r>
                      <a:endParaRPr sz="1600" b="1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ctr" fontAlgn="t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600" b="1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Limitations &amp; Research Gap</a:t>
                      </a:r>
                      <a:endParaRPr sz="1600" b="1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</a:tr>
              <a:tr h="958215"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2019</a:t>
                      </a:r>
                      <a:endParaRPr lang="en-US" sz="12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Data privacy in healthcare [6].</a:t>
                      </a:r>
                      <a:endParaRPr sz="12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Survey privacy-preserving methods in health data</a:t>
                      </a:r>
                      <a:endParaRPr sz="12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Differential Privacy, Homomorphic Encryption, FL</a:t>
                      </a:r>
                      <a:endParaRPr sz="12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General scope – not specific dataset</a:t>
                      </a:r>
                      <a:endParaRPr sz="12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Data utility, privacy leakage metrics</a:t>
                      </a:r>
                      <a:endParaRPr sz="12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High computational cost; lacks real-world validation</a:t>
                      </a:r>
                      <a:endParaRPr sz="12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</a:tr>
              <a:tr h="958850"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1988</a:t>
                      </a:r>
                      <a:endParaRPr sz="12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Forecasting diabetes with ADAP [9].</a:t>
                      </a:r>
                      <a:endParaRPr sz="12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Predict diabetes onset using clinical features</a:t>
                      </a:r>
                      <a:endParaRPr sz="12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ADAP Learning Algorithm</a:t>
                      </a:r>
                      <a:endParaRPr sz="12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PIMA Indians Diabetes Dataset (768 samples)</a:t>
                      </a:r>
                      <a:endParaRPr sz="12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Accuracy, Sensitivity, Specificity</a:t>
                      </a:r>
                      <a:endParaRPr sz="12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Outdated dataset; lacks modern sensor data</a:t>
                      </a:r>
                      <a:endParaRPr sz="12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</a:tr>
              <a:tr h="1198245"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2020</a:t>
                      </a:r>
                      <a:endParaRPr sz="12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Federated ML in medical imaging [7].</a:t>
                      </a:r>
                      <a:endParaRPr sz="12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Introduce FL for privacy-preserving medical imaging</a:t>
                      </a:r>
                      <a:endParaRPr sz="12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Federated Learning, Secure Multiparty Computation</a:t>
                      </a:r>
                      <a:endParaRPr sz="12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Various imaging modalities (MRI, CT)</a:t>
                      </a:r>
                      <a:endParaRPr sz="12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Model accuracy, communication efficiency</a:t>
                      </a:r>
                      <a:endParaRPr sz="12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Lack of large-scale deployments; data distribution dependency</a:t>
                      </a:r>
                      <a:endParaRPr sz="12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</a:tr>
              <a:tr h="958850"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2022</a:t>
                      </a:r>
                      <a:endParaRPr sz="12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Survey on synthetic data generation [11].</a:t>
                      </a:r>
                      <a:endParaRPr sz="12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Survey methods for synthetic data and privacy preservation</a:t>
                      </a:r>
                      <a:endParaRPr sz="12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GANs, VAEs, DP-based synth generators</a:t>
                      </a:r>
                      <a:endParaRPr sz="12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Diverse dataset types: text, tabular, images</a:t>
                      </a:r>
                      <a:endParaRPr sz="12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Utility metrics, privacy leakage, realism</a:t>
                      </a:r>
                      <a:endParaRPr sz="12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  <a:tc>
                  <a:txBody>
                    <a:bodyPr/>
                    <a:p>
                      <a:pPr marL="6350" indent="-6350" algn="l" fontAlgn="b">
                        <a:lnSpc>
                          <a:spcPct val="10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200" i="0">
                          <a:solidFill>
                            <a:srgbClr val="000000"/>
                          </a:solidFill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Few works validate on real-world healthcare use-cases</a:t>
                      </a:r>
                      <a:endParaRPr sz="1200" i="0">
                        <a:solidFill>
                          <a:srgbClr val="000000"/>
                        </a:solidFill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68580" marR="68580" marT="0" marB="0" anchor="t" anchorCtr="0"/>
                </a:tc>
              </a:tr>
              <a:tr h="415290">
                <a:tc>
                  <a:txBody>
                    <a:bodyPr/>
                    <a:p>
                      <a:pPr>
                        <a:buNone/>
                      </a:pPr>
                      <a:endParaRPr lang="en-US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Research GAP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just"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Existing clinical datasets like the Pima Indians Diabetes dataset lack real-time physiological signals such as ECG, heart rate, and temperature, limiting prediction accuracy [9].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Real-world IoMT data is difficult to collect due to privacy issues, device diversity, and inconsistent sampling methods [6], [7].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Few studies explore the fusion of synthetic IoMT signals with clinical data for chronic disease prediction [4], [5].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There is limited research on the ethical use, accuracy, and generalization of AI models trained on synthetic health data [8], [11].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Problem Statement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50185"/>
            <a:ext cx="10972800" cy="3376295"/>
          </a:xfrm>
        </p:spPr>
        <p:txBody>
          <a:bodyPr>
            <a:noAutofit/>
          </a:bodyPr>
          <a:p>
            <a:pPr marL="0" indent="0" algn="just"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This research aims to address the limitations of traditional clinical datasets by developing an AI-based framework that integrates synthetic IoMT signals (ECG, heart rate, temperature) with clinical data to enhance chronic disease prediction.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Work flow </a:t>
            </a:r>
            <a:endParaRPr lang="en-US"/>
          </a:p>
        </p:txBody>
      </p:sp>
      <p:pic>
        <p:nvPicPr>
          <p:cNvPr id="5" name="Content Placeholder 4" descr="IMG_25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21760" y="1690370"/>
            <a:ext cx="4349115" cy="44678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Research Objective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just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To evaluate the limitations of traditional clinical datasets (e.g., Pima Indians) in predicting chronic diseases due to the absence of real-time physiological signals [9].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To develop synthetic IoMT signals (ECG, heart rate, temperature) using generative models such as GANs, and assess their realism and clinical relevance [4], [5].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To build and train AI models that fuse clinical and synthetic IoMT data for improved prediction of chronic diseases, particularly diabetes [10], [12].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To compare the performance of models trained on clinical data vs. augmented datasets using standard evaluation metrics like accuracy, F1-score, and ROC-AUC [11].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To address privacy, ethical, and deployment concerns related to synthetic health data and propose secure, responsible AI integration into healthcare systems [6], [8].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28*454"/>
  <p:tag name="TABLE_ENDDRAG_RECT" val="66*54*828*454"/>
</p:tagLst>
</file>

<file path=ppt/tags/tag2.xml><?xml version="1.0" encoding="utf-8"?>
<p:tagLst xmlns:p="http://schemas.openxmlformats.org/presentationml/2006/main">
  <p:tag name="TABLE_ENDDRAG_ORIGIN_RECT" val="828*391"/>
  <p:tag name="TABLE_ENDDRAG_RECT" val="66*111*828*391"/>
</p:tagLst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9129</Words>
  <Application>WPS Presentation</Application>
  <PresentationFormat>Widescreen</PresentationFormat>
  <Paragraphs>251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Times New Roman</vt:lpstr>
      <vt:lpstr>Cambria</vt:lpstr>
      <vt:lpstr>Cambria</vt:lpstr>
      <vt:lpstr>Gill Sans</vt:lpstr>
      <vt:lpstr>Gill Sans MT</vt:lpstr>
      <vt:lpstr>Microsoft YaHei</vt:lpstr>
      <vt:lpstr>Arial Unicode MS</vt:lpstr>
      <vt:lpstr>Calibri</vt:lpstr>
      <vt:lpstr>Default Design</vt:lpstr>
      <vt:lpstr>Department of Data Science </vt:lpstr>
      <vt:lpstr>Agenda</vt:lpstr>
      <vt:lpstr>Introduction.</vt:lpstr>
      <vt:lpstr>Literature Review</vt:lpstr>
      <vt:lpstr>Literature Review</vt:lpstr>
      <vt:lpstr>Research GAP</vt:lpstr>
      <vt:lpstr>Problem Statement</vt:lpstr>
      <vt:lpstr>Work flow </vt:lpstr>
      <vt:lpstr>Research Objective</vt:lpstr>
      <vt:lpstr>Expected Outcome</vt:lpstr>
      <vt:lpstr>Referances</vt:lpstr>
      <vt:lpstr>Referances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Data Science </dc:title>
  <dc:creator/>
  <cp:lastModifiedBy>QASIM ZAFAR</cp:lastModifiedBy>
  <cp:revision>22</cp:revision>
  <dcterms:created xsi:type="dcterms:W3CDTF">2025-06-02T09:53:00Z</dcterms:created>
  <dcterms:modified xsi:type="dcterms:W3CDTF">2025-08-12T11:45:25Z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23682E35F9994C4693766DA71824EDD0_11</vt:lpwstr>
  </property>
  <property fmtid="{D5CDD505-2E9C-101B-9397-08002B2CF9AE}" pid="3" name="KSOProductBuildVer">
    <vt:lpwstr>1033-12.2.0.21931</vt:lpwstr>
  </property>
</Properties>
</file>