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56" r:id="rId2"/>
    <p:sldId id="259" r:id="rId3"/>
    <p:sldId id="282" r:id="rId4"/>
    <p:sldId id="283" r:id="rId5"/>
    <p:sldId id="316" r:id="rId6"/>
    <p:sldId id="310" r:id="rId7"/>
    <p:sldId id="284" r:id="rId8"/>
    <p:sldId id="285" r:id="rId9"/>
    <p:sldId id="301" r:id="rId10"/>
    <p:sldId id="286" r:id="rId11"/>
    <p:sldId id="314" r:id="rId12"/>
    <p:sldId id="305" r:id="rId13"/>
    <p:sldId id="306" r:id="rId14"/>
    <p:sldId id="307" r:id="rId15"/>
    <p:sldId id="311" r:id="rId16"/>
    <p:sldId id="312" r:id="rId17"/>
    <p:sldId id="313" r:id="rId18"/>
    <p:sldId id="300" r:id="rId19"/>
    <p:sldId id="303" r:id="rId20"/>
    <p:sldId id="291" r:id="rId21"/>
    <p:sldId id="304" r:id="rId22"/>
    <p:sldId id="308" r:id="rId23"/>
    <p:sldId id="294" r:id="rId24"/>
    <p:sldId id="315" r:id="rId25"/>
    <p:sldId id="295" r:id="rId26"/>
  </p:sldIdLst>
  <p:sldSz cx="9144000" cy="5143500" type="screen16x9"/>
  <p:notesSz cx="6858000" cy="9144000"/>
  <p:embeddedFontLst>
    <p:embeddedFont>
      <p:font typeface="Amatic SC" panose="00000500000000000000" pitchFamily="2" charset="-79"/>
      <p:regular r:id="rId28"/>
      <p:bold r:id="rId29"/>
    </p:embeddedFont>
    <p:embeddedFont>
      <p:font typeface="Franklin Gothic Book" panose="020B0503020102020204" pitchFamily="34" charset="0"/>
      <p:regular r:id="rId30"/>
      <p:italic r:id="rId31"/>
    </p:embeddedFont>
    <p:embeddedFont>
      <p:font typeface="Merriweather" panose="00000500000000000000" pitchFamily="2" charset="0"/>
      <p:regular r:id="rId32"/>
      <p:bold r:id="rId33"/>
      <p:italic r:id="rId34"/>
      <p:boldItalic r:id="rId35"/>
    </p:embeddedFont>
    <p:embeddedFont>
      <p:font typeface="Quicksand" panose="020B0604020202020204" charset="0"/>
      <p:regular r:id="rId36"/>
      <p:bold r:id="rId37"/>
    </p:embeddedFont>
    <p:embeddedFont>
      <p:font typeface="Short Stack" panose="020B0604020202020204"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D400513-593C-4B76-8B20-90DFB20299DB}">
          <p14:sldIdLst>
            <p14:sldId id="256"/>
            <p14:sldId id="259"/>
            <p14:sldId id="282"/>
            <p14:sldId id="283"/>
          </p14:sldIdLst>
        </p14:section>
        <p14:section name="Untitled Section" id="{0A48682D-3BF2-4535-9E0F-FBBEBC1CDBD8}">
          <p14:sldIdLst>
            <p14:sldId id="316"/>
            <p14:sldId id="310"/>
            <p14:sldId id="284"/>
            <p14:sldId id="285"/>
            <p14:sldId id="301"/>
            <p14:sldId id="286"/>
            <p14:sldId id="314"/>
            <p14:sldId id="305"/>
            <p14:sldId id="306"/>
            <p14:sldId id="307"/>
            <p14:sldId id="311"/>
            <p14:sldId id="312"/>
            <p14:sldId id="313"/>
            <p14:sldId id="300"/>
            <p14:sldId id="303"/>
            <p14:sldId id="291"/>
            <p14:sldId id="304"/>
            <p14:sldId id="308"/>
            <p14:sldId id="294"/>
            <p14:sldId id="315"/>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5263F1-D46D-4C20-8E42-56CFF47EC1C9}">
  <a:tblStyle styleId="{905263F1-D46D-4C20-8E42-56CFF47EC1C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41" autoAdjust="0"/>
  </p:normalViewPr>
  <p:slideViewPr>
    <p:cSldViewPr snapToGrid="0">
      <p:cViewPr varScale="1">
        <p:scale>
          <a:sx n="137" d="100"/>
          <a:sy n="137" d="100"/>
        </p:scale>
        <p:origin x="86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17043963254593E-2"/>
          <c:y val="2.4986579646267732E-2"/>
          <c:w val="0.90049622703412069"/>
          <c:h val="0.80362755693055321"/>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CNN</c:v>
                </c:pt>
                <c:pt idx="1">
                  <c:v>Capsnet Architecture 1</c:v>
                </c:pt>
                <c:pt idx="2">
                  <c:v>Capsnet Architecture 2</c:v>
                </c:pt>
                <c:pt idx="3">
                  <c:v>Capsnet Architecture 3</c:v>
                </c:pt>
              </c:strCache>
            </c:strRef>
          </c:cat>
          <c:val>
            <c:numRef>
              <c:f>Sheet1!$B$2:$B$5</c:f>
              <c:numCache>
                <c:formatCode>General</c:formatCode>
                <c:ptCount val="4"/>
                <c:pt idx="0">
                  <c:v>84.15</c:v>
                </c:pt>
                <c:pt idx="1">
                  <c:v>84.09</c:v>
                </c:pt>
                <c:pt idx="2">
                  <c:v>86.72</c:v>
                </c:pt>
                <c:pt idx="3">
                  <c:v>87.51</c:v>
                </c:pt>
              </c:numCache>
            </c:numRef>
          </c:val>
          <c:extLst>
            <c:ext xmlns:c16="http://schemas.microsoft.com/office/drawing/2014/chart" uri="{C3380CC4-5D6E-409C-BE32-E72D297353CC}">
              <c16:uniqueId val="{00000000-7A32-452C-9C9F-425D83C78AF5}"/>
            </c:ext>
          </c:extLst>
        </c:ser>
        <c:ser>
          <c:idx val="2"/>
          <c:order val="1"/>
          <c:tx>
            <c:strRef>
              <c:f>Sheet1!$D$1</c:f>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CNN</c:v>
                </c:pt>
                <c:pt idx="1">
                  <c:v>Capsnet Architecture 1</c:v>
                </c:pt>
                <c:pt idx="2">
                  <c:v>Capsnet Architecture 2</c:v>
                </c:pt>
                <c:pt idx="3">
                  <c:v>Capsnet Architecture 3</c:v>
                </c:pt>
              </c:strCache>
            </c:strRef>
          </c:cat>
          <c:val>
            <c:numRef>
              <c:f>Sheet1!$D$2:$D$5</c:f>
              <c:numCache>
                <c:formatCode>General</c:formatCode>
                <c:ptCount val="4"/>
              </c:numCache>
            </c:numRef>
          </c:val>
          <c:extLst>
            <c:ext xmlns:c16="http://schemas.microsoft.com/office/drawing/2014/chart" uri="{C3380CC4-5D6E-409C-BE32-E72D297353CC}">
              <c16:uniqueId val="{00000001-7A32-452C-9C9F-425D83C78AF5}"/>
            </c:ext>
          </c:extLst>
        </c:ser>
        <c:dLbls>
          <c:dLblPos val="outEnd"/>
          <c:showLegendKey val="0"/>
          <c:showVal val="1"/>
          <c:showCatName val="0"/>
          <c:showSerName val="0"/>
          <c:showPercent val="0"/>
          <c:showBubbleSize val="0"/>
        </c:dLbls>
        <c:gapWidth val="219"/>
        <c:overlap val="-27"/>
        <c:axId val="379880136"/>
        <c:axId val="379887192"/>
      </c:barChart>
      <c:catAx>
        <c:axId val="379880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9887192"/>
        <c:crosses val="autoZero"/>
        <c:auto val="1"/>
        <c:lblAlgn val="ctr"/>
        <c:lblOffset val="100"/>
        <c:noMultiLvlLbl val="0"/>
      </c:catAx>
      <c:valAx>
        <c:axId val="379887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9880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8549724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2062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0424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5113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5168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3125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9746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5364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194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9165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3317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Google Shape;199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0" name="Google Shape;200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559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7876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1691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2175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326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798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6204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7752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527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48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3340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095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endParaRPr/>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6"/>
        <p:cNvGrpSpPr/>
        <p:nvPr/>
      </p:nvGrpSpPr>
      <p:grpSpPr>
        <a:xfrm>
          <a:off x="0" y="0"/>
          <a:ext cx="0" cy="0"/>
          <a:chOff x="0" y="0"/>
          <a:chExt cx="0" cy="0"/>
        </a:xfrm>
      </p:grpSpPr>
      <p:grpSp>
        <p:nvGrpSpPr>
          <p:cNvPr id="437"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458"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463"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486"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nvGrpSpPr>
            <p:cNvPr id="491"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Short Stack"/>
                <a:ea typeface="Short Stack"/>
                <a:cs typeface="Short Stack"/>
                <a:sym typeface="Short Stack"/>
              </a:endParaRPr>
            </a:p>
          </p:txBody>
        </p:sp>
      </p:grpSp>
      <p:sp>
        <p:nvSpPr>
          <p:cNvPr id="497" name="Google Shape;497;p8"/>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8" name="Google Shape;498;p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7">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t>‹#›</a:t>
            </a:fld>
            <a:endParaRPr dirty="0"/>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4" name="Google Shape;1914;p16"/>
          <p:cNvSpPr txBox="1">
            <a:spLocks noGrp="1"/>
          </p:cNvSpPr>
          <p:nvPr>
            <p:ph type="ctrTitle"/>
          </p:nvPr>
        </p:nvSpPr>
        <p:spPr>
          <a:xfrm>
            <a:off x="1331844" y="1284269"/>
            <a:ext cx="6028200" cy="2054833"/>
          </a:xfrm>
          <a:prstGeom prst="rect">
            <a:avLst/>
          </a:prstGeom>
        </p:spPr>
        <p:txBody>
          <a:bodyPr spcFirstLastPara="1" wrap="square" lIns="91425" tIns="91425" rIns="91425" bIns="91425" anchor="b" anchorCtr="0">
            <a:noAutofit/>
          </a:bodyPr>
          <a:lstStyle/>
          <a:p>
            <a:pPr lvl="0"/>
            <a:r>
              <a:rPr lang="en-US" altLang="ko-KR" sz="3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Aizaz Shabber Khan</a:t>
            </a:r>
            <a:br>
              <a:rPr lang="en-US" altLang="ko-KR" sz="3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altLang="ko-KR" sz="3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2024(S)MS-DS-06</a:t>
            </a:r>
            <a:br>
              <a:rPr lang="en-US" altLang="ko-KR" sz="3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7" name="Google Shape;1907;p15"/>
          <p:cNvSpPr txBox="1">
            <a:spLocks noGrp="1"/>
          </p:cNvSpPr>
          <p:nvPr>
            <p:ph type="body" idx="4294967295"/>
          </p:nvPr>
        </p:nvSpPr>
        <p:spPr>
          <a:xfrm>
            <a:off x="770561" y="1142999"/>
            <a:ext cx="7828908" cy="3795017"/>
          </a:xfrm>
          <a:prstGeom prst="rect">
            <a:avLst/>
          </a:prstGeom>
        </p:spPr>
        <p:txBody>
          <a:bodyPr spcFirstLastPara="1" wrap="square" lIns="91425" tIns="91425" rIns="91425" bIns="91425" anchor="t" anchorCtr="0">
            <a:noAutofit/>
          </a:bodyPr>
          <a:lstStyle/>
          <a:p>
            <a:pPr>
              <a:buClr>
                <a:schemeClr val="tx1"/>
              </a:buClr>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Convolutional layer</a:t>
            </a:r>
          </a:p>
          <a:p>
            <a:pPr marL="990600" lvl="2" indent="0">
              <a:buClr>
                <a:schemeClr val="tx1"/>
              </a:buClr>
              <a:buNone/>
            </a:pPr>
            <a:r>
              <a:rPr lang="en-GB" sz="1600" dirty="0">
                <a:latin typeface="Times New Roman" panose="02020603050405020304" pitchFamily="18" charset="0"/>
                <a:cs typeface="Times New Roman" panose="02020603050405020304" pitchFamily="18" charset="0"/>
              </a:rPr>
              <a:t>The goal is to extract some extremely basic features from the input image</a:t>
            </a:r>
          </a:p>
          <a:p>
            <a:pPr>
              <a:buClr>
                <a:schemeClr val="tx1"/>
              </a:buClr>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Primary capsule layer</a:t>
            </a:r>
          </a:p>
          <a:p>
            <a:pPr marL="990600" lvl="2" indent="0">
              <a:buClr>
                <a:schemeClr val="tx1"/>
              </a:buClr>
              <a:buNone/>
            </a:pPr>
            <a:r>
              <a:rPr lang="en-GB" sz="1600" dirty="0">
                <a:latin typeface="Times New Roman" panose="02020603050405020304" pitchFamily="18" charset="0"/>
                <a:cs typeface="Times New Roman" panose="02020603050405020304" pitchFamily="18" charset="0"/>
              </a:rPr>
              <a:t>Now we are looking for slightly more complex shapes from the edges we found earlier.</a:t>
            </a:r>
          </a:p>
          <a:p>
            <a:pPr>
              <a:buClr>
                <a:schemeClr val="tx1"/>
              </a:buClr>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Class capsule</a:t>
            </a:r>
          </a:p>
          <a:p>
            <a:pPr marL="990600" lvl="2" indent="0">
              <a:buClr>
                <a:schemeClr val="tx1"/>
              </a:buClr>
              <a:buNone/>
            </a:pPr>
            <a:r>
              <a:rPr lang="en-GB" sz="1600" dirty="0">
                <a:latin typeface="Times New Roman" panose="02020603050405020304" pitchFamily="18" charset="0"/>
                <a:cs typeface="Times New Roman" panose="02020603050405020304" pitchFamily="18" charset="0"/>
              </a:rPr>
              <a:t>each receiving input from all capsules from the layer below to perform classification based on classes.</a:t>
            </a:r>
          </a:p>
          <a:p>
            <a:pPr marL="990600" lvl="2" indent="0">
              <a:buClr>
                <a:schemeClr val="tx1"/>
              </a:buClr>
              <a:buNone/>
            </a:pPr>
            <a:endParaRPr lang="en-GB" sz="1600" dirty="0">
              <a:latin typeface="Franklin Gothic Book" panose="020B0503020102020204" pitchFamily="34" charset="0"/>
              <a:cs typeface="Amatic SC" panose="020B0604020202020204" charset="-79"/>
            </a:endParaRPr>
          </a:p>
          <a:p>
            <a:pPr marL="457200" lvl="1" indent="0">
              <a:lnSpc>
                <a:spcPct val="150000"/>
              </a:lnSpc>
              <a:buNone/>
            </a:pPr>
            <a:endParaRPr lang="en-AU" sz="1600" dirty="0">
              <a:latin typeface="Times New Roman" panose="02020603050405020304" pitchFamily="18" charset="0"/>
              <a:cs typeface="Times New Roman" panose="02020603050405020304" pitchFamily="18" charset="0"/>
            </a:endParaRPr>
          </a:p>
          <a:p>
            <a:pPr marL="742950" lvl="1" indent="-285750">
              <a:lnSpc>
                <a:spcPct val="150000"/>
              </a:lnSpc>
            </a:pPr>
            <a:endParaRPr lang="en-AU"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GB" sz="1600" dirty="0">
              <a:latin typeface="Times New Roman" panose="02020603050405020304" pitchFamily="18" charset="0"/>
              <a:cs typeface="Times New Roman" panose="02020603050405020304" pitchFamily="18" charset="0"/>
            </a:endParaRP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7" name="Google Shape;1896;p14"/>
          <p:cNvSpPr txBox="1">
            <a:spLocks/>
          </p:cNvSpPr>
          <p:nvPr/>
        </p:nvSpPr>
        <p:spPr>
          <a:xfrm>
            <a:off x="1080379" y="242732"/>
            <a:ext cx="6880500" cy="79881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AU" sz="6000" b="1" dirty="0">
                <a:solidFill>
                  <a:schemeClr val="tx1"/>
                </a:solidFill>
                <a:latin typeface="Amatic SC" panose="020B0604020202020204" charset="-79"/>
                <a:cs typeface="Amatic SC" panose="020B0604020202020204" charset="-79"/>
              </a:rPr>
              <a:t>Encoder Part</a:t>
            </a:r>
            <a:endParaRPr lang="en-GB" sz="6000" b="1" dirty="0">
              <a:solidFill>
                <a:schemeClr val="tx1"/>
              </a:solidFill>
              <a:latin typeface="Amatic SC" panose="020B0604020202020204" charset="-79"/>
              <a:cs typeface="Amatic SC" panose="020B0604020202020204" charset="-79"/>
            </a:endParaRPr>
          </a:p>
        </p:txBody>
      </p:sp>
    </p:spTree>
    <p:extLst>
      <p:ext uri="{BB962C8B-B14F-4D97-AF65-F5344CB8AC3E}">
        <p14:creationId xmlns:p14="http://schemas.microsoft.com/office/powerpoint/2010/main" val="90808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7" name="Google Shape;1907;p15"/>
          <p:cNvSpPr txBox="1">
            <a:spLocks noGrp="1"/>
          </p:cNvSpPr>
          <p:nvPr>
            <p:ph type="body" idx="4294967295"/>
          </p:nvPr>
        </p:nvSpPr>
        <p:spPr>
          <a:xfrm>
            <a:off x="770561" y="1122217"/>
            <a:ext cx="7828908" cy="3815799"/>
          </a:xfrm>
          <a:prstGeom prst="rect">
            <a:avLst/>
          </a:prstGeom>
        </p:spPr>
        <p:txBody>
          <a:bodyPr spcFirstLastPara="1" wrap="square" lIns="91425" tIns="91425" rIns="91425" bIns="91425" anchor="t" anchorCtr="0">
            <a:noAutofit/>
          </a:bodyPr>
          <a:lstStyle/>
          <a:p>
            <a:pPr algn="just">
              <a:buSzPct val="125000"/>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Decoder part of the capsule network is used to reconstruct the image after the training phase. </a:t>
            </a:r>
          </a:p>
          <a:p>
            <a:pPr algn="just">
              <a:buSzPct val="1250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takes the output of the correct NoduleCaps as input and learns to recreate a same pixels image.</a:t>
            </a:r>
          </a:p>
          <a:p>
            <a:pPr marL="990600" lvl="2" indent="0">
              <a:buClr>
                <a:schemeClr val="tx1"/>
              </a:buClr>
              <a:buNone/>
            </a:pPr>
            <a:endParaRPr lang="en-GB" sz="1600" dirty="0">
              <a:latin typeface="Franklin Gothic Book" panose="020B0503020102020204" pitchFamily="34" charset="0"/>
              <a:cs typeface="Amatic SC" panose="020B0604020202020204" charset="-79"/>
            </a:endParaRPr>
          </a:p>
          <a:p>
            <a:pPr marL="457200" lvl="1" indent="0">
              <a:lnSpc>
                <a:spcPct val="150000"/>
              </a:lnSpc>
              <a:buNone/>
            </a:pPr>
            <a:endParaRPr lang="en-AU" sz="1600" dirty="0">
              <a:latin typeface="Times New Roman" panose="02020603050405020304" pitchFamily="18" charset="0"/>
              <a:cs typeface="Times New Roman" panose="02020603050405020304" pitchFamily="18" charset="0"/>
            </a:endParaRPr>
          </a:p>
          <a:p>
            <a:pPr marL="742950" lvl="1" indent="-285750">
              <a:lnSpc>
                <a:spcPct val="150000"/>
              </a:lnSpc>
            </a:pPr>
            <a:endParaRPr lang="en-AU"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GB" sz="1600" dirty="0">
              <a:latin typeface="Times New Roman" panose="02020603050405020304" pitchFamily="18" charset="0"/>
              <a:cs typeface="Times New Roman" panose="02020603050405020304" pitchFamily="18" charset="0"/>
            </a:endParaRP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7" name="Google Shape;1896;p14"/>
          <p:cNvSpPr txBox="1">
            <a:spLocks/>
          </p:cNvSpPr>
          <p:nvPr/>
        </p:nvSpPr>
        <p:spPr>
          <a:xfrm>
            <a:off x="1080379" y="242732"/>
            <a:ext cx="6880500" cy="79881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AU" sz="6000" b="1" dirty="0">
                <a:solidFill>
                  <a:schemeClr val="tx1"/>
                </a:solidFill>
                <a:latin typeface="Amatic SC" panose="020B0604020202020204" charset="-79"/>
                <a:cs typeface="Amatic SC" panose="020B0604020202020204" charset="-79"/>
              </a:rPr>
              <a:t>decoder Part</a:t>
            </a:r>
            <a:endParaRPr lang="en-GB" sz="6000" b="1" dirty="0">
              <a:solidFill>
                <a:schemeClr val="tx1"/>
              </a:solidFill>
              <a:latin typeface="Amatic SC" panose="020B0604020202020204" charset="-79"/>
              <a:cs typeface="Amatic SC" panose="020B0604020202020204" charset="-79"/>
            </a:endParaRPr>
          </a:p>
        </p:txBody>
      </p:sp>
    </p:spTree>
    <p:extLst>
      <p:ext uri="{BB962C8B-B14F-4D97-AF65-F5344CB8AC3E}">
        <p14:creationId xmlns:p14="http://schemas.microsoft.com/office/powerpoint/2010/main" val="28973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0" y="82194"/>
            <a:ext cx="8630292" cy="11335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sz="6000" dirty="0">
                <a:solidFill>
                  <a:schemeClr val="tx1"/>
                </a:solidFill>
              </a:rPr>
              <a:t>Architecture 1</a:t>
            </a:r>
            <a:endParaRPr sz="6000" dirty="0">
              <a:solidFill>
                <a:schemeClr val="tx1"/>
              </a:solidFill>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5" name="Google Shape;1921;p17"/>
          <p:cNvSpPr txBox="1">
            <a:spLocks noGrp="1"/>
          </p:cNvSpPr>
          <p:nvPr>
            <p:ph type="body" idx="1"/>
          </p:nvPr>
        </p:nvSpPr>
        <p:spPr>
          <a:xfrm>
            <a:off x="659138" y="1325366"/>
            <a:ext cx="7822733" cy="1428467"/>
          </a:xfrm>
          <a:prstGeom prst="rect">
            <a:avLst/>
          </a:prstGeom>
        </p:spPr>
        <p:txBody>
          <a:bodyPr spcFirstLastPara="1" wrap="square" lIns="91425" tIns="91425" rIns="91425" bIns="91425" anchor="ctr" anchorCtr="0">
            <a:noAutofit/>
          </a:bodyPr>
          <a:lstStyle/>
          <a:p>
            <a:pPr>
              <a:buClr>
                <a:schemeClr val="tx1"/>
              </a:buClr>
              <a:buFont typeface="Wingdings" panose="05000000000000000000" pitchFamily="2" charset="2"/>
              <a:buChar char="Ø"/>
            </a:pPr>
            <a:r>
              <a:rPr lang="en-AU" sz="1600" dirty="0">
                <a:latin typeface="Franklin Gothic Book" panose="020B0503020102020204" pitchFamily="34" charset="0"/>
                <a:cs typeface="Amatic SC" panose="020B0604020202020204" charset="-79"/>
              </a:rPr>
              <a:t>Input image size of 32x32</a:t>
            </a:r>
            <a:endParaRPr lang="en-AU" sz="1600" dirty="0">
              <a:latin typeface="Franklin Gothic Book" panose="020B0503020102020204" pitchFamily="34" charset="0"/>
            </a:endParaRPr>
          </a:p>
          <a:p>
            <a:pPr>
              <a:buClr>
                <a:schemeClr val="tx1"/>
              </a:buClr>
              <a:buFont typeface="Wingdings" panose="05000000000000000000" pitchFamily="2" charset="2"/>
              <a:buChar char="Ø"/>
            </a:pPr>
            <a:r>
              <a:rPr lang="en-AU" sz="1600" dirty="0">
                <a:latin typeface="Franklin Gothic Book" panose="020B0503020102020204" pitchFamily="34" charset="0"/>
              </a:rPr>
              <a:t>Primary capsule layer has 32 capsules of 8 dimensions </a:t>
            </a:r>
          </a:p>
          <a:p>
            <a:pPr>
              <a:buClr>
                <a:schemeClr val="tx1"/>
              </a:buClr>
              <a:buFont typeface="Wingdings" panose="05000000000000000000" pitchFamily="2" charset="2"/>
              <a:buChar char="Ø"/>
            </a:pPr>
            <a:endParaRPr lang="en-AU" sz="1600" dirty="0">
              <a:latin typeface="Franklin Gothic Book" panose="020B0503020102020204" pitchFamily="34" charset="0"/>
            </a:endParaRPr>
          </a:p>
          <a:p>
            <a:pPr>
              <a:buClr>
                <a:schemeClr val="tx1"/>
              </a:buClr>
              <a:buFont typeface="Wingdings" panose="05000000000000000000" pitchFamily="2" charset="2"/>
              <a:buChar char="Ø"/>
            </a:pPr>
            <a:endParaRPr lang="en-GB" sz="1600" dirty="0">
              <a:latin typeface="Franklin Gothic Book" panose="020B0503020102020204" pitchFamily="34" charset="0"/>
            </a:endParaRPr>
          </a:p>
        </p:txBody>
      </p:sp>
      <p:pic>
        <p:nvPicPr>
          <p:cNvPr id="4" name="Picture 3">
            <a:extLst>
              <a:ext uri="{FF2B5EF4-FFF2-40B4-BE49-F238E27FC236}">
                <a16:creationId xmlns:a16="http://schemas.microsoft.com/office/drawing/2014/main" id="{8DD5F879-8FF8-485F-A5DC-C444A5CA9EE2}"/>
              </a:ext>
            </a:extLst>
          </p:cNvPr>
          <p:cNvPicPr>
            <a:picLocks noChangeAspect="1"/>
          </p:cNvPicPr>
          <p:nvPr/>
        </p:nvPicPr>
        <p:blipFill>
          <a:blip r:embed="rId3"/>
          <a:stretch>
            <a:fillRect/>
          </a:stretch>
        </p:blipFill>
        <p:spPr>
          <a:xfrm>
            <a:off x="132622" y="2080085"/>
            <a:ext cx="8955535" cy="2981221"/>
          </a:xfrm>
          <a:prstGeom prst="rect">
            <a:avLst/>
          </a:prstGeom>
        </p:spPr>
      </p:pic>
    </p:spTree>
    <p:extLst>
      <p:ext uri="{BB962C8B-B14F-4D97-AF65-F5344CB8AC3E}">
        <p14:creationId xmlns:p14="http://schemas.microsoft.com/office/powerpoint/2010/main" val="2699696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0" y="82194"/>
            <a:ext cx="8630292" cy="11335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sz="6000" dirty="0">
                <a:solidFill>
                  <a:schemeClr val="tx1"/>
                </a:solidFill>
              </a:rPr>
              <a:t>Architecture 2</a:t>
            </a:r>
            <a:endParaRPr sz="6000" dirty="0">
              <a:solidFill>
                <a:schemeClr val="tx1"/>
              </a:solidFill>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5" name="Google Shape;1921;p17"/>
          <p:cNvSpPr txBox="1">
            <a:spLocks noGrp="1"/>
          </p:cNvSpPr>
          <p:nvPr>
            <p:ph type="body" idx="1"/>
          </p:nvPr>
        </p:nvSpPr>
        <p:spPr>
          <a:xfrm>
            <a:off x="659138" y="1325366"/>
            <a:ext cx="7822733" cy="1428467"/>
          </a:xfrm>
          <a:prstGeom prst="rect">
            <a:avLst/>
          </a:prstGeom>
        </p:spPr>
        <p:txBody>
          <a:bodyPr spcFirstLastPara="1" wrap="square" lIns="91425" tIns="91425" rIns="91425" bIns="91425" anchor="ctr" anchorCtr="0">
            <a:noAutofit/>
          </a:bodyPr>
          <a:lstStyle/>
          <a:p>
            <a:pPr>
              <a:buClr>
                <a:schemeClr val="tx1"/>
              </a:buClr>
              <a:buFont typeface="Wingdings" panose="05000000000000000000" pitchFamily="2" charset="2"/>
              <a:buChar char="Ø"/>
            </a:pPr>
            <a:r>
              <a:rPr lang="en-AU" sz="1600" dirty="0">
                <a:latin typeface="Franklin Gothic Book" panose="020B0503020102020204" pitchFamily="34" charset="0"/>
                <a:cs typeface="Amatic SC" panose="020B0604020202020204" charset="-79"/>
              </a:rPr>
              <a:t>Input image size of 32x32</a:t>
            </a:r>
            <a:endParaRPr lang="en-AU" sz="1600" dirty="0">
              <a:latin typeface="Franklin Gothic Book" panose="020B0503020102020204" pitchFamily="34" charset="0"/>
            </a:endParaRPr>
          </a:p>
          <a:p>
            <a:pPr>
              <a:buClr>
                <a:schemeClr val="tx1"/>
              </a:buClr>
              <a:buFont typeface="Wingdings" panose="05000000000000000000" pitchFamily="2" charset="2"/>
              <a:buChar char="Ø"/>
            </a:pPr>
            <a:r>
              <a:rPr lang="en-AU" sz="1600" dirty="0">
                <a:latin typeface="Franklin Gothic Book" panose="020B0503020102020204" pitchFamily="34" charset="0"/>
              </a:rPr>
              <a:t>Primary capsule layer has 64 capsules of 8 dimensions </a:t>
            </a:r>
          </a:p>
          <a:p>
            <a:pPr>
              <a:buClr>
                <a:schemeClr val="tx1"/>
              </a:buClr>
              <a:buFont typeface="Wingdings" panose="05000000000000000000" pitchFamily="2" charset="2"/>
              <a:buChar char="Ø"/>
            </a:pPr>
            <a:endParaRPr lang="en-AU" sz="1600" dirty="0">
              <a:latin typeface="Franklin Gothic Book" panose="020B0503020102020204" pitchFamily="34" charset="0"/>
            </a:endParaRPr>
          </a:p>
          <a:p>
            <a:pPr>
              <a:buClr>
                <a:schemeClr val="tx1"/>
              </a:buClr>
              <a:buFont typeface="Wingdings" panose="05000000000000000000" pitchFamily="2" charset="2"/>
              <a:buChar char="Ø"/>
            </a:pPr>
            <a:endParaRPr lang="en-GB" sz="1600" dirty="0">
              <a:latin typeface="Franklin Gothic Book" panose="020B0503020102020204" pitchFamily="34" charset="0"/>
            </a:endParaRPr>
          </a:p>
        </p:txBody>
      </p:sp>
      <p:pic>
        <p:nvPicPr>
          <p:cNvPr id="4" name="Picture 3">
            <a:extLst>
              <a:ext uri="{FF2B5EF4-FFF2-40B4-BE49-F238E27FC236}">
                <a16:creationId xmlns:a16="http://schemas.microsoft.com/office/drawing/2014/main" id="{99E4EEA4-693A-4E93-B65D-65B77B3BCF8B}"/>
              </a:ext>
            </a:extLst>
          </p:cNvPr>
          <p:cNvPicPr>
            <a:picLocks noChangeAspect="1"/>
          </p:cNvPicPr>
          <p:nvPr/>
        </p:nvPicPr>
        <p:blipFill rotWithShape="1">
          <a:blip r:embed="rId3"/>
          <a:srcRect r="864"/>
          <a:stretch/>
        </p:blipFill>
        <p:spPr>
          <a:xfrm>
            <a:off x="165169" y="2039599"/>
            <a:ext cx="8781231" cy="3122309"/>
          </a:xfrm>
          <a:prstGeom prst="rect">
            <a:avLst/>
          </a:prstGeom>
        </p:spPr>
      </p:pic>
    </p:spTree>
    <p:extLst>
      <p:ext uri="{BB962C8B-B14F-4D97-AF65-F5344CB8AC3E}">
        <p14:creationId xmlns:p14="http://schemas.microsoft.com/office/powerpoint/2010/main" val="72399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0" y="82194"/>
            <a:ext cx="8630292" cy="11335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sz="6000" dirty="0">
                <a:solidFill>
                  <a:schemeClr val="tx1"/>
                </a:solidFill>
              </a:rPr>
              <a:t>Architecture 3</a:t>
            </a:r>
            <a:endParaRPr sz="6000" dirty="0">
              <a:solidFill>
                <a:schemeClr val="tx1"/>
              </a:solidFill>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5" name="Google Shape;1921;p17"/>
          <p:cNvSpPr txBox="1">
            <a:spLocks noGrp="1"/>
          </p:cNvSpPr>
          <p:nvPr>
            <p:ph type="body" idx="1"/>
          </p:nvPr>
        </p:nvSpPr>
        <p:spPr>
          <a:xfrm>
            <a:off x="659138" y="1325366"/>
            <a:ext cx="7822733" cy="1428467"/>
          </a:xfrm>
          <a:prstGeom prst="rect">
            <a:avLst/>
          </a:prstGeom>
        </p:spPr>
        <p:txBody>
          <a:bodyPr spcFirstLastPara="1" wrap="square" lIns="91425" tIns="91425" rIns="91425" bIns="91425" anchor="ctr" anchorCtr="0">
            <a:noAutofit/>
          </a:bodyPr>
          <a:lstStyle/>
          <a:p>
            <a:pPr>
              <a:buClr>
                <a:schemeClr val="tx1"/>
              </a:buClr>
              <a:buFont typeface="Wingdings" panose="05000000000000000000" pitchFamily="2" charset="2"/>
              <a:buChar char="Ø"/>
            </a:pPr>
            <a:r>
              <a:rPr lang="en-AU" sz="1600" dirty="0">
                <a:latin typeface="Franklin Gothic Book" panose="020B0503020102020204" pitchFamily="34" charset="0"/>
                <a:cs typeface="Amatic SC" panose="020B0604020202020204" charset="-79"/>
              </a:rPr>
              <a:t>Input image size of 48x48</a:t>
            </a:r>
            <a:endParaRPr lang="en-AU" sz="1600" dirty="0">
              <a:latin typeface="Franklin Gothic Book" panose="020B0503020102020204" pitchFamily="34" charset="0"/>
            </a:endParaRPr>
          </a:p>
          <a:p>
            <a:pPr>
              <a:buClr>
                <a:schemeClr val="tx1"/>
              </a:buClr>
              <a:buFont typeface="Wingdings" panose="05000000000000000000" pitchFamily="2" charset="2"/>
              <a:buChar char="Ø"/>
            </a:pPr>
            <a:r>
              <a:rPr lang="en-AU" sz="1600" dirty="0">
                <a:latin typeface="Franklin Gothic Book" panose="020B0503020102020204" pitchFamily="34" charset="0"/>
              </a:rPr>
              <a:t>Primary capsule layer has 32 capsules of 8 dimensions </a:t>
            </a:r>
          </a:p>
          <a:p>
            <a:pPr>
              <a:buClr>
                <a:schemeClr val="tx1"/>
              </a:buClr>
              <a:buFont typeface="Wingdings" panose="05000000000000000000" pitchFamily="2" charset="2"/>
              <a:buChar char="Ø"/>
            </a:pPr>
            <a:endParaRPr lang="en-AU" sz="1600" dirty="0">
              <a:latin typeface="Franklin Gothic Book" panose="020B0503020102020204" pitchFamily="34" charset="0"/>
            </a:endParaRPr>
          </a:p>
          <a:p>
            <a:pPr>
              <a:buClr>
                <a:schemeClr val="tx1"/>
              </a:buClr>
              <a:buFont typeface="Wingdings" panose="05000000000000000000" pitchFamily="2" charset="2"/>
              <a:buChar char="Ø"/>
            </a:pPr>
            <a:endParaRPr lang="en-GB" sz="1600" dirty="0">
              <a:latin typeface="Franklin Gothic Book" panose="020B0503020102020204" pitchFamily="34" charset="0"/>
            </a:endParaRPr>
          </a:p>
        </p:txBody>
      </p:sp>
      <p:pic>
        <p:nvPicPr>
          <p:cNvPr id="3" name="Picture 2">
            <a:extLst>
              <a:ext uri="{FF2B5EF4-FFF2-40B4-BE49-F238E27FC236}">
                <a16:creationId xmlns:a16="http://schemas.microsoft.com/office/drawing/2014/main" id="{4C296D50-D28E-4882-B1A0-A3E9B0DDF8EF}"/>
              </a:ext>
            </a:extLst>
          </p:cNvPr>
          <p:cNvPicPr>
            <a:picLocks noChangeAspect="1"/>
          </p:cNvPicPr>
          <p:nvPr/>
        </p:nvPicPr>
        <p:blipFill rotWithShape="1">
          <a:blip r:embed="rId3"/>
          <a:srcRect l="764"/>
          <a:stretch/>
        </p:blipFill>
        <p:spPr>
          <a:xfrm>
            <a:off x="0" y="2045185"/>
            <a:ext cx="9143800" cy="3098315"/>
          </a:xfrm>
          <a:prstGeom prst="rect">
            <a:avLst/>
          </a:prstGeom>
        </p:spPr>
      </p:pic>
    </p:spTree>
    <p:extLst>
      <p:ext uri="{BB962C8B-B14F-4D97-AF65-F5344CB8AC3E}">
        <p14:creationId xmlns:p14="http://schemas.microsoft.com/office/powerpoint/2010/main" val="2630221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7" name="Google Shape;1907;p15"/>
          <p:cNvSpPr txBox="1">
            <a:spLocks noGrp="1"/>
          </p:cNvSpPr>
          <p:nvPr>
            <p:ph type="body" idx="4294967295"/>
          </p:nvPr>
        </p:nvSpPr>
        <p:spPr>
          <a:xfrm>
            <a:off x="893851" y="811658"/>
            <a:ext cx="7284377" cy="4331842"/>
          </a:xfrm>
          <a:prstGeom prst="rect">
            <a:avLst/>
          </a:prstGeom>
        </p:spPr>
        <p:txBody>
          <a:bodyPr spcFirstLastPara="1" wrap="square" lIns="91425" tIns="91425" rIns="91425" bIns="91425" anchor="t" anchorCtr="0">
            <a:noAutofit/>
          </a:bodyPr>
          <a:lstStyle/>
          <a:p>
            <a:pPr>
              <a:buClr>
                <a:schemeClr val="tx1"/>
              </a:buClr>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Convolutional layer</a:t>
            </a:r>
            <a:endParaRPr lang="en-GB" sz="1600" dirty="0">
              <a:latin typeface="Times New Roman" panose="02020603050405020304" pitchFamily="18" charset="0"/>
              <a:cs typeface="Times New Roman" panose="02020603050405020304" pitchFamily="18" charset="0"/>
            </a:endParaRPr>
          </a:p>
          <a:p>
            <a:pPr marL="990600" lvl="2" indent="0">
              <a:buClr>
                <a:schemeClr val="tx1"/>
              </a:buClr>
              <a:buNone/>
            </a:pPr>
            <a:r>
              <a:rPr lang="en-AU" sz="1600" dirty="0">
                <a:latin typeface="Times New Roman" panose="02020603050405020304" pitchFamily="18" charset="0"/>
                <a:cs typeface="Times New Roman" panose="02020603050405020304" pitchFamily="18" charset="0"/>
              </a:rPr>
              <a:t>Image size 48*48</a:t>
            </a:r>
          </a:p>
          <a:p>
            <a:pPr marL="990600" lvl="2" indent="0">
              <a:buClr>
                <a:schemeClr val="tx1"/>
              </a:buClr>
              <a:buNone/>
            </a:pPr>
            <a:r>
              <a:rPr lang="en-AU" sz="1600" dirty="0">
                <a:latin typeface="Times New Roman" panose="02020603050405020304" pitchFamily="18" charset="0"/>
                <a:cs typeface="Times New Roman" panose="02020603050405020304" pitchFamily="18" charset="0"/>
              </a:rPr>
              <a:t>Output size 40*40*256</a:t>
            </a:r>
          </a:p>
          <a:p>
            <a:pPr marL="990600" lvl="2" indent="0">
              <a:buClr>
                <a:schemeClr val="tx1"/>
              </a:buClr>
              <a:buNone/>
            </a:pPr>
            <a:r>
              <a:rPr lang="en-AU" sz="1600" dirty="0">
                <a:latin typeface="Times New Roman" panose="02020603050405020304" pitchFamily="18" charset="0"/>
                <a:cs typeface="Times New Roman" panose="02020603050405020304" pitchFamily="18" charset="0"/>
              </a:rPr>
              <a:t>Number of parameter [(9*9*1) +1]*256 = 20992</a:t>
            </a:r>
            <a:endParaRPr lang="en-GB" sz="16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Primary capsule layer</a:t>
            </a:r>
          </a:p>
          <a:p>
            <a:pPr marL="990600" lvl="2" indent="0">
              <a:buClr>
                <a:schemeClr val="tx1"/>
              </a:buClr>
              <a:buNone/>
            </a:pPr>
            <a:r>
              <a:rPr lang="en-AU" sz="1600" dirty="0">
                <a:latin typeface="Times New Roman" panose="02020603050405020304" pitchFamily="18" charset="0"/>
                <a:cs typeface="Times New Roman" panose="02020603050405020304" pitchFamily="18" charset="0"/>
              </a:rPr>
              <a:t>Input 40*40*256</a:t>
            </a:r>
          </a:p>
          <a:p>
            <a:pPr marL="990600" lvl="2" indent="0">
              <a:buClr>
                <a:schemeClr val="tx1"/>
              </a:buClr>
              <a:buNone/>
            </a:pPr>
            <a:r>
              <a:rPr lang="en-AU" sz="1600" dirty="0">
                <a:latin typeface="Times New Roman" panose="02020603050405020304" pitchFamily="18" charset="0"/>
                <a:cs typeface="Times New Roman" panose="02020603050405020304" pitchFamily="18" charset="0"/>
              </a:rPr>
              <a:t>Output 16*16*8*32</a:t>
            </a:r>
          </a:p>
          <a:p>
            <a:pPr marL="990600" lvl="2" indent="0">
              <a:buClr>
                <a:schemeClr val="tx1"/>
              </a:buClr>
              <a:buNone/>
            </a:pPr>
            <a:r>
              <a:rPr lang="en-AU" sz="1600" dirty="0">
                <a:latin typeface="Times New Roman" panose="02020603050405020304" pitchFamily="18" charset="0"/>
                <a:cs typeface="Times New Roman" panose="02020603050405020304" pitchFamily="18" charset="0"/>
              </a:rPr>
              <a:t>Number of parameter [(9*9*256)+1]*256 = 5308672</a:t>
            </a:r>
            <a:endParaRPr lang="en-GB" sz="16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Class capsule</a:t>
            </a:r>
          </a:p>
          <a:p>
            <a:pPr marL="1028700" lvl="2" indent="0">
              <a:buClr>
                <a:schemeClr val="tx1"/>
              </a:buClr>
              <a:buNone/>
            </a:pPr>
            <a:r>
              <a:rPr lang="en-AU" sz="1600" dirty="0">
                <a:latin typeface="Times New Roman" panose="02020603050405020304" pitchFamily="18" charset="0"/>
                <a:cs typeface="Times New Roman" panose="02020603050405020304" pitchFamily="18" charset="0"/>
              </a:rPr>
              <a:t>Input 16*16*8*32</a:t>
            </a:r>
          </a:p>
          <a:p>
            <a:pPr marL="1028700" lvl="2" indent="0">
              <a:buClr>
                <a:schemeClr val="tx1"/>
              </a:buClr>
              <a:buNone/>
            </a:pPr>
            <a:r>
              <a:rPr lang="en-AU" sz="1600" dirty="0">
                <a:latin typeface="Times New Roman" panose="02020603050405020304" pitchFamily="18" charset="0"/>
                <a:cs typeface="Times New Roman" panose="02020603050405020304" pitchFamily="18" charset="0"/>
              </a:rPr>
              <a:t>Output (16*2)</a:t>
            </a:r>
          </a:p>
          <a:p>
            <a:pPr marL="1028700" lvl="2" indent="0">
              <a:buClr>
                <a:schemeClr val="tx1"/>
              </a:buClr>
              <a:buNone/>
            </a:pPr>
            <a:r>
              <a:rPr lang="en-AU" sz="1600" dirty="0">
                <a:latin typeface="Times New Roman" panose="02020603050405020304" pitchFamily="18" charset="0"/>
                <a:cs typeface="Times New Roman" panose="02020603050405020304" pitchFamily="18" charset="0"/>
              </a:rPr>
              <a:t>16*16*32 =8192 input vectors/routing coefficient</a:t>
            </a:r>
          </a:p>
          <a:p>
            <a:pPr marL="1028700" lvl="2" indent="0">
              <a:buClr>
                <a:schemeClr val="tx1"/>
              </a:buClr>
              <a:buNone/>
            </a:pPr>
            <a:r>
              <a:rPr lang="en-AU" sz="1600" dirty="0">
                <a:latin typeface="Times New Roman" panose="02020603050405020304" pitchFamily="18" charset="0"/>
                <a:cs typeface="Times New Roman" panose="02020603050405020304" pitchFamily="18" charset="0"/>
              </a:rPr>
              <a:t>Number of parameter  = 8192 </a:t>
            </a:r>
            <a:r>
              <a:rPr lang="en-GB" sz="1600" dirty="0">
                <a:latin typeface="Times New Roman" panose="02020603050405020304" pitchFamily="18" charset="0"/>
                <a:cs typeface="Times New Roman" panose="02020603050405020304" pitchFamily="18" charset="0"/>
              </a:rPr>
              <a:t>*(8 * 16) + </a:t>
            </a:r>
            <a:r>
              <a:rPr lang="en-AU" sz="1600" dirty="0">
                <a:latin typeface="Times New Roman" panose="02020603050405020304" pitchFamily="18" charset="0"/>
                <a:cs typeface="Times New Roman" panose="02020603050405020304" pitchFamily="18" charset="0"/>
              </a:rPr>
              <a:t>8192</a:t>
            </a:r>
            <a:r>
              <a:rPr lang="en-GB" sz="1600" dirty="0">
                <a:latin typeface="Times New Roman" panose="02020603050405020304" pitchFamily="18" charset="0"/>
                <a:cs typeface="Times New Roman" panose="02020603050405020304" pitchFamily="18" charset="0"/>
              </a:rPr>
              <a:t> + </a:t>
            </a:r>
            <a:r>
              <a:rPr lang="en-AU" sz="1600" dirty="0">
                <a:latin typeface="Times New Roman" panose="02020603050405020304" pitchFamily="18" charset="0"/>
                <a:cs typeface="Times New Roman" panose="02020603050405020304" pitchFamily="18" charset="0"/>
              </a:rPr>
              <a:t>8192 = 1,064,960</a:t>
            </a:r>
          </a:p>
          <a:p>
            <a:pPr marL="1028700" lvl="2" indent="0">
              <a:buClr>
                <a:schemeClr val="tx1"/>
              </a:buClr>
              <a:buNone/>
            </a:pPr>
            <a:r>
              <a:rPr lang="en-AU" sz="1600" dirty="0">
                <a:latin typeface="Times New Roman" panose="02020603050405020304" pitchFamily="18" charset="0"/>
                <a:cs typeface="Times New Roman" panose="02020603050405020304" pitchFamily="18" charset="0"/>
              </a:rPr>
              <a:t>Number of parameter = 1,064,960 * 2= 2,129,920</a:t>
            </a:r>
          </a:p>
          <a:p>
            <a:pPr>
              <a:buClr>
                <a:schemeClr val="tx1"/>
              </a:buClr>
              <a:buFont typeface="Wingdings" panose="05000000000000000000" pitchFamily="2" charset="2"/>
              <a:buChar char="Ø"/>
            </a:pPr>
            <a:endParaRPr lang="en-GB" sz="1600" b="1" dirty="0">
              <a:latin typeface="Franklin Gothic Book" panose="020B0503020102020204" pitchFamily="34" charset="0"/>
              <a:cs typeface="Amatic SC" panose="020B0604020202020204" charset="-79"/>
            </a:endParaRPr>
          </a:p>
          <a:p>
            <a:pPr marL="990600" lvl="2" indent="0">
              <a:buClr>
                <a:schemeClr val="tx1"/>
              </a:buClr>
              <a:buNone/>
            </a:pPr>
            <a:endParaRPr lang="en-AU" sz="1600" dirty="0">
              <a:latin typeface="Times New Roman" panose="02020603050405020304" pitchFamily="18" charset="0"/>
              <a:cs typeface="Times New Roman" panose="02020603050405020304" pitchFamily="18" charset="0"/>
            </a:endParaRPr>
          </a:p>
          <a:p>
            <a:pPr marL="742950" lvl="1" indent="-285750">
              <a:lnSpc>
                <a:spcPct val="150000"/>
              </a:lnSpc>
            </a:pPr>
            <a:endParaRPr lang="en-AU" sz="1600" dirty="0">
              <a:latin typeface="Times New Roman" panose="02020603050405020304" pitchFamily="18" charset="0"/>
              <a:cs typeface="Times New Roman" panose="02020603050405020304" pitchFamily="18" charset="0"/>
            </a:endParaRPr>
          </a:p>
          <a:p>
            <a:pPr marL="457200" lvl="1" indent="0">
              <a:buNone/>
            </a:pPr>
            <a:endParaRPr lang="en-GB" sz="1600" dirty="0">
              <a:latin typeface="Times New Roman" panose="02020603050405020304" pitchFamily="18" charset="0"/>
              <a:cs typeface="Times New Roman" panose="02020603050405020304" pitchFamily="18" charset="0"/>
            </a:endParaRP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7" name="Google Shape;1896;p14"/>
          <p:cNvSpPr txBox="1">
            <a:spLocks/>
          </p:cNvSpPr>
          <p:nvPr/>
        </p:nvSpPr>
        <p:spPr>
          <a:xfrm>
            <a:off x="1080379" y="242732"/>
            <a:ext cx="6880500" cy="79881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AU" sz="6000" b="1" dirty="0">
                <a:solidFill>
                  <a:schemeClr val="tx1"/>
                </a:solidFill>
                <a:latin typeface="Amatic SC" panose="020B0604020202020204" charset="-79"/>
                <a:cs typeface="Amatic SC" panose="020B0604020202020204" charset="-79"/>
              </a:rPr>
              <a:t>Encoder Part</a:t>
            </a:r>
            <a:endParaRPr lang="en-GB" sz="6000" b="1" dirty="0">
              <a:solidFill>
                <a:schemeClr val="tx1"/>
              </a:solidFill>
              <a:latin typeface="Amatic SC" panose="020B0604020202020204" charset="-79"/>
              <a:cs typeface="Amatic SC" panose="020B0604020202020204" charset="-79"/>
            </a:endParaRPr>
          </a:p>
        </p:txBody>
      </p:sp>
    </p:spTree>
    <p:extLst>
      <p:ext uri="{BB962C8B-B14F-4D97-AF65-F5344CB8AC3E}">
        <p14:creationId xmlns:p14="http://schemas.microsoft.com/office/powerpoint/2010/main" val="3893956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750" y="321600"/>
            <a:ext cx="6880500" cy="9182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tx1"/>
                </a:solidFill>
              </a:rPr>
              <a:t>Decoder Part</a:t>
            </a:r>
            <a:endParaRPr sz="6000" dirty="0">
              <a:solidFill>
                <a:schemeClr val="tx1"/>
              </a:solidFill>
            </a:endParaRPr>
          </a:p>
        </p:txBody>
      </p:sp>
      <p:sp>
        <p:nvSpPr>
          <p:cNvPr id="1899" name="Google Shape;1899;p14"/>
          <p:cNvSpPr txBox="1"/>
          <p:nvPr/>
        </p:nvSpPr>
        <p:spPr>
          <a:xfrm>
            <a:off x="914400" y="1140430"/>
            <a:ext cx="7500134" cy="3924730"/>
          </a:xfrm>
          <a:prstGeom prst="rect">
            <a:avLst/>
          </a:prstGeom>
          <a:noFill/>
          <a:ln>
            <a:noFill/>
          </a:ln>
        </p:spPr>
        <p:txBody>
          <a:bodyPr spcFirstLastPara="1" wrap="square" lIns="91425" tIns="91425" rIns="91425" bIns="91425" anchor="t" anchorCtr="0">
            <a:noAutofit/>
          </a:bodyPr>
          <a:lstStyle/>
          <a:p>
            <a:pPr lvl="0">
              <a:spcBef>
                <a:spcPts val="1000"/>
              </a:spcBef>
              <a:spcAft>
                <a:spcPts val="1000"/>
              </a:spcAft>
            </a:pPr>
            <a:r>
              <a:rPr lang="en-AU" sz="1600" b="1" dirty="0">
                <a:solidFill>
                  <a:srgbClr val="2C3E50"/>
                </a:solidFill>
                <a:latin typeface="Times New Roman" panose="02020603050405020304" pitchFamily="18" charset="0"/>
                <a:ea typeface="Merriweather"/>
                <a:cs typeface="Times New Roman" panose="02020603050405020304" pitchFamily="18" charset="0"/>
                <a:sym typeface="Merriweather"/>
              </a:rPr>
              <a:t>FC #1: </a:t>
            </a:r>
          </a:p>
          <a:p>
            <a:pPr lvl="0">
              <a:spcBef>
                <a:spcPts val="1000"/>
              </a:spcBef>
              <a:spcAft>
                <a:spcPts val="1000"/>
              </a:spcAft>
            </a:pPr>
            <a:r>
              <a:rPr lang="en-AU" sz="1600" dirty="0">
                <a:solidFill>
                  <a:schemeClr val="tx1">
                    <a:lumMod val="75000"/>
                  </a:schemeClr>
                </a:solidFill>
                <a:latin typeface="Times New Roman" panose="02020603050405020304" pitchFamily="18" charset="0"/>
                <a:cs typeface="Times New Roman" panose="02020603050405020304" pitchFamily="18" charset="0"/>
              </a:rPr>
              <a:t>For this layer there are 16x2 inputs that are all directed to each of the 512 neurons of this layer.</a:t>
            </a:r>
          </a:p>
          <a:p>
            <a:pPr lvl="0">
              <a:spcBef>
                <a:spcPts val="1000"/>
              </a:spcBef>
              <a:spcAft>
                <a:spcPts val="1000"/>
              </a:spcAft>
            </a:pPr>
            <a:r>
              <a:rPr lang="en-AU" sz="1600" dirty="0">
                <a:solidFill>
                  <a:schemeClr val="tx1">
                    <a:lumMod val="75000"/>
                  </a:schemeClr>
                </a:solidFill>
                <a:latin typeface="Times New Roman" panose="02020603050405020304" pitchFamily="18" charset="0"/>
                <a:cs typeface="Times New Roman" panose="02020603050405020304" pitchFamily="18" charset="0"/>
              </a:rPr>
              <a:t>number of parameters = (number of inputs + bias) x number of neurons</a:t>
            </a:r>
          </a:p>
          <a:p>
            <a:pPr lvl="0">
              <a:spcBef>
                <a:spcPts val="1000"/>
              </a:spcBef>
              <a:spcAft>
                <a:spcPts val="1000"/>
              </a:spcAft>
            </a:pPr>
            <a:r>
              <a:rPr lang="en-AU" sz="1600" dirty="0">
                <a:solidFill>
                  <a:schemeClr val="tx1">
                    <a:lumMod val="75000"/>
                  </a:schemeClr>
                </a:solidFill>
                <a:latin typeface="Times New Roman" panose="02020603050405020304" pitchFamily="18" charset="0"/>
                <a:cs typeface="Times New Roman" panose="02020603050405020304" pitchFamily="18" charset="0"/>
              </a:rPr>
              <a:t>number of parameters = [(16*2) +1] * 512 = 16,896</a:t>
            </a:r>
            <a:endParaRPr lang="en-AU" sz="1600" b="1" dirty="0">
              <a:solidFill>
                <a:schemeClr val="tx1">
                  <a:lumMod val="75000"/>
                </a:schemeClr>
              </a:solidFill>
              <a:latin typeface="Times New Roman" panose="02020603050405020304" pitchFamily="18" charset="0"/>
              <a:ea typeface="Merriweather"/>
              <a:cs typeface="Times New Roman" panose="02020603050405020304" pitchFamily="18" charset="0"/>
              <a:sym typeface="Merriweather"/>
            </a:endParaRPr>
          </a:p>
          <a:p>
            <a:pPr marL="0" lvl="0" indent="0" algn="l">
              <a:spcBef>
                <a:spcPts val="1000"/>
              </a:spcBef>
              <a:spcAft>
                <a:spcPts val="1000"/>
              </a:spcAft>
              <a:buNone/>
            </a:pPr>
            <a:r>
              <a:rPr lang="en-AU" sz="1600" b="1" dirty="0">
                <a:solidFill>
                  <a:srgbClr val="2C3E50"/>
                </a:solidFill>
                <a:latin typeface="Times New Roman" panose="02020603050405020304" pitchFamily="18" charset="0"/>
                <a:ea typeface="Merriweather"/>
                <a:cs typeface="Times New Roman" panose="02020603050405020304" pitchFamily="18" charset="0"/>
                <a:sym typeface="Merriweather"/>
              </a:rPr>
              <a:t>FC #2:</a:t>
            </a:r>
          </a:p>
          <a:p>
            <a:pPr lvl="0">
              <a:spcBef>
                <a:spcPts val="1000"/>
              </a:spcBef>
              <a:spcAft>
                <a:spcPts val="1000"/>
              </a:spcAft>
            </a:pPr>
            <a:r>
              <a:rPr lang="en-AU" sz="1600" dirty="0">
                <a:solidFill>
                  <a:schemeClr val="tx1">
                    <a:lumMod val="75000"/>
                  </a:schemeClr>
                </a:solidFill>
                <a:latin typeface="Times New Roman" panose="02020603050405020304" pitchFamily="18" charset="0"/>
                <a:cs typeface="Times New Roman" panose="02020603050405020304" pitchFamily="18" charset="0"/>
              </a:rPr>
              <a:t>number of parameters = (number of inputs + bias) x number of neurons</a:t>
            </a:r>
          </a:p>
          <a:p>
            <a:pPr lvl="0">
              <a:spcBef>
                <a:spcPts val="1000"/>
              </a:spcBef>
              <a:spcAft>
                <a:spcPts val="1000"/>
              </a:spcAft>
            </a:pPr>
            <a:r>
              <a:rPr lang="en-AU" sz="1600" dirty="0">
                <a:solidFill>
                  <a:schemeClr val="tx1">
                    <a:lumMod val="75000"/>
                  </a:schemeClr>
                </a:solidFill>
                <a:latin typeface="Times New Roman" panose="02020603050405020304" pitchFamily="18" charset="0"/>
                <a:cs typeface="Times New Roman" panose="02020603050405020304" pitchFamily="18" charset="0"/>
              </a:rPr>
              <a:t>number of parameters = [(512) +1] * 1024 =525,312</a:t>
            </a:r>
            <a:endParaRPr lang="en-AU" sz="1600" b="1" dirty="0">
              <a:solidFill>
                <a:schemeClr val="tx1">
                  <a:lumMod val="75000"/>
                </a:schemeClr>
              </a:solidFill>
              <a:latin typeface="Times New Roman" panose="02020603050405020304" pitchFamily="18" charset="0"/>
              <a:ea typeface="Merriweather"/>
              <a:cs typeface="Times New Roman" panose="02020603050405020304" pitchFamily="18" charset="0"/>
              <a:sym typeface="Merriweather"/>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Tree>
    <p:extLst>
      <p:ext uri="{BB962C8B-B14F-4D97-AF65-F5344CB8AC3E}">
        <p14:creationId xmlns:p14="http://schemas.microsoft.com/office/powerpoint/2010/main" val="3422043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750" y="321600"/>
            <a:ext cx="6880500" cy="9182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tx1"/>
                </a:solidFill>
              </a:rPr>
              <a:t>Decoder Part</a:t>
            </a:r>
            <a:endParaRPr sz="6000" dirty="0">
              <a:solidFill>
                <a:schemeClr val="tx1"/>
              </a:solidFill>
            </a:endParaRPr>
          </a:p>
        </p:txBody>
      </p:sp>
      <p:sp>
        <p:nvSpPr>
          <p:cNvPr id="1899" name="Google Shape;1899;p14"/>
          <p:cNvSpPr txBox="1"/>
          <p:nvPr/>
        </p:nvSpPr>
        <p:spPr>
          <a:xfrm>
            <a:off x="873303" y="1140430"/>
            <a:ext cx="7541231" cy="2363058"/>
          </a:xfrm>
          <a:prstGeom prst="rect">
            <a:avLst/>
          </a:prstGeom>
          <a:noFill/>
          <a:ln>
            <a:noFill/>
          </a:ln>
        </p:spPr>
        <p:txBody>
          <a:bodyPr spcFirstLastPara="1" wrap="square" lIns="91425" tIns="91425" rIns="91425" bIns="91425" anchor="t" anchorCtr="0">
            <a:noAutofit/>
          </a:bodyPr>
          <a:lstStyle/>
          <a:p>
            <a:pPr marL="0" lvl="0" indent="0" algn="l">
              <a:spcBef>
                <a:spcPts val="1000"/>
              </a:spcBef>
              <a:spcAft>
                <a:spcPts val="1000"/>
              </a:spcAft>
              <a:buNone/>
            </a:pPr>
            <a:r>
              <a:rPr lang="en-AU" sz="1600" b="1" dirty="0">
                <a:solidFill>
                  <a:srgbClr val="2C3E50"/>
                </a:solidFill>
                <a:latin typeface="Times New Roman" panose="02020603050405020304" pitchFamily="18" charset="0"/>
                <a:ea typeface="Merriweather"/>
                <a:cs typeface="Times New Roman" panose="02020603050405020304" pitchFamily="18" charset="0"/>
                <a:sym typeface="Merriweather"/>
              </a:rPr>
              <a:t>FC #3:</a:t>
            </a:r>
          </a:p>
          <a:p>
            <a:pPr>
              <a:spcBef>
                <a:spcPts val="1000"/>
              </a:spcBef>
              <a:spcAft>
                <a:spcPts val="1000"/>
              </a:spcAft>
            </a:pPr>
            <a:r>
              <a:rPr lang="en-AU" sz="1600" dirty="0">
                <a:solidFill>
                  <a:schemeClr val="tx1">
                    <a:lumMod val="75000"/>
                  </a:schemeClr>
                </a:solidFill>
                <a:latin typeface="Times New Roman" panose="02020603050405020304" pitchFamily="18" charset="0"/>
                <a:cs typeface="Times New Roman" panose="02020603050405020304" pitchFamily="18" charset="0"/>
              </a:rPr>
              <a:t>number of parameters = (number of inputs + bias) x number of neurons</a:t>
            </a:r>
          </a:p>
          <a:p>
            <a:pPr>
              <a:spcBef>
                <a:spcPts val="1000"/>
              </a:spcBef>
              <a:spcAft>
                <a:spcPts val="1000"/>
              </a:spcAft>
            </a:pPr>
            <a:r>
              <a:rPr lang="en-AU" sz="1600" dirty="0">
                <a:solidFill>
                  <a:schemeClr val="tx1">
                    <a:lumMod val="75000"/>
                  </a:schemeClr>
                </a:solidFill>
                <a:latin typeface="Times New Roman" panose="02020603050405020304" pitchFamily="18" charset="0"/>
                <a:cs typeface="Times New Roman" panose="02020603050405020304" pitchFamily="18" charset="0"/>
              </a:rPr>
              <a:t>number of parameters = [(1024) +1] * 2304 = 2,361,600</a:t>
            </a:r>
            <a:endParaRPr lang="en-AU" sz="1600" b="1" dirty="0">
              <a:solidFill>
                <a:schemeClr val="tx1">
                  <a:lumMod val="75000"/>
                </a:schemeClr>
              </a:solidFill>
              <a:latin typeface="Times New Roman" panose="02020603050405020304" pitchFamily="18" charset="0"/>
              <a:ea typeface="Merriweather"/>
              <a:cs typeface="Times New Roman" panose="02020603050405020304" pitchFamily="18" charset="0"/>
              <a:sym typeface="Merriweather"/>
            </a:endParaRPr>
          </a:p>
          <a:p>
            <a:pPr lvl="0">
              <a:spcBef>
                <a:spcPts val="1000"/>
              </a:spcBef>
              <a:spcAft>
                <a:spcPts val="1000"/>
              </a:spcAft>
            </a:pPr>
            <a:endParaRPr lang="en-AU" sz="1600" dirty="0">
              <a:solidFill>
                <a:schemeClr val="tx1">
                  <a:lumMod val="75000"/>
                </a:schemeClr>
              </a:solidFill>
              <a:latin typeface="Franklin Gothic Book" panose="020B0503020102020204" pitchFamily="34" charset="0"/>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Tree>
    <p:extLst>
      <p:ext uri="{BB962C8B-B14F-4D97-AF65-F5344CB8AC3E}">
        <p14:creationId xmlns:p14="http://schemas.microsoft.com/office/powerpoint/2010/main" val="2932744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750" y="321600"/>
            <a:ext cx="6880500" cy="9182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solidFill>
                  <a:schemeClr val="tx1"/>
                </a:solidFill>
              </a:rPr>
              <a:t>Hardware Specifications</a:t>
            </a:r>
            <a:endParaRPr sz="6000" dirty="0">
              <a:solidFill>
                <a:schemeClr val="tx1"/>
              </a:solidFill>
            </a:endParaRPr>
          </a:p>
        </p:txBody>
      </p:sp>
      <p:sp>
        <p:nvSpPr>
          <p:cNvPr id="1899" name="Google Shape;1899;p14"/>
          <p:cNvSpPr txBox="1"/>
          <p:nvPr/>
        </p:nvSpPr>
        <p:spPr>
          <a:xfrm>
            <a:off x="873303" y="1140429"/>
            <a:ext cx="7541231" cy="3087325"/>
          </a:xfrm>
          <a:prstGeom prst="rect">
            <a:avLst/>
          </a:prstGeom>
          <a:noFill/>
          <a:ln>
            <a:noFill/>
          </a:ln>
        </p:spPr>
        <p:txBody>
          <a:bodyPr spcFirstLastPara="1" wrap="square" lIns="91425" tIns="91425" rIns="91425" bIns="91425" anchor="t" anchorCtr="0">
            <a:noAutofit/>
          </a:bodyPr>
          <a:lstStyle/>
          <a:p>
            <a:pPr lvl="0">
              <a:spcBef>
                <a:spcPts val="1000"/>
              </a:spcBef>
              <a:spcAft>
                <a:spcPts val="1000"/>
              </a:spcAft>
            </a:pPr>
            <a:r>
              <a:rPr lang="en-AU" sz="1600" dirty="0">
                <a:solidFill>
                  <a:schemeClr val="tx1">
                    <a:lumMod val="75000"/>
                  </a:schemeClr>
                </a:solidFill>
                <a:latin typeface="Times New Roman" panose="02020603050405020304" pitchFamily="18" charset="0"/>
                <a:cs typeface="Times New Roman" panose="02020603050405020304" pitchFamily="18" charset="0"/>
              </a:rPr>
              <a:t>Dell Latitude Optiplex 7010</a:t>
            </a:r>
          </a:p>
          <a:p>
            <a:pPr lvl="0">
              <a:spcBef>
                <a:spcPts val="1000"/>
              </a:spcBef>
              <a:spcAft>
                <a:spcPts val="1000"/>
              </a:spcAft>
            </a:pPr>
            <a:r>
              <a:rPr lang="en-AU" sz="1600" dirty="0">
                <a:solidFill>
                  <a:schemeClr val="tx1">
                    <a:lumMod val="75000"/>
                  </a:schemeClr>
                </a:solidFill>
                <a:latin typeface="Times New Roman" panose="02020603050405020304" pitchFamily="18" charset="0"/>
                <a:cs typeface="Times New Roman" panose="02020603050405020304" pitchFamily="18" charset="0"/>
              </a:rPr>
              <a:t>3.20 GHz processor with 4 cores</a:t>
            </a:r>
          </a:p>
          <a:p>
            <a:pPr lvl="0">
              <a:spcBef>
                <a:spcPts val="1000"/>
              </a:spcBef>
              <a:spcAft>
                <a:spcPts val="1000"/>
              </a:spcAft>
            </a:pPr>
            <a:r>
              <a:rPr lang="en-AU" sz="1600" dirty="0">
                <a:solidFill>
                  <a:schemeClr val="tx1">
                    <a:lumMod val="75000"/>
                  </a:schemeClr>
                </a:solidFill>
                <a:latin typeface="Times New Roman" panose="02020603050405020304" pitchFamily="18" charset="0"/>
                <a:cs typeface="Times New Roman" panose="02020603050405020304" pitchFamily="18" charset="0"/>
              </a:rPr>
              <a:t>16 GB RAM</a:t>
            </a:r>
          </a:p>
          <a:p>
            <a:pPr lvl="0">
              <a:spcBef>
                <a:spcPts val="1000"/>
              </a:spcBef>
              <a:spcAft>
                <a:spcPts val="1000"/>
              </a:spcAft>
            </a:pPr>
            <a:r>
              <a:rPr lang="en-AU" sz="1600" dirty="0">
                <a:solidFill>
                  <a:schemeClr val="tx1">
                    <a:lumMod val="75000"/>
                  </a:schemeClr>
                </a:solidFill>
                <a:latin typeface="Times New Roman" panose="02020603050405020304" pitchFamily="18" charset="0"/>
                <a:cs typeface="Times New Roman" panose="02020603050405020304" pitchFamily="18" charset="0"/>
              </a:rPr>
              <a:t>Nvidia GeForce GT 760</a:t>
            </a:r>
          </a:p>
          <a:p>
            <a:pPr lvl="0">
              <a:spcBef>
                <a:spcPts val="1000"/>
              </a:spcBef>
              <a:spcAft>
                <a:spcPts val="1000"/>
              </a:spcAft>
            </a:pPr>
            <a:r>
              <a:rPr lang="en-AU" sz="1600" dirty="0">
                <a:solidFill>
                  <a:schemeClr val="tx1">
                    <a:lumMod val="75000"/>
                  </a:schemeClr>
                </a:solidFill>
                <a:latin typeface="Times New Roman" panose="02020603050405020304" pitchFamily="18" charset="0"/>
                <a:cs typeface="Times New Roman" panose="02020603050405020304" pitchFamily="18" charset="0"/>
              </a:rPr>
              <a:t>Google Colabs (Online)</a:t>
            </a:r>
          </a:p>
          <a:p>
            <a:pPr lvl="0">
              <a:spcBef>
                <a:spcPts val="1000"/>
              </a:spcBef>
              <a:spcAft>
                <a:spcPts val="1000"/>
              </a:spcAft>
            </a:pPr>
            <a:endParaRPr lang="en-AU" sz="1600" dirty="0">
              <a:solidFill>
                <a:schemeClr val="tx1">
                  <a:lumMod val="75000"/>
                </a:schemeClr>
              </a:solidFill>
              <a:latin typeface="Franklin Gothic Book" panose="020B0503020102020204" pitchFamily="34" charset="0"/>
            </a:endParaRPr>
          </a:p>
          <a:p>
            <a:pPr lvl="0">
              <a:spcBef>
                <a:spcPts val="1000"/>
              </a:spcBef>
              <a:spcAft>
                <a:spcPts val="1000"/>
              </a:spcAft>
            </a:pPr>
            <a:endParaRPr lang="en-AU" sz="1600" dirty="0">
              <a:solidFill>
                <a:schemeClr val="tx1">
                  <a:lumMod val="75000"/>
                </a:schemeClr>
              </a:solidFill>
              <a:latin typeface="Franklin Gothic Book" panose="020B0503020102020204" pitchFamily="34" charset="0"/>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Tree>
    <p:extLst>
      <p:ext uri="{BB962C8B-B14F-4D97-AF65-F5344CB8AC3E}">
        <p14:creationId xmlns:p14="http://schemas.microsoft.com/office/powerpoint/2010/main" val="2724022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3F00-9403-453A-8ABC-88AB448F0121}"/>
              </a:ext>
            </a:extLst>
          </p:cNvPr>
          <p:cNvSpPr>
            <a:spLocks noGrp="1"/>
          </p:cNvSpPr>
          <p:nvPr>
            <p:ph type="title"/>
          </p:nvPr>
        </p:nvSpPr>
        <p:spPr/>
        <p:txBody>
          <a:bodyPr/>
          <a:lstStyle/>
          <a:p>
            <a:r>
              <a:rPr lang="en-US" sz="6000" dirty="0"/>
              <a:t>Technical Information</a:t>
            </a:r>
          </a:p>
        </p:txBody>
      </p:sp>
      <p:sp>
        <p:nvSpPr>
          <p:cNvPr id="4" name="Text Placeholder 3">
            <a:extLst>
              <a:ext uri="{FF2B5EF4-FFF2-40B4-BE49-F238E27FC236}">
                <a16:creationId xmlns:a16="http://schemas.microsoft.com/office/drawing/2014/main" id="{A9EAC02F-AB9E-4511-9814-9E9B64F261B4}"/>
              </a:ext>
            </a:extLst>
          </p:cNvPr>
          <p:cNvSpPr>
            <a:spLocks noGrp="1"/>
          </p:cNvSpPr>
          <p:nvPr>
            <p:ph type="body" idx="2"/>
          </p:nvPr>
        </p:nvSpPr>
        <p:spPr>
          <a:xfrm>
            <a:off x="1028375" y="1404153"/>
            <a:ext cx="7087298" cy="2675400"/>
          </a:xfrm>
        </p:spPr>
        <p:txBody>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Language: Python</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Tool: Anaconda Navidator</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Compiler: Spyder, Jupyter Notebook</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Environment: Tensorflow</a:t>
            </a:r>
          </a:p>
        </p:txBody>
      </p:sp>
      <p:sp>
        <p:nvSpPr>
          <p:cNvPr id="5" name="Slide Number Placeholder 4">
            <a:extLst>
              <a:ext uri="{FF2B5EF4-FFF2-40B4-BE49-F238E27FC236}">
                <a16:creationId xmlns:a16="http://schemas.microsoft.com/office/drawing/2014/main" id="{0FEBDA7E-535E-4C0C-AE2D-0EB9941234D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47446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6" name="Google Shape;1914;p16"/>
          <p:cNvSpPr txBox="1">
            <a:spLocks noGrp="1"/>
          </p:cNvSpPr>
          <p:nvPr>
            <p:ph type="ctrTitle"/>
          </p:nvPr>
        </p:nvSpPr>
        <p:spPr>
          <a:xfrm>
            <a:off x="1068513" y="1294544"/>
            <a:ext cx="7130264" cy="1910992"/>
          </a:xfrm>
          <a:prstGeom prst="rect">
            <a:avLst/>
          </a:prstGeom>
        </p:spPr>
        <p:txBody>
          <a:bodyPr spcFirstLastPara="1" wrap="square" lIns="91425" tIns="91425" rIns="91425" bIns="91425" anchor="b" anchorCtr="0">
            <a:noAutofit/>
          </a:bodyPr>
          <a:lstStyle/>
          <a:p>
            <a:pPr lvl="0"/>
            <a:r>
              <a:rPr lang="en-US" altLang="ko-KR" sz="4000" b="1" dirty="0">
                <a:ln w="0"/>
                <a:latin typeface="Times New Roman" panose="02020603050405020304" pitchFamily="18" charset="0"/>
                <a:cs typeface="Times New Roman" panose="02020603050405020304" pitchFamily="18" charset="0"/>
              </a:rPr>
              <a:t>Early Detection of Lung Cancer Nodules through Capsule </a:t>
            </a:r>
            <a:br>
              <a:rPr lang="en-US" altLang="ko-KR" sz="4000" b="1" dirty="0">
                <a:ln w="0"/>
                <a:latin typeface="Times New Roman" panose="02020603050405020304" pitchFamily="18" charset="0"/>
                <a:cs typeface="Times New Roman" panose="02020603050405020304" pitchFamily="18" charset="0"/>
              </a:rPr>
            </a:br>
            <a:r>
              <a:rPr lang="en-US" altLang="ko-KR" sz="4000" b="1" dirty="0">
                <a:ln w="0"/>
                <a:latin typeface="Times New Roman" panose="02020603050405020304" pitchFamily="18" charset="0"/>
                <a:cs typeface="Times New Roman" panose="02020603050405020304" pitchFamily="18" charset="0"/>
              </a:rPr>
              <a:t>Neural Network</a:t>
            </a:r>
            <a:endParaRPr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7" name="Google Shape;1907;p15"/>
          <p:cNvSpPr txBox="1">
            <a:spLocks noGrp="1"/>
          </p:cNvSpPr>
          <p:nvPr>
            <p:ph type="body" idx="4294967295"/>
          </p:nvPr>
        </p:nvSpPr>
        <p:spPr>
          <a:xfrm>
            <a:off x="1012005" y="1059095"/>
            <a:ext cx="7119990" cy="4095038"/>
          </a:xfrm>
          <a:prstGeom prst="rect">
            <a:avLst/>
          </a:prstGeom>
        </p:spPr>
        <p:txBody>
          <a:bodyPr spcFirstLastPara="1" wrap="square" lIns="91425" tIns="91425" rIns="91425" bIns="91425" anchor="t" anchorCtr="0">
            <a:noAutofit/>
          </a:bodyPr>
          <a:lstStyle/>
          <a:p>
            <a:pPr marL="361950" indent="-285750">
              <a:buFont typeface="Wingdings" panose="05000000000000000000" pitchFamily="2" charset="2"/>
              <a:buChar char="Ø"/>
            </a:pPr>
            <a:r>
              <a:rPr lang="en-AU" sz="1600" dirty="0">
                <a:solidFill>
                  <a:srgbClr val="002060"/>
                </a:solidFill>
                <a:latin typeface="Times New Roman" panose="02020603050405020304" pitchFamily="18" charset="0"/>
                <a:cs typeface="Times New Roman" panose="02020603050405020304" pitchFamily="18" charset="0"/>
              </a:rPr>
              <a:t>LIDC/IDRI</a:t>
            </a:r>
          </a:p>
          <a:p>
            <a:pPr marL="361950" indent="-285750">
              <a:buFont typeface="Wingdings" panose="05000000000000000000" pitchFamily="2" charset="2"/>
              <a:buChar char="Ø"/>
            </a:pPr>
            <a:r>
              <a:rPr lang="en-AU" sz="1600" dirty="0">
                <a:solidFill>
                  <a:srgbClr val="002060"/>
                </a:solidFill>
                <a:latin typeface="Times New Roman" panose="02020603050405020304" pitchFamily="18" charset="0"/>
                <a:cs typeface="Times New Roman" panose="02020603050405020304" pitchFamily="18" charset="0"/>
              </a:rPr>
              <a:t>Total files 1018</a:t>
            </a:r>
          </a:p>
          <a:p>
            <a:pPr marL="361950" indent="-285750">
              <a:buFont typeface="Wingdings" panose="05000000000000000000" pitchFamily="2" charset="2"/>
              <a:buChar char="Ø"/>
            </a:pPr>
            <a:r>
              <a:rPr lang="en-AU" sz="1600" dirty="0">
                <a:solidFill>
                  <a:srgbClr val="002060"/>
                </a:solidFill>
                <a:latin typeface="Times New Roman" panose="02020603050405020304" pitchFamily="18" charset="0"/>
                <a:cs typeface="Times New Roman" panose="02020603050405020304" pitchFamily="18" charset="0"/>
              </a:rPr>
              <a:t>This dataset is highly unbalanced dataset containing  in which number of nodules are way too less than number of non-nodules.</a:t>
            </a:r>
          </a:p>
          <a:p>
            <a:pPr marL="361950" indent="-285750">
              <a:buFont typeface="Wingdings" panose="05000000000000000000" pitchFamily="2" charset="2"/>
              <a:buChar char="Ø"/>
            </a:pPr>
            <a:r>
              <a:rPr lang="en-AU" sz="1600" dirty="0">
                <a:solidFill>
                  <a:srgbClr val="002060"/>
                </a:solidFill>
                <a:latin typeface="Times New Roman" panose="02020603050405020304" pitchFamily="18" charset="0"/>
                <a:cs typeface="Times New Roman" panose="02020603050405020304" pitchFamily="18" charset="0"/>
              </a:rPr>
              <a:t>Each file was in two formats (.mhd) and (.RAW)</a:t>
            </a:r>
          </a:p>
          <a:p>
            <a:pPr marL="361950" indent="-285750">
              <a:buFont typeface="Wingdings" panose="05000000000000000000" pitchFamily="2" charset="2"/>
              <a:buChar char="Ø"/>
            </a:pPr>
            <a:r>
              <a:rPr lang="en-AU" sz="1600" dirty="0">
                <a:solidFill>
                  <a:srgbClr val="002060"/>
                </a:solidFill>
                <a:latin typeface="Times New Roman" panose="02020603050405020304" pitchFamily="18" charset="0"/>
                <a:cs typeface="Times New Roman" panose="02020603050405020304" pitchFamily="18" charset="0"/>
              </a:rPr>
              <a:t>Extract the (.mhd) format images into array format (.npy).</a:t>
            </a:r>
          </a:p>
          <a:p>
            <a:pPr marL="361950" indent="-285750">
              <a:buFont typeface="Wingdings" panose="05000000000000000000" pitchFamily="2" charset="2"/>
              <a:buChar char="Ø"/>
            </a:pPr>
            <a:r>
              <a:rPr lang="en-AU" sz="1600" dirty="0">
                <a:solidFill>
                  <a:srgbClr val="002060"/>
                </a:solidFill>
                <a:latin typeface="Times New Roman" panose="02020603050405020304" pitchFamily="18" charset="0"/>
                <a:cs typeface="Times New Roman" panose="02020603050405020304" pitchFamily="18" charset="0"/>
              </a:rPr>
              <a:t>Now reconstruct images into .bmp format using array format.</a:t>
            </a:r>
          </a:p>
          <a:p>
            <a:pPr marL="361950" indent="-285750">
              <a:buFont typeface="Wingdings" panose="05000000000000000000" pitchFamily="2" charset="2"/>
              <a:buChar char="Ø"/>
            </a:pPr>
            <a:r>
              <a:rPr lang="en-AU" sz="1600" dirty="0">
                <a:solidFill>
                  <a:srgbClr val="002060"/>
                </a:solidFill>
                <a:latin typeface="Times New Roman" panose="02020603050405020304" pitchFamily="18" charset="0"/>
                <a:cs typeface="Times New Roman" panose="02020603050405020304" pitchFamily="18" charset="0"/>
              </a:rPr>
              <a:t>Now classify the data into two classes (nodule and non-nodule). </a:t>
            </a:r>
          </a:p>
          <a:p>
            <a:pPr marL="361950" indent="-285750">
              <a:buFont typeface="Wingdings" panose="05000000000000000000" pitchFamily="2" charset="2"/>
              <a:buChar char="Ø"/>
            </a:pPr>
            <a:r>
              <a:rPr lang="en-AU" sz="1600" dirty="0">
                <a:solidFill>
                  <a:srgbClr val="002060"/>
                </a:solidFill>
                <a:latin typeface="Times New Roman" panose="02020603050405020304" pitchFamily="18" charset="0"/>
                <a:cs typeface="Times New Roman" panose="02020603050405020304" pitchFamily="18" charset="0"/>
              </a:rPr>
              <a:t>We split the original images into sub images as per .CSV file and resize it into 48*48 image size.</a:t>
            </a:r>
          </a:p>
          <a:p>
            <a:pPr marL="76200" indent="0">
              <a:buNone/>
            </a:pPr>
            <a:endParaRPr lang="en-AU" sz="1600" dirty="0"/>
          </a:p>
          <a:p>
            <a:pPr marL="76200" indent="0">
              <a:buNone/>
            </a:pPr>
            <a:endParaRPr lang="en-AU" sz="1600" dirty="0"/>
          </a:p>
          <a:p>
            <a:pPr marL="76200" indent="0">
              <a:buNone/>
            </a:pPr>
            <a:r>
              <a:rPr lang="en-AU" sz="1600" dirty="0"/>
              <a:t> </a:t>
            </a:r>
          </a:p>
          <a:p>
            <a:pPr marL="76200" indent="0">
              <a:buNone/>
            </a:pPr>
            <a:endParaRPr lang="en-AU" sz="1600" dirty="0"/>
          </a:p>
          <a:p>
            <a:pPr marL="76200" indent="0">
              <a:buNone/>
            </a:pPr>
            <a:endParaRPr lang="en-AU" sz="1600" dirty="0"/>
          </a:p>
          <a:p>
            <a:pPr marL="76200" indent="0">
              <a:buNone/>
            </a:pPr>
            <a:endParaRPr lang="en-GB" sz="1600" dirty="0"/>
          </a:p>
          <a:p>
            <a:pPr marL="76200" indent="0">
              <a:buNone/>
            </a:pPr>
            <a:endParaRPr lang="en-GB" sz="1600" dirty="0"/>
          </a:p>
          <a:p>
            <a:pPr marL="76200" indent="0">
              <a:buNone/>
            </a:pPr>
            <a:endParaRPr lang="en-GB" sz="1600" dirty="0"/>
          </a:p>
          <a:p>
            <a:pPr marL="76200" indent="0">
              <a:buNone/>
            </a:pPr>
            <a:endParaRPr lang="en-AU" sz="1600" dirty="0">
              <a:latin typeface="Times New Roman" panose="02020603050405020304" pitchFamily="18" charset="0"/>
              <a:cs typeface="Times New Roman" panose="02020603050405020304" pitchFamily="18" charset="0"/>
            </a:endParaRP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7" name="Google Shape;1896;p14"/>
          <p:cNvSpPr txBox="1">
            <a:spLocks/>
          </p:cNvSpPr>
          <p:nvPr/>
        </p:nvSpPr>
        <p:spPr>
          <a:xfrm>
            <a:off x="1131750" y="321600"/>
            <a:ext cx="6880500" cy="91824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AU" sz="6000" b="1" dirty="0">
                <a:solidFill>
                  <a:schemeClr val="tx1"/>
                </a:solidFill>
                <a:latin typeface="Amatic SC" panose="020B0604020202020204" charset="-79"/>
                <a:cs typeface="Amatic SC" panose="020B0604020202020204" charset="-79"/>
              </a:rPr>
              <a:t>Dataset</a:t>
            </a:r>
            <a:endParaRPr lang="en-GB" sz="6000" b="1" dirty="0">
              <a:solidFill>
                <a:schemeClr val="tx1"/>
              </a:solidFill>
              <a:latin typeface="Amatic SC" panose="020B0604020202020204" charset="-79"/>
              <a:cs typeface="Amatic SC" panose="020B0604020202020204" charset="-79"/>
            </a:endParaRPr>
          </a:p>
        </p:txBody>
      </p:sp>
    </p:spTree>
    <p:extLst>
      <p:ext uri="{BB962C8B-B14F-4D97-AF65-F5344CB8AC3E}">
        <p14:creationId xmlns:p14="http://schemas.microsoft.com/office/powerpoint/2010/main" val="4030538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7" name="Google Shape;1907;p15"/>
          <p:cNvSpPr txBox="1">
            <a:spLocks noGrp="1"/>
          </p:cNvSpPr>
          <p:nvPr>
            <p:ph type="body" idx="4294967295"/>
          </p:nvPr>
        </p:nvSpPr>
        <p:spPr>
          <a:xfrm>
            <a:off x="1012005" y="1148317"/>
            <a:ext cx="7119990" cy="4005816"/>
          </a:xfrm>
          <a:prstGeom prst="rect">
            <a:avLst/>
          </a:prstGeom>
        </p:spPr>
        <p:txBody>
          <a:bodyPr spcFirstLastPara="1" wrap="square" lIns="91425" tIns="91425" rIns="91425" bIns="91425" anchor="t" anchorCtr="0">
            <a:noAutofit/>
          </a:bodyPr>
          <a:lstStyle/>
          <a:p>
            <a:pPr marL="361950" indent="-285750">
              <a:buFont typeface="Wingdings" panose="05000000000000000000" pitchFamily="2" charset="2"/>
              <a:buChar char="Ø"/>
            </a:pPr>
            <a:r>
              <a:rPr lang="en-AU" sz="1600" dirty="0">
                <a:latin typeface="Times New Roman" panose="02020603050405020304" pitchFamily="18" charset="0"/>
                <a:cs typeface="Times New Roman" panose="02020603050405020304" pitchFamily="18" charset="0"/>
              </a:rPr>
              <a:t>To balance this we used data augmentation technique. </a:t>
            </a:r>
          </a:p>
          <a:p>
            <a:pPr marL="361950" indent="-285750">
              <a:buFont typeface="Wingdings" panose="05000000000000000000" pitchFamily="2" charset="2"/>
              <a:buChar char="Ø"/>
            </a:pPr>
            <a:r>
              <a:rPr lang="en-AU" sz="1600" dirty="0">
                <a:latin typeface="Times New Roman" panose="02020603050405020304" pitchFamily="18" charset="0"/>
                <a:cs typeface="Times New Roman" panose="02020603050405020304" pitchFamily="18" charset="0"/>
              </a:rPr>
              <a:t>All the candidates having nodule, we rotate the images randomly by 45 degree, 60 degree and 90 degree.</a:t>
            </a:r>
          </a:p>
          <a:p>
            <a:pPr marL="361950" indent="-285750">
              <a:buFont typeface="Wingdings" panose="05000000000000000000" pitchFamily="2" charset="2"/>
              <a:buChar char="Ø"/>
            </a:pPr>
            <a:r>
              <a:rPr lang="en-AU" sz="1600" dirty="0">
                <a:latin typeface="Times New Roman" panose="02020603050405020304" pitchFamily="18" charset="0"/>
                <a:cs typeface="Times New Roman" panose="02020603050405020304" pitchFamily="18" charset="0"/>
              </a:rPr>
              <a:t>The size of nodules can be different. The biggest nodule is 32.27mm in size and the smallest is 3.25 mm in size.</a:t>
            </a:r>
          </a:p>
          <a:p>
            <a:pPr marL="361950" indent="-285750">
              <a:buFont typeface="Wingdings" panose="05000000000000000000" pitchFamily="2" charset="2"/>
              <a:buChar char="Ø"/>
            </a:pPr>
            <a:r>
              <a:rPr lang="en-AU" sz="1600" dirty="0">
                <a:latin typeface="Times New Roman" panose="02020603050405020304" pitchFamily="18" charset="0"/>
                <a:cs typeface="Times New Roman" panose="02020603050405020304" pitchFamily="18" charset="0"/>
              </a:rPr>
              <a:t>we divide the dataset with double of negative images than positive images for training. </a:t>
            </a:r>
          </a:p>
          <a:p>
            <a:pPr marL="361950" indent="-285750">
              <a:buFont typeface="Wingdings" panose="05000000000000000000" pitchFamily="2" charset="2"/>
              <a:buChar char="Ø"/>
            </a:pPr>
            <a:endParaRPr lang="en-AU" sz="1600" dirty="0">
              <a:latin typeface="Times New Roman" panose="02020603050405020304" pitchFamily="18" charset="0"/>
              <a:cs typeface="Times New Roman" panose="02020603050405020304" pitchFamily="18" charset="0"/>
            </a:endParaRPr>
          </a:p>
          <a:p>
            <a:pPr marL="361950" indent="-285750">
              <a:buFont typeface="Wingdings" panose="05000000000000000000" pitchFamily="2" charset="2"/>
              <a:buChar char="Ø"/>
            </a:pPr>
            <a:endParaRPr lang="en-AU" sz="1600" dirty="0"/>
          </a:p>
          <a:p>
            <a:pPr marL="76200" indent="0">
              <a:buNone/>
            </a:pPr>
            <a:endParaRPr lang="en-AU" sz="1600" dirty="0"/>
          </a:p>
          <a:p>
            <a:pPr marL="76200" indent="0">
              <a:buNone/>
            </a:pPr>
            <a:r>
              <a:rPr lang="en-AU" sz="1600" dirty="0"/>
              <a:t> </a:t>
            </a:r>
          </a:p>
          <a:p>
            <a:pPr marL="76200" indent="0">
              <a:buNone/>
            </a:pPr>
            <a:endParaRPr lang="en-AU" sz="1600" dirty="0"/>
          </a:p>
          <a:p>
            <a:pPr marL="76200" indent="0">
              <a:buNone/>
            </a:pPr>
            <a:endParaRPr lang="en-AU" sz="1600" dirty="0"/>
          </a:p>
          <a:p>
            <a:pPr marL="76200" indent="0">
              <a:buNone/>
            </a:pPr>
            <a:endParaRPr lang="en-GB" sz="1600" dirty="0"/>
          </a:p>
          <a:p>
            <a:pPr marL="76200" indent="0">
              <a:buNone/>
            </a:pPr>
            <a:endParaRPr lang="en-GB" sz="1600" dirty="0"/>
          </a:p>
          <a:p>
            <a:pPr marL="76200" indent="0">
              <a:buNone/>
            </a:pPr>
            <a:endParaRPr lang="en-GB" sz="1600" dirty="0"/>
          </a:p>
          <a:p>
            <a:pPr marL="76200" indent="0">
              <a:buNone/>
            </a:pPr>
            <a:endParaRPr lang="en-AU" sz="1600" dirty="0">
              <a:latin typeface="Times New Roman" panose="02020603050405020304" pitchFamily="18" charset="0"/>
              <a:cs typeface="Times New Roman" panose="02020603050405020304" pitchFamily="18" charset="0"/>
            </a:endParaRP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7" name="Google Shape;1896;p14"/>
          <p:cNvSpPr txBox="1">
            <a:spLocks/>
          </p:cNvSpPr>
          <p:nvPr/>
        </p:nvSpPr>
        <p:spPr>
          <a:xfrm>
            <a:off x="1131750" y="321600"/>
            <a:ext cx="6880500" cy="91824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AU" sz="6000" b="1" dirty="0">
                <a:solidFill>
                  <a:schemeClr val="tx1"/>
                </a:solidFill>
                <a:latin typeface="Amatic SC" panose="020B0604020202020204" charset="-79"/>
                <a:cs typeface="Amatic SC" panose="020B0604020202020204" charset="-79"/>
              </a:rPr>
              <a:t>Dataset</a:t>
            </a:r>
            <a:endParaRPr lang="en-GB" sz="6000" b="1" dirty="0">
              <a:solidFill>
                <a:schemeClr val="tx1"/>
              </a:solidFill>
              <a:latin typeface="Amatic SC" panose="020B0604020202020204" charset="-79"/>
              <a:cs typeface="Amatic SC" panose="020B0604020202020204" charset="-79"/>
            </a:endParaRPr>
          </a:p>
        </p:txBody>
      </p:sp>
      <p:pic>
        <p:nvPicPr>
          <p:cNvPr id="2" name="Picture 1"/>
          <p:cNvPicPr>
            <a:picLocks noChangeAspect="1"/>
          </p:cNvPicPr>
          <p:nvPr/>
        </p:nvPicPr>
        <p:blipFill>
          <a:blip r:embed="rId3"/>
          <a:stretch>
            <a:fillRect/>
          </a:stretch>
        </p:blipFill>
        <p:spPr>
          <a:xfrm>
            <a:off x="1759186" y="3605645"/>
            <a:ext cx="5625628" cy="1330037"/>
          </a:xfrm>
          <a:prstGeom prst="rect">
            <a:avLst/>
          </a:prstGeom>
        </p:spPr>
      </p:pic>
    </p:spTree>
    <p:extLst>
      <p:ext uri="{BB962C8B-B14F-4D97-AF65-F5344CB8AC3E}">
        <p14:creationId xmlns:p14="http://schemas.microsoft.com/office/powerpoint/2010/main" val="57841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001"/>
        <p:cNvGrpSpPr/>
        <p:nvPr/>
      </p:nvGrpSpPr>
      <p:grpSpPr>
        <a:xfrm>
          <a:off x="0" y="0"/>
          <a:ext cx="0" cy="0"/>
          <a:chOff x="0" y="0"/>
          <a:chExt cx="0" cy="0"/>
        </a:xfrm>
      </p:grpSpPr>
      <p:sp>
        <p:nvSpPr>
          <p:cNvPr id="2002" name="Google Shape;2002;p26"/>
          <p:cNvSpPr txBox="1">
            <a:spLocks noGrp="1"/>
          </p:cNvSpPr>
          <p:nvPr>
            <p:ph type="title"/>
          </p:nvPr>
        </p:nvSpPr>
        <p:spPr>
          <a:xfrm>
            <a:off x="1131750" y="321600"/>
            <a:ext cx="6880500" cy="8843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Results</a:t>
            </a:r>
            <a:endParaRPr sz="6000" dirty="0"/>
          </a:p>
        </p:txBody>
      </p:sp>
      <p:sp>
        <p:nvSpPr>
          <p:cNvPr id="2004" name="Google Shape;2004;p2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graphicFrame>
        <p:nvGraphicFramePr>
          <p:cNvPr id="5" name="Chart 4"/>
          <p:cNvGraphicFramePr/>
          <p:nvPr>
            <p:extLst>
              <p:ext uri="{D42A27DB-BD31-4B8C-83A1-F6EECF244321}">
                <p14:modId xmlns:p14="http://schemas.microsoft.com/office/powerpoint/2010/main" val="3538149025"/>
              </p:ext>
            </p:extLst>
          </p:nvPr>
        </p:nvGraphicFramePr>
        <p:xfrm>
          <a:off x="1524000" y="1205925"/>
          <a:ext cx="6096000" cy="33978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5667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550" y="87499"/>
            <a:ext cx="6880500" cy="9182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tx1"/>
                </a:solidFill>
              </a:rPr>
              <a:t>Research Contribution</a:t>
            </a:r>
            <a:endParaRPr sz="6000" dirty="0">
              <a:solidFill>
                <a:schemeClr val="tx1"/>
              </a:solidFill>
            </a:endParaRPr>
          </a:p>
        </p:txBody>
      </p:sp>
      <p:sp>
        <p:nvSpPr>
          <p:cNvPr id="1899" name="Google Shape;1899;p14"/>
          <p:cNvSpPr txBox="1"/>
          <p:nvPr/>
        </p:nvSpPr>
        <p:spPr>
          <a:xfrm>
            <a:off x="708717" y="894065"/>
            <a:ext cx="7726166" cy="2897905"/>
          </a:xfrm>
          <a:prstGeom prst="rect">
            <a:avLst/>
          </a:prstGeom>
          <a:noFill/>
          <a:ln>
            <a:noFill/>
          </a:ln>
        </p:spPr>
        <p:txBody>
          <a:bodyPr spcFirstLastPara="1" wrap="square" lIns="91425" tIns="91425" rIns="91425" bIns="91425" anchor="t" anchorCtr="0">
            <a:noAutofit/>
          </a:bodyPr>
          <a:lstStyle/>
          <a:p>
            <a:pPr marL="285750" indent="-285750">
              <a:lnSpc>
                <a:spcPct val="150000"/>
              </a:lnSpc>
              <a:buClr>
                <a:schemeClr val="tx1">
                  <a:lumMod val="60000"/>
                  <a:lumOff val="40000"/>
                </a:schemeClr>
              </a:buClr>
              <a:buFont typeface="Wingdings" panose="05000000000000000000" pitchFamily="2" charset="2"/>
              <a:buChar char="Ø"/>
            </a:pPr>
            <a:r>
              <a:rPr lang="en-US" sz="1600" dirty="0">
                <a:solidFill>
                  <a:schemeClr val="tx1">
                    <a:lumMod val="75000"/>
                  </a:schemeClr>
                </a:solidFill>
                <a:latin typeface="Times New Roman" panose="02020603050405020304" pitchFamily="18" charset="0"/>
                <a:cs typeface="Times New Roman" panose="02020603050405020304" pitchFamily="18" charset="0"/>
              </a:rPr>
              <a:t>Work on classifying 2 stages of Lung Cancer Nodules by using CapsNet</a:t>
            </a:r>
          </a:p>
          <a:p>
            <a:pPr marL="285750" indent="-285750">
              <a:lnSpc>
                <a:spcPct val="150000"/>
              </a:lnSpc>
              <a:buClr>
                <a:schemeClr val="tx1">
                  <a:lumMod val="60000"/>
                  <a:lumOff val="40000"/>
                </a:schemeClr>
              </a:buClr>
              <a:buFont typeface="Wingdings" panose="05000000000000000000" pitchFamily="2" charset="2"/>
              <a:buChar char="Ø"/>
            </a:pPr>
            <a:r>
              <a:rPr lang="en-US" sz="1600" dirty="0">
                <a:solidFill>
                  <a:schemeClr val="tx1">
                    <a:lumMod val="75000"/>
                  </a:schemeClr>
                </a:solidFill>
                <a:latin typeface="Times New Roman" panose="02020603050405020304" pitchFamily="18" charset="0"/>
                <a:cs typeface="Times New Roman" panose="02020603050405020304" pitchFamily="18" charset="0"/>
              </a:rPr>
              <a:t>Evaluate results on publicly available dataset.</a:t>
            </a:r>
          </a:p>
          <a:p>
            <a:pPr marL="285750" indent="-285750">
              <a:lnSpc>
                <a:spcPct val="150000"/>
              </a:lnSpc>
              <a:buClr>
                <a:schemeClr val="tx1">
                  <a:lumMod val="60000"/>
                  <a:lumOff val="40000"/>
                </a:schemeClr>
              </a:buClr>
              <a:buFont typeface="Wingdings" panose="05000000000000000000" pitchFamily="2" charset="2"/>
              <a:buChar char="Ø"/>
            </a:pPr>
            <a:r>
              <a:rPr lang="en-US" sz="1600" dirty="0">
                <a:solidFill>
                  <a:schemeClr val="tx1">
                    <a:lumMod val="75000"/>
                  </a:schemeClr>
                </a:solidFill>
                <a:latin typeface="Times New Roman" panose="02020603050405020304" pitchFamily="18" charset="0"/>
                <a:cs typeface="Times New Roman" panose="02020603050405020304" pitchFamily="18" charset="0"/>
              </a:rPr>
              <a:t>Compare results of CapsNet with other Neural Networks i.e. Convolutional Neural Network.</a:t>
            </a:r>
          </a:p>
          <a:p>
            <a:pPr marL="0" lvl="0" indent="0" algn="l">
              <a:spcBef>
                <a:spcPts val="1000"/>
              </a:spcBef>
              <a:spcAft>
                <a:spcPts val="1000"/>
              </a:spcAft>
              <a:buNone/>
            </a:pPr>
            <a:endParaRPr lang="en-AU" sz="1600" b="1" dirty="0">
              <a:solidFill>
                <a:srgbClr val="2C3E50"/>
              </a:solidFill>
              <a:latin typeface="Times New Roman" panose="02020603050405020304" pitchFamily="18" charset="0"/>
              <a:ea typeface="Merriweather"/>
              <a:cs typeface="Times New Roman" panose="02020603050405020304" pitchFamily="18" charset="0"/>
              <a:sym typeface="Merriweather"/>
            </a:endParaRPr>
          </a:p>
          <a:p>
            <a:pPr marL="0" lvl="0" indent="0" algn="l">
              <a:spcBef>
                <a:spcPts val="1000"/>
              </a:spcBef>
              <a:spcAft>
                <a:spcPts val="1000"/>
              </a:spcAft>
              <a:buNone/>
            </a:pPr>
            <a:endParaRPr lang="en-AU" sz="1600" b="1" dirty="0">
              <a:solidFill>
                <a:srgbClr val="2C3E50"/>
              </a:solidFill>
              <a:latin typeface="Times New Roman" panose="02020603050405020304" pitchFamily="18" charset="0"/>
              <a:ea typeface="Merriweather"/>
              <a:cs typeface="Times New Roman" panose="02020603050405020304" pitchFamily="18" charset="0"/>
              <a:sym typeface="Merriweather"/>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pic>
        <p:nvPicPr>
          <p:cNvPr id="4" name="Picture 3">
            <a:extLst>
              <a:ext uri="{FF2B5EF4-FFF2-40B4-BE49-F238E27FC236}">
                <a16:creationId xmlns:a16="http://schemas.microsoft.com/office/drawing/2014/main" id="{3EBE207B-721A-4B63-9156-0CED1FFBB0B5}"/>
              </a:ext>
            </a:extLst>
          </p:cNvPr>
          <p:cNvPicPr>
            <a:picLocks noChangeAspect="1"/>
          </p:cNvPicPr>
          <p:nvPr/>
        </p:nvPicPr>
        <p:blipFill rotWithShape="1">
          <a:blip r:embed="rId3"/>
          <a:srcRect l="611" r="837"/>
          <a:stretch/>
        </p:blipFill>
        <p:spPr>
          <a:xfrm>
            <a:off x="0" y="2462852"/>
            <a:ext cx="9143800" cy="2897905"/>
          </a:xfrm>
          <a:prstGeom prst="rect">
            <a:avLst/>
          </a:prstGeom>
        </p:spPr>
      </p:pic>
    </p:spTree>
    <p:extLst>
      <p:ext uri="{BB962C8B-B14F-4D97-AF65-F5344CB8AC3E}">
        <p14:creationId xmlns:p14="http://schemas.microsoft.com/office/powerpoint/2010/main" val="1492179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750" y="321600"/>
            <a:ext cx="6880500" cy="9182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solidFill>
                  <a:schemeClr val="tx1"/>
                </a:solidFill>
              </a:rPr>
              <a:t>Reference papers</a:t>
            </a:r>
            <a:endParaRPr sz="6000" dirty="0">
              <a:solidFill>
                <a:schemeClr val="tx1"/>
              </a:solidFill>
            </a:endParaRPr>
          </a:p>
        </p:txBody>
      </p:sp>
      <p:sp>
        <p:nvSpPr>
          <p:cNvPr id="1899" name="Google Shape;1899;p14"/>
          <p:cNvSpPr txBox="1"/>
          <p:nvPr/>
        </p:nvSpPr>
        <p:spPr>
          <a:xfrm>
            <a:off x="708917" y="1239848"/>
            <a:ext cx="7726166" cy="2897905"/>
          </a:xfrm>
          <a:prstGeom prst="rect">
            <a:avLst/>
          </a:prstGeom>
          <a:noFill/>
          <a:ln>
            <a:noFill/>
          </a:ln>
        </p:spPr>
        <p:txBody>
          <a:bodyPr spcFirstLastPara="1" wrap="square" lIns="91425" tIns="91425" rIns="91425" bIns="91425" anchor="t" anchorCtr="0">
            <a:noAutofit/>
          </a:bodyPr>
          <a:lstStyle/>
          <a:p>
            <a:pPr>
              <a:spcBef>
                <a:spcPts val="1000"/>
              </a:spcBef>
              <a:spcAft>
                <a:spcPts val="1000"/>
              </a:spcAft>
            </a:pPr>
            <a:r>
              <a:rPr lang="en-US" sz="1600" dirty="0">
                <a:solidFill>
                  <a:schemeClr val="tx1">
                    <a:lumMod val="75000"/>
                  </a:schemeClr>
                </a:solidFill>
                <a:latin typeface="Times New Roman" panose="02020603050405020304" pitchFamily="18" charset="0"/>
                <a:cs typeface="Times New Roman" panose="02020603050405020304" pitchFamily="18" charset="0"/>
              </a:rPr>
              <a:t>Using Deep Learning for Classification of Lung Nodules on Computed Tomography Images IEEE  </a:t>
            </a:r>
          </a:p>
          <a:p>
            <a:pPr>
              <a:spcBef>
                <a:spcPts val="1000"/>
              </a:spcBef>
              <a:spcAft>
                <a:spcPts val="1000"/>
              </a:spcAft>
            </a:pPr>
            <a:r>
              <a:rPr lang="en-US" sz="1600" dirty="0">
                <a:solidFill>
                  <a:schemeClr val="tx1">
                    <a:lumMod val="75000"/>
                  </a:schemeClr>
                </a:solidFill>
                <a:latin typeface="Times New Roman" panose="02020603050405020304" pitchFamily="18" charset="0"/>
                <a:cs typeface="Times New Roman" panose="02020603050405020304" pitchFamily="18" charset="0"/>
              </a:rPr>
              <a:t>Accuracy 84.15%</a:t>
            </a:r>
          </a:p>
          <a:p>
            <a:pPr>
              <a:spcBef>
                <a:spcPts val="1000"/>
              </a:spcBef>
              <a:spcAft>
                <a:spcPts val="1000"/>
              </a:spcAft>
            </a:pPr>
            <a:r>
              <a:rPr lang="en-US" sz="1600" dirty="0">
                <a:solidFill>
                  <a:schemeClr val="tx1">
                    <a:lumMod val="75000"/>
                  </a:schemeClr>
                </a:solidFill>
                <a:latin typeface="Times New Roman" panose="02020603050405020304" pitchFamily="18" charset="0"/>
                <a:cs typeface="Times New Roman" panose="02020603050405020304" pitchFamily="18" charset="0"/>
              </a:rPr>
              <a:t>Lung Nodule Classification Using Deep Features in CT Images (IEEE)</a:t>
            </a:r>
          </a:p>
          <a:p>
            <a:pPr>
              <a:spcBef>
                <a:spcPts val="1000"/>
              </a:spcBef>
              <a:spcAft>
                <a:spcPts val="1000"/>
              </a:spcAft>
            </a:pPr>
            <a:r>
              <a:rPr lang="en-US" sz="1600" dirty="0">
                <a:solidFill>
                  <a:schemeClr val="tx1">
                    <a:lumMod val="75000"/>
                  </a:schemeClr>
                </a:solidFill>
                <a:latin typeface="Times New Roman" panose="02020603050405020304" pitchFamily="18" charset="0"/>
                <a:cs typeface="Times New Roman" panose="02020603050405020304" pitchFamily="18" charset="0"/>
              </a:rPr>
              <a:t> 75.01%</a:t>
            </a:r>
          </a:p>
          <a:p>
            <a:pPr>
              <a:spcBef>
                <a:spcPts val="1000"/>
              </a:spcBef>
              <a:spcAft>
                <a:spcPts val="1000"/>
              </a:spcAft>
            </a:pPr>
            <a:endParaRPr lang="en-US" sz="1600" b="1" dirty="0"/>
          </a:p>
          <a:p>
            <a:pPr>
              <a:spcBef>
                <a:spcPts val="1000"/>
              </a:spcBef>
              <a:spcAft>
                <a:spcPts val="1000"/>
              </a:spcAft>
            </a:pPr>
            <a:endParaRPr lang="en-US" sz="1600" b="1" dirty="0"/>
          </a:p>
          <a:p>
            <a:pPr marL="0" lvl="0" indent="0" algn="l">
              <a:spcBef>
                <a:spcPts val="1000"/>
              </a:spcBef>
              <a:spcAft>
                <a:spcPts val="1000"/>
              </a:spcAft>
              <a:buNone/>
            </a:pPr>
            <a:endParaRPr lang="en-AU" sz="1600" b="1" dirty="0">
              <a:solidFill>
                <a:srgbClr val="2C3E50"/>
              </a:solidFill>
              <a:latin typeface="Times New Roman" panose="02020603050405020304" pitchFamily="18" charset="0"/>
              <a:ea typeface="Merriweather"/>
              <a:cs typeface="Times New Roman" panose="02020603050405020304" pitchFamily="18" charset="0"/>
              <a:sym typeface="Merriweather"/>
            </a:endParaRPr>
          </a:p>
          <a:p>
            <a:pPr marL="0" lvl="0" indent="0" algn="l">
              <a:spcBef>
                <a:spcPts val="1000"/>
              </a:spcBef>
              <a:spcAft>
                <a:spcPts val="1000"/>
              </a:spcAft>
              <a:buNone/>
            </a:pPr>
            <a:endParaRPr lang="en-AU" sz="1600" b="1" dirty="0">
              <a:solidFill>
                <a:srgbClr val="2C3E50"/>
              </a:solidFill>
              <a:latin typeface="Times New Roman" panose="02020603050405020304" pitchFamily="18" charset="0"/>
              <a:ea typeface="Merriweather"/>
              <a:cs typeface="Times New Roman" panose="02020603050405020304" pitchFamily="18" charset="0"/>
              <a:sym typeface="Merriweather"/>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Tree>
    <p:extLst>
      <p:ext uri="{BB962C8B-B14F-4D97-AF65-F5344CB8AC3E}">
        <p14:creationId xmlns:p14="http://schemas.microsoft.com/office/powerpoint/2010/main" val="1514272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1342119" y="1880170"/>
            <a:ext cx="6028200" cy="842481"/>
          </a:xfrm>
          <a:prstGeom prst="rect">
            <a:avLst/>
          </a:prstGeom>
        </p:spPr>
        <p:txBody>
          <a:bodyPr spcFirstLastPara="1" wrap="square" lIns="91425" tIns="91425" rIns="91425" bIns="91425" anchor="b" anchorCtr="0">
            <a:noAutofit/>
          </a:bodyPr>
          <a:lstStyle/>
          <a:p>
            <a:pPr lvl="0"/>
            <a:r>
              <a:rPr lang="en-US" altLang="ko-KR" sz="4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sz="3200" b="1" dirty="0">
              <a:latin typeface="Times New Roman" panose="02020603050405020304" pitchFamily="18" charset="0"/>
              <a:cs typeface="Times New Roman" panose="02020603050405020304" pitchFamily="18" charset="0"/>
            </a:endParaRPr>
          </a:p>
        </p:txBody>
      </p:sp>
      <p:sp>
        <p:nvSpPr>
          <p:cNvPr id="1916" name="Google Shape;1916;p16"/>
          <p:cNvSpPr txBox="1">
            <a:spLocks noGrp="1"/>
          </p:cNvSpPr>
          <p:nvPr>
            <p:ph type="sldNum" idx="4294967295"/>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Tree>
    <p:extLst>
      <p:ext uri="{BB962C8B-B14F-4D97-AF65-F5344CB8AC3E}">
        <p14:creationId xmlns:p14="http://schemas.microsoft.com/office/powerpoint/2010/main" val="284001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750" y="321600"/>
            <a:ext cx="6880500" cy="9182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tx1"/>
                </a:solidFill>
              </a:rPr>
              <a:t>Introduction</a:t>
            </a:r>
            <a:endParaRPr sz="6000" dirty="0">
              <a:solidFill>
                <a:schemeClr val="tx1"/>
              </a:solidFill>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5" name="Content Placeholder 2"/>
          <p:cNvSpPr txBox="1">
            <a:spLocks/>
          </p:cNvSpPr>
          <p:nvPr/>
        </p:nvSpPr>
        <p:spPr>
          <a:xfrm>
            <a:off x="739739" y="1351052"/>
            <a:ext cx="7726167" cy="27483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1pPr>
            <a:lvl2pPr marL="914400" marR="0" lvl="1" indent="-355600" algn="l" rtl="0">
              <a:lnSpc>
                <a:spcPct val="100000"/>
              </a:lnSpc>
              <a:spcBef>
                <a:spcPts val="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2pPr>
            <a:lvl3pPr marL="1371600" marR="0" lvl="2" indent="-355600" algn="l" rtl="0">
              <a:lnSpc>
                <a:spcPct val="100000"/>
              </a:lnSpc>
              <a:spcBef>
                <a:spcPts val="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3pPr>
            <a:lvl4pPr marL="1828800" marR="0" lvl="3"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4pPr>
            <a:lvl5pPr marL="2286000" marR="0" lvl="4"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5pPr>
            <a:lvl6pPr marL="2743200" marR="0" lvl="5"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6pPr>
            <a:lvl7pPr marL="3200400" marR="0" lvl="6"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7pPr>
            <a:lvl8pPr marL="3657600" marR="0" lvl="7"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8pPr>
            <a:lvl9pPr marL="4114800" marR="0" lvl="8"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9pPr>
          </a:lstStyle>
          <a:p>
            <a:pPr>
              <a:buClr>
                <a:schemeClr val="accent4">
                  <a:lumMod val="75000"/>
                </a:schemeClr>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Lung cancer is consistently ranked as the leading cause of the cancer-related deaths all around the world in the past several years.</a:t>
            </a:r>
          </a:p>
          <a:p>
            <a:pPr>
              <a:buClr>
                <a:schemeClr val="accent4">
                  <a:lumMod val="75000"/>
                </a:schemeClr>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More than one-quarter (26%) of all cancer-related deaths.</a:t>
            </a:r>
          </a:p>
          <a:p>
            <a:pPr>
              <a:buClr>
                <a:schemeClr val="accent4">
                  <a:lumMod val="75000"/>
                </a:schemeClr>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Over 50% patients survive in early-stage disease, while only 5% for late-stage disease </a:t>
            </a:r>
          </a:p>
          <a:p>
            <a:pPr>
              <a:buClr>
                <a:schemeClr val="accent4">
                  <a:lumMod val="75000"/>
                </a:schemeClr>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Early detection is the key to preventing lung cancer deaths.</a:t>
            </a:r>
          </a:p>
          <a:p>
            <a:pPr>
              <a:buClr>
                <a:schemeClr val="accent4">
                  <a:lumMod val="75000"/>
                </a:schemeClr>
              </a:buClr>
              <a:buFont typeface="Wingdings" panose="05000000000000000000" pitchFamily="2" charset="2"/>
              <a:buChar char="Ø"/>
            </a:pPr>
            <a:endParaRPr lang="en-US" dirty="0"/>
          </a:p>
        </p:txBody>
      </p:sp>
    </p:spTree>
    <p:extLst>
      <p:ext uri="{BB962C8B-B14F-4D97-AF65-F5344CB8AC3E}">
        <p14:creationId xmlns:p14="http://schemas.microsoft.com/office/powerpoint/2010/main" val="421594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7" name="Google Shape;1907;p15"/>
          <p:cNvSpPr txBox="1">
            <a:spLocks noGrp="1"/>
          </p:cNvSpPr>
          <p:nvPr>
            <p:ph type="body" idx="4294967295"/>
          </p:nvPr>
        </p:nvSpPr>
        <p:spPr>
          <a:xfrm>
            <a:off x="1017141" y="1387011"/>
            <a:ext cx="6873411" cy="3000053"/>
          </a:xfrm>
          <a:prstGeom prst="rect">
            <a:avLst/>
          </a:prstGeom>
        </p:spPr>
        <p:txBody>
          <a:bodyPr spcFirstLastPara="1" wrap="square" lIns="91425" tIns="91425" rIns="91425" bIns="91425" anchor="t" anchorCtr="0">
            <a:noAutofit/>
          </a:bodyPr>
          <a:lstStyle/>
          <a:p>
            <a:pPr marL="76200" indent="0">
              <a:buNone/>
            </a:pPr>
            <a:r>
              <a:rPr lang="en-GB" sz="1600" dirty="0">
                <a:solidFill>
                  <a:schemeClr val="tx1"/>
                </a:solidFill>
                <a:latin typeface="Times New Roman" panose="02020603050405020304" pitchFamily="18" charset="0"/>
                <a:cs typeface="Times New Roman" panose="02020603050405020304" pitchFamily="18" charset="0"/>
              </a:rPr>
              <a:t>Lung cancer is a life threating disease and its early detection is a main challenging problem to save millions of lives. Previously Lung Cancer was detected by using many different neural networks like, Artificial Neural Network, Convolutional Neural Networks, etc. </a:t>
            </a:r>
            <a:r>
              <a:rPr lang="en-US" sz="1600" dirty="0">
                <a:solidFill>
                  <a:schemeClr val="tx1"/>
                </a:solidFill>
                <a:latin typeface="Times New Roman" panose="02020603050405020304" pitchFamily="18" charset="0"/>
                <a:cs typeface="Times New Roman" panose="02020603050405020304" pitchFamily="18" charset="0"/>
              </a:rPr>
              <a:t>This thesis will attempt to employ the most latest deep learning architecture named capsule neural network (November, 2017) to automatically classify two stages of Lung Cancer. It will be an efficient work using Capsule neural network (CapsNet) for classifying 2 stages of Lung Cancer by using publicly available dataset</a:t>
            </a:r>
            <a:r>
              <a:rPr lang="en-US" sz="1600" dirty="0">
                <a:solidFill>
                  <a:schemeClr val="tx1"/>
                </a:solidFill>
                <a:latin typeface="Franklin Gothic Book" panose="020B0503020102020204" pitchFamily="34" charset="0"/>
              </a:rPr>
              <a:t>. </a:t>
            </a:r>
          </a:p>
          <a:p>
            <a:pPr marL="76200" indent="0">
              <a:buNone/>
            </a:pPr>
            <a:endParaRPr lang="en-AU" sz="1600" dirty="0">
              <a:latin typeface="Times New Roman" panose="02020603050405020304" pitchFamily="18" charset="0"/>
              <a:cs typeface="Times New Roman" panose="02020603050405020304" pitchFamily="18" charset="0"/>
            </a:endParaRP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7" name="Google Shape;1896;p14"/>
          <p:cNvSpPr txBox="1">
            <a:spLocks/>
          </p:cNvSpPr>
          <p:nvPr/>
        </p:nvSpPr>
        <p:spPr>
          <a:xfrm>
            <a:off x="1131750" y="321600"/>
            <a:ext cx="6880500" cy="91824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AU" sz="6000" b="1" dirty="0">
                <a:solidFill>
                  <a:schemeClr val="tx1"/>
                </a:solidFill>
                <a:latin typeface="Amatic SC" panose="020B0604020202020204" charset="-79"/>
                <a:cs typeface="Amatic SC" panose="020B0604020202020204" charset="-79"/>
              </a:rPr>
              <a:t>Problem Statement</a:t>
            </a:r>
            <a:endParaRPr lang="en-GB" sz="6000" b="1" dirty="0">
              <a:solidFill>
                <a:schemeClr val="tx1"/>
              </a:solidFill>
              <a:latin typeface="Amatic SC" panose="020B0604020202020204" charset="-79"/>
              <a:cs typeface="Amatic SC" panose="020B0604020202020204" charset="-79"/>
            </a:endParaRPr>
          </a:p>
        </p:txBody>
      </p:sp>
    </p:spTree>
    <p:extLst>
      <p:ext uri="{BB962C8B-B14F-4D97-AF65-F5344CB8AC3E}">
        <p14:creationId xmlns:p14="http://schemas.microsoft.com/office/powerpoint/2010/main" val="2719134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86FC-B69A-4444-A0CA-C3C9E8CA4BF0}"/>
              </a:ext>
            </a:extLst>
          </p:cNvPr>
          <p:cNvSpPr>
            <a:spLocks noGrp="1"/>
          </p:cNvSpPr>
          <p:nvPr>
            <p:ph type="title"/>
          </p:nvPr>
        </p:nvSpPr>
        <p:spPr>
          <a:xfrm>
            <a:off x="1028375" y="466273"/>
            <a:ext cx="7087200" cy="550200"/>
          </a:xfrm>
        </p:spPr>
        <p:txBody>
          <a:bodyPr/>
          <a:lstStyle/>
          <a:p>
            <a:r>
              <a:rPr lang="en-US" sz="6000" dirty="0"/>
              <a:t>Research Gap</a:t>
            </a:r>
          </a:p>
        </p:txBody>
      </p:sp>
      <p:sp>
        <p:nvSpPr>
          <p:cNvPr id="3" name="Slide Number Placeholder 2">
            <a:extLst>
              <a:ext uri="{FF2B5EF4-FFF2-40B4-BE49-F238E27FC236}">
                <a16:creationId xmlns:a16="http://schemas.microsoft.com/office/drawing/2014/main" id="{AF5AF167-37D0-4767-9F9F-24F10AA02A5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6" name="Content Placeholder 2">
            <a:extLst>
              <a:ext uri="{FF2B5EF4-FFF2-40B4-BE49-F238E27FC236}">
                <a16:creationId xmlns:a16="http://schemas.microsoft.com/office/drawing/2014/main" id="{1A18D7C6-31D7-47FE-8B2F-C83637CBD712}"/>
              </a:ext>
            </a:extLst>
          </p:cNvPr>
          <p:cNvSpPr txBox="1">
            <a:spLocks/>
          </p:cNvSpPr>
          <p:nvPr/>
        </p:nvSpPr>
        <p:spPr>
          <a:xfrm>
            <a:off x="653347" y="1129829"/>
            <a:ext cx="7837256" cy="33933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1pPr>
            <a:lvl2pPr marL="914400" marR="0" lvl="1" indent="-355600" algn="l" rtl="0">
              <a:lnSpc>
                <a:spcPct val="100000"/>
              </a:lnSpc>
              <a:spcBef>
                <a:spcPts val="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2pPr>
            <a:lvl3pPr marL="1371600" marR="0" lvl="2" indent="-355600" algn="l" rtl="0">
              <a:lnSpc>
                <a:spcPct val="100000"/>
              </a:lnSpc>
              <a:spcBef>
                <a:spcPts val="0"/>
              </a:spcBef>
              <a:spcAft>
                <a:spcPts val="0"/>
              </a:spcAft>
              <a:buClr>
                <a:schemeClr val="accent1"/>
              </a:buClr>
              <a:buSzPts val="2000"/>
              <a:buFont typeface="Merriweather"/>
              <a:buChar char="■"/>
              <a:defRPr sz="2000" b="0" i="0" u="none" strike="noStrike" cap="none">
                <a:solidFill>
                  <a:schemeClr val="dk1"/>
                </a:solidFill>
                <a:latin typeface="Merriweather"/>
                <a:ea typeface="Merriweather"/>
                <a:cs typeface="Merriweather"/>
                <a:sym typeface="Merriweather"/>
              </a:defRPr>
            </a:lvl3pPr>
            <a:lvl4pPr marL="1828800" marR="0" lvl="3"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4pPr>
            <a:lvl5pPr marL="2286000" marR="0" lvl="4"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5pPr>
            <a:lvl6pPr marL="2743200" marR="0" lvl="5"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6pPr>
            <a:lvl7pPr marL="3200400" marR="0" lvl="6"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7pPr>
            <a:lvl8pPr marL="3657600" marR="0" lvl="7"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8pPr>
            <a:lvl9pPr marL="4114800" marR="0" lvl="8" indent="-355600" algn="l" rtl="0">
              <a:lnSpc>
                <a:spcPct val="100000"/>
              </a:lnSpc>
              <a:spcBef>
                <a:spcPts val="0"/>
              </a:spcBef>
              <a:spcAft>
                <a:spcPts val="0"/>
              </a:spcAft>
              <a:buClr>
                <a:schemeClr val="dk1"/>
              </a:buClr>
              <a:buSzPts val="2000"/>
              <a:buFont typeface="Merriweather"/>
              <a:buChar char="■"/>
              <a:defRPr sz="2000" b="0" i="0" u="none" strike="noStrike" cap="none">
                <a:solidFill>
                  <a:schemeClr val="dk1"/>
                </a:solidFill>
                <a:latin typeface="Merriweather"/>
                <a:ea typeface="Merriweather"/>
                <a:cs typeface="Merriweather"/>
                <a:sym typeface="Merriweather"/>
              </a:defRPr>
            </a:lvl9pPr>
          </a:lstStyle>
          <a:p>
            <a:pPr>
              <a:buClr>
                <a:schemeClr val="accent4">
                  <a:lumMod val="75000"/>
                </a:schemeClr>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Limited exploration of CapsNet applications in medical imaging, particularly lung cancer detection.</a:t>
            </a:r>
          </a:p>
          <a:p>
            <a:pPr>
              <a:buClr>
                <a:schemeClr val="accent4">
                  <a:lumMod val="75000"/>
                </a:schemeClr>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Lack of comparative studies between CapsNet and CNN for lung nodule detection accuracy.</a:t>
            </a:r>
          </a:p>
          <a:p>
            <a:pPr>
              <a:buClr>
                <a:schemeClr val="accent4">
                  <a:lumMod val="75000"/>
                </a:schemeClr>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Insufficient evidence of CapsNet's spatial preservation benefits in medical diagnosis.</a:t>
            </a:r>
          </a:p>
          <a:p>
            <a:pPr>
              <a:buClr>
                <a:schemeClr val="accent4">
                  <a:lumMod val="75000"/>
                </a:schemeClr>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Gap in understanding CapsNet performance on small medical datasets like LIDC-IDRI.</a:t>
            </a:r>
          </a:p>
          <a:p>
            <a:pPr>
              <a:buClr>
                <a:schemeClr val="accent4">
                  <a:lumMod val="75000"/>
                </a:schemeClr>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Missing evaluation of computational efficiency and deployment feasibility in healthcare settings.</a:t>
            </a:r>
          </a:p>
          <a:p>
            <a:pPr>
              <a:buClr>
                <a:schemeClr val="accent4">
                  <a:lumMod val="75000"/>
                </a:schemeClr>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Inadequate research on false positive reduction using CapsNet in lung cancer screening.</a:t>
            </a:r>
          </a:p>
          <a:p>
            <a:pPr>
              <a:buClr>
                <a:schemeClr val="accent4">
                  <a:lumMod val="75000"/>
                </a:schemeClr>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Limited studies on CapsNet's claimed advantage of requiring less training data for medical imaging.</a:t>
            </a:r>
          </a:p>
        </p:txBody>
      </p:sp>
    </p:spTree>
    <p:extLst>
      <p:ext uri="{BB962C8B-B14F-4D97-AF65-F5344CB8AC3E}">
        <p14:creationId xmlns:p14="http://schemas.microsoft.com/office/powerpoint/2010/main" val="34799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7" name="Google Shape;1907;p15"/>
          <p:cNvSpPr txBox="1">
            <a:spLocks noGrp="1"/>
          </p:cNvSpPr>
          <p:nvPr>
            <p:ph type="body" idx="4294967295"/>
          </p:nvPr>
        </p:nvSpPr>
        <p:spPr>
          <a:xfrm>
            <a:off x="1017141" y="1387011"/>
            <a:ext cx="6873411" cy="3000053"/>
          </a:xfrm>
          <a:prstGeom prst="rect">
            <a:avLst/>
          </a:prstGeom>
        </p:spPr>
        <p:txBody>
          <a:bodyPr spcFirstLastPara="1" wrap="square" lIns="91425" tIns="91425" rIns="91425" bIns="91425" anchor="t" anchorCtr="0">
            <a:noAutofit/>
          </a:bodyPr>
          <a:lstStyle/>
          <a:p>
            <a:pPr marL="361950" indent="-285750"/>
            <a:r>
              <a:rPr lang="en-US" sz="1600" dirty="0">
                <a:solidFill>
                  <a:schemeClr val="tx1"/>
                </a:solidFill>
                <a:latin typeface="Times New Roman" panose="02020603050405020304" pitchFamily="18" charset="0"/>
                <a:cs typeface="Times New Roman" panose="02020603050405020304" pitchFamily="18" charset="0"/>
              </a:rPr>
              <a:t>Despite of their outstanding performance CNN do not encode the special relations(positions) among the features.</a:t>
            </a:r>
          </a:p>
          <a:p>
            <a:pPr marL="361950" indent="-285750"/>
            <a:r>
              <a:rPr lang="en-US" sz="1600" dirty="0">
                <a:solidFill>
                  <a:schemeClr val="tx1"/>
                </a:solidFill>
                <a:latin typeface="Times New Roman" panose="02020603050405020304" pitchFamily="18" charset="0"/>
                <a:cs typeface="Times New Roman" panose="02020603050405020304" pitchFamily="18" charset="0"/>
              </a:rPr>
              <a:t>Multiple pooling commonly founding CNN force the network to ignore valuable information about the location and pose of the object.</a:t>
            </a:r>
          </a:p>
          <a:p>
            <a:pPr marL="361950" indent="-285750"/>
            <a:r>
              <a:rPr lang="en-US" sz="1600" dirty="0">
                <a:solidFill>
                  <a:schemeClr val="tx1"/>
                </a:solidFill>
                <a:latin typeface="Times New Roman" panose="02020603050405020304" pitchFamily="18" charset="0"/>
                <a:cs typeface="Times New Roman" panose="02020603050405020304" pitchFamily="18" charset="0"/>
              </a:rPr>
              <a:t>Thus this is a significant drawback for object detection task. </a:t>
            </a:r>
            <a:endParaRPr lang="en-US" sz="1600" dirty="0">
              <a:solidFill>
                <a:schemeClr val="tx1"/>
              </a:solidFill>
              <a:latin typeface="Franklin Gothic Book" panose="020B0503020102020204" pitchFamily="34" charset="0"/>
            </a:endParaRPr>
          </a:p>
          <a:p>
            <a:pPr marL="76200" indent="0">
              <a:buNone/>
            </a:pPr>
            <a:endParaRPr lang="en-AU" sz="1600" dirty="0">
              <a:latin typeface="Times New Roman" panose="02020603050405020304" pitchFamily="18" charset="0"/>
              <a:cs typeface="Times New Roman" panose="02020603050405020304" pitchFamily="18" charset="0"/>
            </a:endParaRPr>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7" name="Google Shape;1896;p14"/>
          <p:cNvSpPr txBox="1">
            <a:spLocks/>
          </p:cNvSpPr>
          <p:nvPr/>
        </p:nvSpPr>
        <p:spPr>
          <a:xfrm>
            <a:off x="1131750" y="321600"/>
            <a:ext cx="6880500" cy="91824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AU" sz="6000" b="1" dirty="0">
                <a:solidFill>
                  <a:schemeClr val="tx1"/>
                </a:solidFill>
                <a:latin typeface="Amatic SC" panose="020B0604020202020204" charset="-79"/>
                <a:cs typeface="Amatic SC" panose="020B0604020202020204" charset="-79"/>
              </a:rPr>
              <a:t>Why Not CNN?</a:t>
            </a:r>
            <a:endParaRPr lang="en-GB" sz="6000" b="1" dirty="0">
              <a:solidFill>
                <a:schemeClr val="tx1"/>
              </a:solidFill>
              <a:latin typeface="Amatic SC" panose="020B0604020202020204" charset="-79"/>
              <a:cs typeface="Amatic SC" panose="020B0604020202020204" charset="-79"/>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2192" y="3229979"/>
            <a:ext cx="4443308" cy="1501166"/>
          </a:xfrm>
          <a:prstGeom prst="rect">
            <a:avLst/>
          </a:prstGeom>
        </p:spPr>
      </p:pic>
    </p:spTree>
    <p:extLst>
      <p:ext uri="{BB962C8B-B14F-4D97-AF65-F5344CB8AC3E}">
        <p14:creationId xmlns:p14="http://schemas.microsoft.com/office/powerpoint/2010/main" val="397533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0" y="82194"/>
            <a:ext cx="8630292" cy="11335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tx1"/>
                </a:solidFill>
              </a:rPr>
              <a:t>Capsule Neural Netwrok (Capsnet)</a:t>
            </a:r>
            <a:endParaRPr sz="6000" dirty="0">
              <a:solidFill>
                <a:schemeClr val="tx1"/>
              </a:solidFill>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5" name="Google Shape;1921;p17"/>
          <p:cNvSpPr txBox="1">
            <a:spLocks noGrp="1"/>
          </p:cNvSpPr>
          <p:nvPr>
            <p:ph type="body" idx="1"/>
          </p:nvPr>
        </p:nvSpPr>
        <p:spPr>
          <a:xfrm>
            <a:off x="782428" y="1315092"/>
            <a:ext cx="7822733" cy="3226086"/>
          </a:xfrm>
          <a:prstGeom prst="rect">
            <a:avLst/>
          </a:prstGeom>
        </p:spPr>
        <p:txBody>
          <a:bodyPr spcFirstLastPara="1" wrap="square" lIns="91425" tIns="91425" rIns="91425" bIns="91425" anchor="ctr" anchorCtr="0">
            <a:noAutofit/>
          </a:bodyPr>
          <a:lstStyle/>
          <a:p>
            <a:pPr algn="l">
              <a:buClr>
                <a:schemeClr val="tx1"/>
              </a:buClr>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Hinton presented Capsule Neural Network (CapsNet), to address CNNs' weaknesses.</a:t>
            </a:r>
          </a:p>
          <a:p>
            <a:pPr algn="l">
              <a:buClr>
                <a:schemeClr val="tx1"/>
              </a:buClr>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The thought is to encode the relative connections (e.g., areas, scales, directions) between nearby parts.</a:t>
            </a:r>
          </a:p>
          <a:p>
            <a:pPr algn="l">
              <a:buClr>
                <a:schemeClr val="tx1"/>
              </a:buClr>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Perform efficient learning by using less amount of data.</a:t>
            </a:r>
          </a:p>
          <a:p>
            <a:pPr algn="l">
              <a:buClr>
                <a:schemeClr val="tx1"/>
              </a:buClr>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Hinton and his group effectively utilized this calculation for preparing the system on manually written pictures of digits (MNIST) and successfully accomplished execution.</a:t>
            </a:r>
            <a:endParaRPr lang="en-US" sz="1600" dirty="0">
              <a:latin typeface="Times New Roman" panose="02020603050405020304" pitchFamily="18" charset="0"/>
              <a:cs typeface="Times New Roman" panose="02020603050405020304" pitchFamily="18" charset="0"/>
            </a:endParaRPr>
          </a:p>
          <a:p>
            <a:pPr marL="0" lvl="0" indent="0" rtl="0">
              <a:spcBef>
                <a:spcPts val="600"/>
              </a:spcBef>
              <a:spcAft>
                <a:spcPts val="0"/>
              </a:spcAft>
              <a:buNone/>
            </a:pPr>
            <a:endParaRPr dirty="0"/>
          </a:p>
        </p:txBody>
      </p:sp>
    </p:spTree>
    <p:extLst>
      <p:ext uri="{BB962C8B-B14F-4D97-AF65-F5344CB8AC3E}">
        <p14:creationId xmlns:p14="http://schemas.microsoft.com/office/powerpoint/2010/main" val="375925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0" y="82194"/>
            <a:ext cx="8630292" cy="11335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solidFill>
                  <a:schemeClr val="tx1"/>
                </a:solidFill>
              </a:rPr>
              <a:t>Capsule Neural Netwrok (Capsnet)</a:t>
            </a:r>
            <a:endParaRPr sz="6000" dirty="0">
              <a:solidFill>
                <a:schemeClr val="tx1"/>
              </a:solidFill>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5" name="Google Shape;1921;p17"/>
          <p:cNvSpPr txBox="1">
            <a:spLocks noGrp="1"/>
          </p:cNvSpPr>
          <p:nvPr>
            <p:ph type="body" idx="1"/>
          </p:nvPr>
        </p:nvSpPr>
        <p:spPr>
          <a:xfrm>
            <a:off x="659138" y="1325366"/>
            <a:ext cx="7822733" cy="2732926"/>
          </a:xfrm>
          <a:prstGeom prst="rect">
            <a:avLst/>
          </a:prstGeom>
        </p:spPr>
        <p:txBody>
          <a:bodyPr spcFirstLastPara="1" wrap="square" lIns="91425" tIns="91425" rIns="91425" bIns="91425" anchor="ctr" anchorCtr="0">
            <a:noAutofit/>
          </a:bodyPr>
          <a:lstStyle/>
          <a:p>
            <a:pPr>
              <a:buClr>
                <a:schemeClr val="tx1"/>
              </a:buClr>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CapsNet is composed of capsules rather than neurons.</a:t>
            </a:r>
          </a:p>
          <a:p>
            <a:pPr>
              <a:buClr>
                <a:schemeClr val="tx1"/>
              </a:buClr>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A capsule is a small group of neurons that learns to detect a particular object.</a:t>
            </a:r>
          </a:p>
          <a:p>
            <a:pPr>
              <a:buClr>
                <a:schemeClr val="tx1"/>
              </a:buClr>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CapsNet architecture consists of two parts, encoder and decoder.</a:t>
            </a:r>
          </a:p>
          <a:p>
            <a:pPr>
              <a:buClr>
                <a:schemeClr val="tx1"/>
              </a:buClr>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Encoder part includes a convolutional layer, a primary capsule and class capsule.</a:t>
            </a:r>
          </a:p>
          <a:p>
            <a:pPr>
              <a:buClr>
                <a:schemeClr val="tx1"/>
              </a:buClr>
              <a:buFont typeface="Wingdings" panose="05000000000000000000" pitchFamily="2" charset="2"/>
              <a:buChar char="Ø"/>
            </a:pPr>
            <a:r>
              <a:rPr lang="en-GB" sz="1600" dirty="0">
                <a:latin typeface="Times New Roman" panose="02020603050405020304" pitchFamily="18" charset="0"/>
                <a:cs typeface="Times New Roman" panose="02020603050405020304" pitchFamily="18" charset="0"/>
              </a:rPr>
              <a:t>And decoder part includes fully connected layers 1, 2 and 3.</a:t>
            </a:r>
            <a:endParaRP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94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9555-85DE-43B8-9E08-77A76AAB1677}"/>
              </a:ext>
            </a:extLst>
          </p:cNvPr>
          <p:cNvSpPr>
            <a:spLocks noGrp="1"/>
          </p:cNvSpPr>
          <p:nvPr>
            <p:ph type="title"/>
          </p:nvPr>
        </p:nvSpPr>
        <p:spPr>
          <a:xfrm>
            <a:off x="467833" y="308344"/>
            <a:ext cx="7647742" cy="903882"/>
          </a:xfrm>
        </p:spPr>
        <p:txBody>
          <a:bodyPr/>
          <a:lstStyle/>
          <a:p>
            <a:r>
              <a:rPr lang="en-US" sz="6000" dirty="0"/>
              <a:t>Capsnet Basic Architecture</a:t>
            </a:r>
          </a:p>
        </p:txBody>
      </p:sp>
      <p:sp>
        <p:nvSpPr>
          <p:cNvPr id="5" name="Slide Number Placeholder 4">
            <a:extLst>
              <a:ext uri="{FF2B5EF4-FFF2-40B4-BE49-F238E27FC236}">
                <a16:creationId xmlns:a16="http://schemas.microsoft.com/office/drawing/2014/main" id="{90FE2FB0-D9A0-452B-BD2C-0C7C430C688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7" name="Picture 6">
            <a:extLst>
              <a:ext uri="{FF2B5EF4-FFF2-40B4-BE49-F238E27FC236}">
                <a16:creationId xmlns:a16="http://schemas.microsoft.com/office/drawing/2014/main" id="{A837EA07-FF21-43DA-83EE-5D67779C862B}"/>
              </a:ext>
            </a:extLst>
          </p:cNvPr>
          <p:cNvPicPr>
            <a:picLocks noChangeAspect="1"/>
          </p:cNvPicPr>
          <p:nvPr/>
        </p:nvPicPr>
        <p:blipFill>
          <a:blip r:embed="rId2"/>
          <a:stretch>
            <a:fillRect/>
          </a:stretch>
        </p:blipFill>
        <p:spPr>
          <a:xfrm>
            <a:off x="365761" y="1594884"/>
            <a:ext cx="8227126" cy="3431866"/>
          </a:xfrm>
          <a:prstGeom prst="rect">
            <a:avLst/>
          </a:prstGeom>
        </p:spPr>
      </p:pic>
    </p:spTree>
    <p:extLst>
      <p:ext uri="{BB962C8B-B14F-4D97-AF65-F5344CB8AC3E}">
        <p14:creationId xmlns:p14="http://schemas.microsoft.com/office/powerpoint/2010/main" val="1485623399"/>
      </p:ext>
    </p:extLst>
  </p:cSld>
  <p:clrMapOvr>
    <a:masterClrMapping/>
  </p:clrMapOvr>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TotalTime>
  <Words>1139</Words>
  <Application>Microsoft Office PowerPoint</Application>
  <PresentationFormat>On-screen Show (16:9)</PresentationFormat>
  <Paragraphs>161</Paragraphs>
  <Slides>25</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Wingdings</vt:lpstr>
      <vt:lpstr>Franklin Gothic Book</vt:lpstr>
      <vt:lpstr>Merriweather</vt:lpstr>
      <vt:lpstr>Arial</vt:lpstr>
      <vt:lpstr>Times New Roman</vt:lpstr>
      <vt:lpstr>Short Stack</vt:lpstr>
      <vt:lpstr>Amatic SC</vt:lpstr>
      <vt:lpstr>Quicksand</vt:lpstr>
      <vt:lpstr>Knight template</vt:lpstr>
      <vt:lpstr>Aizaz Shabber Khan 2024(S)MS-DS-06 </vt:lpstr>
      <vt:lpstr>Early Detection of Lung Cancer Nodules through Capsule  Neural Network</vt:lpstr>
      <vt:lpstr>Introduction</vt:lpstr>
      <vt:lpstr>PowerPoint Presentation</vt:lpstr>
      <vt:lpstr>Research Gap</vt:lpstr>
      <vt:lpstr>PowerPoint Presentation</vt:lpstr>
      <vt:lpstr>Capsule Neural Netwrok (Capsnet)</vt:lpstr>
      <vt:lpstr>Capsule Neural Netwrok (Capsnet)</vt:lpstr>
      <vt:lpstr>Capsnet Basic Architecture</vt:lpstr>
      <vt:lpstr>PowerPoint Presentation</vt:lpstr>
      <vt:lpstr>PowerPoint Presentation</vt:lpstr>
      <vt:lpstr>Architecture 1</vt:lpstr>
      <vt:lpstr>Architecture 2</vt:lpstr>
      <vt:lpstr>Architecture 3</vt:lpstr>
      <vt:lpstr>PowerPoint Presentation</vt:lpstr>
      <vt:lpstr>Decoder Part</vt:lpstr>
      <vt:lpstr>Decoder Part</vt:lpstr>
      <vt:lpstr>Hardware Specifications</vt:lpstr>
      <vt:lpstr>Technical Information</vt:lpstr>
      <vt:lpstr>PowerPoint Presentation</vt:lpstr>
      <vt:lpstr>PowerPoint Presentation</vt:lpstr>
      <vt:lpstr>Results</vt:lpstr>
      <vt:lpstr>Research Contribution</vt:lpstr>
      <vt:lpstr>Reference papers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sania</dc:creator>
  <cp:lastModifiedBy>Aizaz Shabber</cp:lastModifiedBy>
  <cp:revision>57</cp:revision>
  <dcterms:modified xsi:type="dcterms:W3CDTF">2025-08-15T10:22:28Z</dcterms:modified>
</cp:coreProperties>
</file>