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71" r:id="rId4"/>
    <p:sldId id="257" r:id="rId5"/>
    <p:sldId id="258" r:id="rId6"/>
    <p:sldId id="273" r:id="rId7"/>
    <p:sldId id="267" r:id="rId8"/>
    <p:sldId id="279" r:id="rId9"/>
    <p:sldId id="270" r:id="rId10"/>
    <p:sldId id="260" r:id="rId11"/>
    <p:sldId id="275" r:id="rId12"/>
    <p:sldId id="261" r:id="rId13"/>
    <p:sldId id="283" r:id="rId14"/>
    <p:sldId id="277" r:id="rId15"/>
    <p:sldId id="276" r:id="rId16"/>
    <p:sldId id="274" r:id="rId17"/>
    <p:sldId id="278" r:id="rId18"/>
    <p:sldId id="282" r:id="rId19"/>
    <p:sldId id="281" r:id="rId20"/>
    <p:sldId id="262" r:id="rId21"/>
    <p:sldId id="263" r:id="rId22"/>
    <p:sldId id="264" r:id="rId23"/>
    <p:sldId id="272"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4317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981288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732918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63187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907426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16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903748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59309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37606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785757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7710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10/01/2024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8372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d2gowda.2002@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ercity.ai/blog-post/guide-to-fine-tuning-llms-with-lora-and-qlora"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6" Type="http://schemas.openxmlformats.org/officeDocument/2006/relationships/hyperlink" Target="https://www.analyticsvidhya.com/blog/2020/01/build-your-first-machine-learning-pipeline-using-scikit-learn/?utm_source=blog&amp;utm_medium=how-to-deploy-machine-learning-model-flask" TargetMode="External"/><Relationship Id="rId5" Type="http://schemas.openxmlformats.org/officeDocument/2006/relationships/hyperlink" Target="https://www.e2enetworks.com/blog/a-step-by-step-guide-to-fine-tuning-the-mistral-7b-llm" TargetMode="External"/><Relationship Id="rId4" Type="http://schemas.openxmlformats.org/officeDocument/2006/relationships/hyperlink" Target="https://www.tutorialspoint.com/flask/index.ht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kumimoji="0" lang="en-US" sz="2800" b="1" i="0" u="none" strike="noStrike" kern="1200" cap="none" spc="0" normalizeH="0" baseline="0" noProof="0" dirty="0">
                <a:ln>
                  <a:noFill/>
                </a:ln>
                <a:solidFill>
                  <a:srgbClr val="1F497D">
                    <a:lumMod val="75000"/>
                  </a:srgbClr>
                </a:solidFill>
                <a:effectLst/>
                <a:uLnTx/>
                <a:uFillTx/>
                <a:latin typeface="Verdana" panose="020B0604030504040204" pitchFamily="34" charset="0"/>
                <a:ea typeface="Verdana" panose="020B0604030504040204" pitchFamily="34" charset="0"/>
              </a:rPr>
              <a:t>ThinkBot: Revolutionizing Chatbot through ML and LLM Innovation</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B-44</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r>
              <a:rPr lang="en-GB" sz="1800" dirty="0"/>
              <a:t>Ms. Shaik Salma Begam</a:t>
            </a:r>
          </a:p>
          <a:p>
            <a:r>
              <a:rPr lang="en-GB" sz="1800" b="0" dirty="0"/>
              <a:t>Assistant Professor</a:t>
            </a:r>
          </a:p>
          <a:p>
            <a:r>
              <a:rPr lang="en-GB" sz="1800" b="0" dirty="0"/>
              <a:t>School of Computer Science &amp; Engineering</a:t>
            </a:r>
          </a:p>
          <a:p>
            <a:r>
              <a:rPr lang="en-GB" sz="1800" b="0" dirty="0"/>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8" name="Table 8">
            <a:extLst>
              <a:ext uri="{FF2B5EF4-FFF2-40B4-BE49-F238E27FC236}">
                <a16:creationId xmlns:a16="http://schemas.microsoft.com/office/drawing/2014/main" id="{7BC7A15B-061A-4328-AB2B-D7839A2D29C1}"/>
              </a:ext>
            </a:extLst>
          </p:cNvPr>
          <p:cNvGraphicFramePr>
            <a:graphicFrameLocks noGrp="1"/>
          </p:cNvGraphicFramePr>
          <p:nvPr>
            <p:extLst>
              <p:ext uri="{D42A27DB-BD31-4B8C-83A1-F6EECF244321}">
                <p14:modId xmlns:p14="http://schemas.microsoft.com/office/powerpoint/2010/main" val="3342090402"/>
              </p:ext>
            </p:extLst>
          </p:nvPr>
        </p:nvGraphicFramePr>
        <p:xfrm>
          <a:off x="600765" y="3274140"/>
          <a:ext cx="5985566" cy="2397760"/>
        </p:xfrm>
        <a:graphic>
          <a:graphicData uri="http://schemas.openxmlformats.org/drawingml/2006/table">
            <a:tbl>
              <a:tblPr firstRow="1" bandRow="1">
                <a:tableStyleId>{5C22544A-7EE6-4342-B048-85BDC9FD1C3A}</a:tableStyleId>
              </a:tblPr>
              <a:tblGrid>
                <a:gridCol w="2992783">
                  <a:extLst>
                    <a:ext uri="{9D8B030D-6E8A-4147-A177-3AD203B41FA5}">
                      <a16:colId xmlns:a16="http://schemas.microsoft.com/office/drawing/2014/main" val="1744022529"/>
                    </a:ext>
                  </a:extLst>
                </a:gridCol>
                <a:gridCol w="2992783">
                  <a:extLst>
                    <a:ext uri="{9D8B030D-6E8A-4147-A177-3AD203B41FA5}">
                      <a16:colId xmlns:a16="http://schemas.microsoft.com/office/drawing/2014/main" val="2212829426"/>
                    </a:ext>
                  </a:extLst>
                </a:gridCol>
              </a:tblGrid>
              <a:tr h="0">
                <a:tc>
                  <a:txBody>
                    <a:bodyPr/>
                    <a:lstStyle/>
                    <a:p>
                      <a:r>
                        <a:rPr lang="en-US" sz="1600" dirty="0">
                          <a:latin typeface="Times New Roman" panose="02020603050405020304" pitchFamily="18" charset="0"/>
                          <a:cs typeface="Times New Roman" panose="02020603050405020304" pitchFamily="18" charset="0"/>
                        </a:rPr>
                        <a:t>Roll Number</a:t>
                      </a:r>
                    </a:p>
                  </a:txBody>
                  <a:tcPr/>
                </a:tc>
                <a:tc>
                  <a:txBody>
                    <a:bodyPr/>
                    <a:lstStyle/>
                    <a:p>
                      <a:r>
                        <a:rPr lang="en-US" sz="1600" dirty="0">
                          <a:latin typeface="Times New Roman" panose="02020603050405020304" pitchFamily="18" charset="0"/>
                          <a:cs typeface="Times New Roman" panose="02020603050405020304" pitchFamily="18" charset="0"/>
                        </a:rPr>
                        <a:t>Student Name</a:t>
                      </a:r>
                    </a:p>
                  </a:txBody>
                  <a:tcPr/>
                </a:tc>
                <a:extLst>
                  <a:ext uri="{0D108BD9-81ED-4DB2-BD59-A6C34878D82A}">
                    <a16:rowId xmlns:a16="http://schemas.microsoft.com/office/drawing/2014/main" val="3139926295"/>
                  </a:ext>
                </a:extLst>
              </a:tr>
              <a:tr h="370840">
                <a:tc>
                  <a:txBody>
                    <a:bodyPr/>
                    <a:lstStyle/>
                    <a:p>
                      <a:r>
                        <a:rPr lang="en-GB" sz="1600" dirty="0">
                          <a:latin typeface="Times New Roman" panose="02020603050405020304" pitchFamily="18" charset="0"/>
                          <a:cs typeface="Times New Roman" panose="02020603050405020304" pitchFamily="18" charset="0"/>
                        </a:rPr>
                        <a:t>20201COM0058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Darshan Gowda 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0902088"/>
                  </a:ext>
                </a:extLst>
              </a:tr>
              <a:tr h="370840">
                <a:tc>
                  <a:txBody>
                    <a:bodyPr/>
                    <a:lstStyle/>
                    <a:p>
                      <a:r>
                        <a:rPr lang="en-GB" sz="1600" dirty="0">
                          <a:latin typeface="Times New Roman" panose="02020603050405020304" pitchFamily="18" charset="0"/>
                          <a:cs typeface="Times New Roman" panose="02020603050405020304" pitchFamily="18" charset="0"/>
                        </a:rPr>
                        <a:t>20201COM0057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Vishal 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469781"/>
                  </a:ext>
                </a:extLst>
              </a:tr>
              <a:tr h="370840">
                <a:tc>
                  <a:txBody>
                    <a:bodyPr/>
                    <a:lstStyle/>
                    <a:p>
                      <a:r>
                        <a:rPr lang="en-GB" sz="1600" dirty="0">
                          <a:latin typeface="Times New Roman" panose="02020603050405020304" pitchFamily="18" charset="0"/>
                          <a:cs typeface="Times New Roman" panose="02020603050405020304" pitchFamily="18" charset="0"/>
                        </a:rPr>
                        <a:t>20201COM0055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Vishwas B</a:t>
                      </a:r>
                    </a:p>
                  </a:txBody>
                  <a:tcPr/>
                </a:tc>
                <a:extLst>
                  <a:ext uri="{0D108BD9-81ED-4DB2-BD59-A6C34878D82A}">
                    <a16:rowId xmlns:a16="http://schemas.microsoft.com/office/drawing/2014/main" val="1381354359"/>
                  </a:ext>
                </a:extLst>
              </a:tr>
              <a:tr h="370840">
                <a:tc>
                  <a:txBody>
                    <a:bodyPr/>
                    <a:lstStyle/>
                    <a:p>
                      <a:r>
                        <a:rPr lang="en-GB" sz="1600" dirty="0">
                          <a:latin typeface="Times New Roman" panose="02020603050405020304" pitchFamily="18" charset="0"/>
                          <a:cs typeface="Times New Roman" panose="02020603050405020304" pitchFamily="18" charset="0"/>
                        </a:rPr>
                        <a:t>20201COM9001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err="1">
                          <a:latin typeface="Times New Roman" panose="02020603050405020304" pitchFamily="18" charset="0"/>
                          <a:cs typeface="Times New Roman" panose="02020603050405020304" pitchFamily="18" charset="0"/>
                        </a:rPr>
                        <a:t>Jangam</a:t>
                      </a:r>
                      <a:r>
                        <a:rPr lang="en-GB" sz="1600" dirty="0">
                          <a:latin typeface="Times New Roman" panose="02020603050405020304" pitchFamily="18" charset="0"/>
                          <a:cs typeface="Times New Roman" panose="02020603050405020304" pitchFamily="18" charset="0"/>
                        </a:rPr>
                        <a:t> Dheeraj</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064493"/>
                  </a:ext>
                </a:extLst>
              </a:tr>
              <a:tr h="370840">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20191COM0219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VELAKACHERLA SANKAR REDDY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8274395"/>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618837"/>
            <a:ext cx="10515600" cy="4351338"/>
          </a:xfrm>
        </p:spPr>
        <p:txBody>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Improve Customer Interactions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Streamline Customer Support</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Automate Repetitive Tasks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Create Personalized Experiences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Collect and Analyze Data Effectively</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Enhance Security Measures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Follow Regulatory Standards</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86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225083"/>
            <a:ext cx="10515600" cy="1048221"/>
          </a:xfrm>
        </p:spPr>
        <p:txBody>
          <a:bodyPr/>
          <a:lstStyle/>
          <a:p>
            <a:r>
              <a:rPr lang="en-US" b="1" dirty="0"/>
              <a:t>System Design</a:t>
            </a:r>
            <a:endParaRPr lang="en-GB" b="1" dirty="0"/>
          </a:p>
        </p:txBody>
      </p:sp>
      <p:sp>
        <p:nvSpPr>
          <p:cNvPr id="5" name="TextBox 4">
            <a:extLst>
              <a:ext uri="{FF2B5EF4-FFF2-40B4-BE49-F238E27FC236}">
                <a16:creationId xmlns:a16="http://schemas.microsoft.com/office/drawing/2014/main" id="{538F3B9C-2B6D-4A1D-A94B-0192E28062A4}"/>
              </a:ext>
            </a:extLst>
          </p:cNvPr>
          <p:cNvSpPr txBox="1"/>
          <p:nvPr/>
        </p:nvSpPr>
        <p:spPr>
          <a:xfrm>
            <a:off x="2259227" y="5215364"/>
            <a:ext cx="1864613" cy="369332"/>
          </a:xfrm>
          <a:prstGeom prst="rect">
            <a:avLst/>
          </a:prstGeom>
          <a:noFill/>
        </p:spPr>
        <p:txBody>
          <a:bodyPr wrap="none" rtlCol="0">
            <a:spAutoFit/>
          </a:bodyPr>
          <a:lstStyle/>
          <a:p>
            <a:r>
              <a:rPr lang="en-US" dirty="0">
                <a:latin typeface="Times New Roman" panose="02020603050405020304" pitchFamily="18" charset="0"/>
                <a:ea typeface="Times New Roman" panose="02020603050405020304" pitchFamily="18" charset="0"/>
              </a:rPr>
              <a:t>Use Case</a:t>
            </a:r>
            <a:r>
              <a:rPr lang="en-US" sz="1800" dirty="0">
                <a:effectLst/>
                <a:latin typeface="Times New Roman" panose="02020603050405020304" pitchFamily="18" charset="0"/>
                <a:ea typeface="Times New Roman" panose="02020603050405020304" pitchFamily="18" charset="0"/>
              </a:rPr>
              <a:t> diagram</a:t>
            </a:r>
            <a:endParaRPr lang="en-US" dirty="0"/>
          </a:p>
        </p:txBody>
      </p:sp>
      <p:pic>
        <p:nvPicPr>
          <p:cNvPr id="3078" name="Picture 6">
            <a:extLst>
              <a:ext uri="{FF2B5EF4-FFF2-40B4-BE49-F238E27FC236}">
                <a16:creationId xmlns:a16="http://schemas.microsoft.com/office/drawing/2014/main" id="{571ACF31-64EA-48BE-ACB2-E2E9DBBCFF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208" y="1580085"/>
            <a:ext cx="6742504" cy="36978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C88B370-A94B-425C-85F1-898022BCAC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87065" y="801858"/>
            <a:ext cx="4277750" cy="4201331"/>
          </a:xfrm>
          <a:prstGeom prst="rect">
            <a:avLst/>
          </a:prstGeom>
          <a:noFill/>
          <a:ln>
            <a:noFill/>
          </a:ln>
        </p:spPr>
      </p:pic>
      <p:sp>
        <p:nvSpPr>
          <p:cNvPr id="9" name="TextBox 8">
            <a:extLst>
              <a:ext uri="{FF2B5EF4-FFF2-40B4-BE49-F238E27FC236}">
                <a16:creationId xmlns:a16="http://schemas.microsoft.com/office/drawing/2014/main" id="{98976D61-A646-4EF6-86A1-7A9849ED3CCF}"/>
              </a:ext>
            </a:extLst>
          </p:cNvPr>
          <p:cNvSpPr txBox="1"/>
          <p:nvPr/>
        </p:nvSpPr>
        <p:spPr>
          <a:xfrm>
            <a:off x="8699886" y="5215364"/>
            <a:ext cx="2153154" cy="369332"/>
          </a:xfrm>
          <a:prstGeom prst="rect">
            <a:avLst/>
          </a:prstGeom>
          <a:noFill/>
        </p:spPr>
        <p:txBody>
          <a:bodyPr wrap="none" rtlCol="0">
            <a:spAutoFit/>
          </a:bodyPr>
          <a:lstStyle/>
          <a:p>
            <a:r>
              <a:rPr lang="en-US" sz="1800" dirty="0">
                <a:effectLst/>
                <a:latin typeface="Times New Roman" panose="02020603050405020304" pitchFamily="18" charset="0"/>
                <a:ea typeface="Times New Roman" panose="02020603050405020304" pitchFamily="18" charset="0"/>
              </a:rPr>
              <a:t>Architecture diagram</a:t>
            </a:r>
            <a:endParaRPr lang="en-US" dirty="0"/>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225083"/>
            <a:ext cx="10515600" cy="1048221"/>
          </a:xfrm>
        </p:spPr>
        <p:txBody>
          <a:bodyPr/>
          <a:lstStyle/>
          <a:p>
            <a:r>
              <a:rPr lang="en-US" b="1" dirty="0"/>
              <a:t>System Design</a:t>
            </a:r>
            <a:endParaRPr lang="en-GB" b="1" dirty="0"/>
          </a:p>
        </p:txBody>
      </p:sp>
      <p:sp>
        <p:nvSpPr>
          <p:cNvPr id="5" name="TextBox 4">
            <a:extLst>
              <a:ext uri="{FF2B5EF4-FFF2-40B4-BE49-F238E27FC236}">
                <a16:creationId xmlns:a16="http://schemas.microsoft.com/office/drawing/2014/main" id="{538F3B9C-2B6D-4A1D-A94B-0192E28062A4}"/>
              </a:ext>
            </a:extLst>
          </p:cNvPr>
          <p:cNvSpPr txBox="1"/>
          <p:nvPr/>
        </p:nvSpPr>
        <p:spPr>
          <a:xfrm>
            <a:off x="2259227" y="5215364"/>
            <a:ext cx="1864613" cy="369332"/>
          </a:xfrm>
          <a:prstGeom prst="rect">
            <a:avLst/>
          </a:prstGeom>
          <a:noFill/>
        </p:spPr>
        <p:txBody>
          <a:bodyPr wrap="none" rtlCol="0">
            <a:spAutoFit/>
          </a:bodyPr>
          <a:lstStyle/>
          <a:p>
            <a:r>
              <a:rPr lang="en-US" dirty="0">
                <a:latin typeface="Times New Roman" panose="02020603050405020304" pitchFamily="18" charset="0"/>
                <a:ea typeface="Times New Roman" panose="02020603050405020304" pitchFamily="18" charset="0"/>
              </a:rPr>
              <a:t>Use Case</a:t>
            </a:r>
            <a:r>
              <a:rPr lang="en-US" sz="1800" dirty="0">
                <a:effectLst/>
                <a:latin typeface="Times New Roman" panose="02020603050405020304" pitchFamily="18" charset="0"/>
                <a:ea typeface="Times New Roman" panose="02020603050405020304" pitchFamily="18" charset="0"/>
              </a:rPr>
              <a:t> diagram</a:t>
            </a:r>
            <a:endParaRPr lang="en-US" dirty="0"/>
          </a:p>
        </p:txBody>
      </p:sp>
      <p:pic>
        <p:nvPicPr>
          <p:cNvPr id="8" name="Picture 7">
            <a:extLst>
              <a:ext uri="{FF2B5EF4-FFF2-40B4-BE49-F238E27FC236}">
                <a16:creationId xmlns:a16="http://schemas.microsoft.com/office/drawing/2014/main" id="{0C88B370-A94B-425C-85F1-898022BCAC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2801" y="0"/>
            <a:ext cx="5701552" cy="6858000"/>
          </a:xfrm>
          <a:prstGeom prst="rect">
            <a:avLst/>
          </a:prstGeom>
          <a:noFill/>
          <a:ln>
            <a:noFill/>
          </a:ln>
        </p:spPr>
      </p:pic>
      <p:sp>
        <p:nvSpPr>
          <p:cNvPr id="9" name="TextBox 8">
            <a:extLst>
              <a:ext uri="{FF2B5EF4-FFF2-40B4-BE49-F238E27FC236}">
                <a16:creationId xmlns:a16="http://schemas.microsoft.com/office/drawing/2014/main" id="{98976D61-A646-4EF6-86A1-7A9849ED3CCF}"/>
              </a:ext>
            </a:extLst>
          </p:cNvPr>
          <p:cNvSpPr txBox="1"/>
          <p:nvPr/>
        </p:nvSpPr>
        <p:spPr>
          <a:xfrm>
            <a:off x="8699886" y="5215364"/>
            <a:ext cx="2153154" cy="369332"/>
          </a:xfrm>
          <a:prstGeom prst="rect">
            <a:avLst/>
          </a:prstGeom>
          <a:noFill/>
        </p:spPr>
        <p:txBody>
          <a:bodyPr wrap="none" rtlCol="0">
            <a:spAutoFit/>
          </a:bodyPr>
          <a:lstStyle/>
          <a:p>
            <a:r>
              <a:rPr lang="en-US" sz="1800" dirty="0">
                <a:effectLst/>
                <a:latin typeface="Times New Roman" panose="02020603050405020304" pitchFamily="18" charset="0"/>
                <a:ea typeface="Times New Roman" panose="02020603050405020304" pitchFamily="18" charset="0"/>
              </a:rPr>
              <a:t>Architecture diagram</a:t>
            </a:r>
            <a:endParaRPr lang="en-US" dirty="0"/>
          </a:p>
        </p:txBody>
      </p:sp>
    </p:spTree>
    <p:extLst>
      <p:ext uri="{BB962C8B-B14F-4D97-AF65-F5344CB8AC3E}">
        <p14:creationId xmlns:p14="http://schemas.microsoft.com/office/powerpoint/2010/main" val="205942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FA81-B70F-4814-9B86-8D4A54F349C7}"/>
              </a:ext>
            </a:extLst>
          </p:cNvPr>
          <p:cNvSpPr>
            <a:spLocks noGrp="1"/>
          </p:cNvSpPr>
          <p:nvPr>
            <p:ph type="title"/>
          </p:nvPr>
        </p:nvSpPr>
        <p:spPr>
          <a:xfrm>
            <a:off x="838200" y="18255"/>
            <a:ext cx="10515600" cy="1325563"/>
          </a:xfrm>
        </p:spPr>
        <p:txBody>
          <a:bodyPr/>
          <a:lstStyle/>
          <a:p>
            <a:r>
              <a:rPr lang="en-US" b="1" dirty="0"/>
              <a:t>Algorithms Used:</a:t>
            </a:r>
          </a:p>
        </p:txBody>
      </p:sp>
      <p:sp>
        <p:nvSpPr>
          <p:cNvPr id="3" name="Content Placeholder 2">
            <a:extLst>
              <a:ext uri="{FF2B5EF4-FFF2-40B4-BE49-F238E27FC236}">
                <a16:creationId xmlns:a16="http://schemas.microsoft.com/office/drawing/2014/main" id="{3FE59292-B85F-4A7F-A287-322A9919EEC2}"/>
              </a:ext>
            </a:extLst>
          </p:cNvPr>
          <p:cNvSpPr>
            <a:spLocks noGrp="1"/>
          </p:cNvSpPr>
          <p:nvPr>
            <p:ph idx="1"/>
          </p:nvPr>
        </p:nvSpPr>
        <p:spPr>
          <a:xfrm>
            <a:off x="838200" y="1343818"/>
            <a:ext cx="10515600" cy="4351338"/>
          </a:xfrm>
        </p:spPr>
        <p:txBody>
          <a:bodyPr>
            <a:normAutofit/>
          </a:bodyPr>
          <a:lstStyle/>
          <a:p>
            <a:pPr marL="514350" indent="-514350" algn="just">
              <a:buFont typeface="+mj-lt"/>
              <a:buAutoNum type="arabicPeriod"/>
            </a:pPr>
            <a:r>
              <a:rPr lang="en-US" b="1" i="0" dirty="0">
                <a:effectLst/>
                <a:latin typeface="Times New Roman" panose="02020603050405020304" pitchFamily="18" charset="0"/>
                <a:cs typeface="Times New Roman" panose="02020603050405020304" pitchFamily="18" charset="0"/>
              </a:rPr>
              <a:t>Naive Bayes </a:t>
            </a:r>
            <a:r>
              <a:rPr lang="en-US" b="1" i="0" dirty="0" err="1">
                <a:effectLst/>
                <a:latin typeface="Times New Roman" panose="02020603050405020304" pitchFamily="18" charset="0"/>
                <a:cs typeface="Times New Roman" panose="02020603050405020304" pitchFamily="18" charset="0"/>
              </a:rPr>
              <a:t>MultinomialNB</a:t>
            </a:r>
            <a:r>
              <a:rPr lang="en-US" b="1" i="0"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Powerful probabilistic classification for precise text understanding.</a:t>
            </a:r>
          </a:p>
          <a:p>
            <a:pPr lvl="1" algn="just"/>
            <a:r>
              <a:rPr lang="en-US" b="0" i="0" dirty="0">
                <a:effectLst/>
                <a:latin typeface="Times New Roman" panose="02020603050405020304" pitchFamily="18" charset="0"/>
                <a:cs typeface="Times New Roman" panose="02020603050405020304" pitchFamily="18" charset="0"/>
              </a:rPr>
              <a:t>Efficiently categorizes and assigns probabilities to different user queries.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Large Language Model (LLM) - Mistral:</a:t>
            </a:r>
            <a:endParaRPr lang="en-US"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Harnessing Mistral 7B LLM for cutting-edge language modeling.</a:t>
            </a:r>
          </a:p>
          <a:p>
            <a:pPr lvl="1" algn="just"/>
            <a:r>
              <a:rPr lang="en-US" b="0" i="0" dirty="0">
                <a:effectLst/>
                <a:latin typeface="Times New Roman" panose="02020603050405020304" pitchFamily="18" charset="0"/>
                <a:cs typeface="Times New Roman" panose="02020603050405020304" pitchFamily="18" charset="0"/>
              </a:rPr>
              <a:t>Empowers the chatbot with enhanced language understanding for nuanced interactions.</a:t>
            </a:r>
          </a:p>
          <a:p>
            <a:pPr marL="0" indent="0" algn="just">
              <a:buNone/>
            </a:pPr>
            <a:r>
              <a:rPr lang="en-US" b="0" i="0" dirty="0">
                <a:effectLst/>
                <a:latin typeface="Times New Roman" panose="02020603050405020304" pitchFamily="18" charset="0"/>
                <a:cs typeface="Times New Roman" panose="02020603050405020304" pitchFamily="18" charset="0"/>
              </a:rPr>
              <a:t>These algorithms work synergistically, ensuring accurate and contextually relevant responses, thus elevating the overall performance of our customer service chatbot.</a:t>
            </a:r>
          </a:p>
        </p:txBody>
      </p:sp>
    </p:spTree>
    <p:extLst>
      <p:ext uri="{BB962C8B-B14F-4D97-AF65-F5344CB8AC3E}">
        <p14:creationId xmlns:p14="http://schemas.microsoft.com/office/powerpoint/2010/main" val="427929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225083"/>
            <a:ext cx="10515600" cy="1048221"/>
          </a:xfrm>
        </p:spPr>
        <p:txBody>
          <a:bodyPr/>
          <a:lstStyle/>
          <a:p>
            <a:r>
              <a:rPr lang="en-US" b="1" dirty="0"/>
              <a:t>Implementation</a:t>
            </a:r>
            <a:endParaRPr lang="en-GB" b="1" dirty="0"/>
          </a:p>
        </p:txBody>
      </p:sp>
      <p:sp>
        <p:nvSpPr>
          <p:cNvPr id="3" name="Content Placeholder 2"/>
          <p:cNvSpPr>
            <a:spLocks noGrp="1"/>
          </p:cNvSpPr>
          <p:nvPr>
            <p:ph idx="1"/>
          </p:nvPr>
        </p:nvSpPr>
        <p:spPr>
          <a:xfrm>
            <a:off x="627185" y="1428048"/>
            <a:ext cx="10515600" cy="4851575"/>
          </a:xfrm>
        </p:spPr>
        <p:txBody>
          <a:bodyPr>
            <a:noAutofit/>
          </a:bodyPr>
          <a:lstStyle/>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Architecture:</a:t>
            </a:r>
            <a:endParaRPr lang="en-US" sz="2400"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Python Flask for backend.</a:t>
            </a:r>
          </a:p>
          <a:p>
            <a:pPr lvl="1" algn="just"/>
            <a:r>
              <a:rPr lang="en-US" b="0" i="0" dirty="0">
                <a:effectLst/>
                <a:latin typeface="Times New Roman" panose="02020603050405020304" pitchFamily="18" charset="0"/>
                <a:cs typeface="Times New Roman" panose="02020603050405020304" pitchFamily="18" charset="0"/>
              </a:rPr>
              <a:t>HTML, CSS, JS for frontend.</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Intent Recognition:</a:t>
            </a:r>
            <a:endParaRPr lang="en-US" sz="2400"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Multinomial Naive Bayes for message intent classification.</a:t>
            </a:r>
          </a:p>
          <a:p>
            <a:pPr lvl="1" algn="just"/>
            <a:r>
              <a:rPr lang="en-US" b="0" i="0" dirty="0">
                <a:effectLst/>
                <a:latin typeface="Times New Roman" panose="02020603050405020304" pitchFamily="18" charset="0"/>
                <a:cs typeface="Times New Roman" panose="02020603050405020304" pitchFamily="18" charset="0"/>
              </a:rPr>
              <a:t>Large Language Model (LLM) integration for </a:t>
            </a:r>
          </a:p>
          <a:p>
            <a:pPr marL="457200" lvl="1" indent="0" algn="just">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detailed understanding.</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User Interface:</a:t>
            </a:r>
            <a:endParaRPr lang="en-US" sz="2400"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Landing page, login, register, reset password.</a:t>
            </a:r>
          </a:p>
          <a:p>
            <a:pPr lvl="1" algn="just"/>
            <a:r>
              <a:rPr lang="en-US" b="0" i="0" dirty="0">
                <a:effectLst/>
                <a:latin typeface="Times New Roman" panose="02020603050405020304" pitchFamily="18" charset="0"/>
                <a:cs typeface="Times New Roman" panose="02020603050405020304" pitchFamily="18" charset="0"/>
              </a:rPr>
              <a:t>Dashboard with a chat interface.</a:t>
            </a:r>
          </a:p>
          <a:p>
            <a:pPr algn="just"/>
            <a:endParaRPr lang="en-GB" sz="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43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225083"/>
            <a:ext cx="10515600" cy="1048221"/>
          </a:xfrm>
        </p:spPr>
        <p:txBody>
          <a:bodyPr/>
          <a:lstStyle/>
          <a:p>
            <a:r>
              <a:rPr lang="en-US" b="1" dirty="0"/>
              <a:t>Implementation</a:t>
            </a:r>
            <a:endParaRPr lang="en-GB" b="1" dirty="0"/>
          </a:p>
        </p:txBody>
      </p:sp>
      <p:sp>
        <p:nvSpPr>
          <p:cNvPr id="3" name="Content Placeholder 2"/>
          <p:cNvSpPr>
            <a:spLocks noGrp="1"/>
          </p:cNvSpPr>
          <p:nvPr>
            <p:ph idx="1"/>
          </p:nvPr>
        </p:nvSpPr>
        <p:spPr>
          <a:xfrm>
            <a:off x="627185" y="1408547"/>
            <a:ext cx="10515600" cy="4851575"/>
          </a:xfrm>
        </p:spPr>
        <p:txBody>
          <a:bodyPr>
            <a:noAutofit/>
          </a:bodyPr>
          <a:lstStyle/>
          <a:p>
            <a:pPr algn="just">
              <a:buFont typeface="+mj-lt"/>
              <a:buAutoNum type="arabicPeriod" startAt="4"/>
            </a:pPr>
            <a:r>
              <a:rPr lang="en-US" sz="2400" b="1" i="0" dirty="0">
                <a:effectLst/>
                <a:latin typeface="Times New Roman" panose="02020603050405020304" pitchFamily="18" charset="0"/>
                <a:cs typeface="Times New Roman" panose="02020603050405020304" pitchFamily="18" charset="0"/>
              </a:rPr>
              <a:t>Input Methods:</a:t>
            </a:r>
            <a:endParaRPr lang="en-US" sz="2400" b="0" i="0" dirty="0">
              <a:effectLst/>
              <a:latin typeface="Times New Roman" panose="02020603050405020304" pitchFamily="18" charset="0"/>
              <a:cs typeface="Times New Roman" panose="02020603050405020304" pitchFamily="18" charset="0"/>
            </a:endParaRPr>
          </a:p>
          <a:p>
            <a:pPr marL="457200" lvl="1" indent="0" algn="just">
              <a:buNone/>
            </a:pPr>
            <a:r>
              <a:rPr lang="en-US" b="0" i="0" dirty="0">
                <a:effectLst/>
                <a:latin typeface="Times New Roman" panose="02020603050405020304" pitchFamily="18" charset="0"/>
                <a:cs typeface="Times New Roman" panose="02020603050405020304" pitchFamily="18" charset="0"/>
              </a:rPr>
              <a:t>Text, image (OCR for conversion), and voice.</a:t>
            </a:r>
          </a:p>
          <a:p>
            <a:pPr algn="just">
              <a:buFont typeface="+mj-lt"/>
              <a:buAutoNum type="arabicPeriod" startAt="4"/>
            </a:pPr>
            <a:r>
              <a:rPr lang="en-US" sz="2400" b="1" i="0" dirty="0">
                <a:effectLst/>
                <a:latin typeface="Times New Roman" panose="02020603050405020304" pitchFamily="18" charset="0"/>
                <a:cs typeface="Times New Roman" panose="02020603050405020304" pitchFamily="18" charset="0"/>
              </a:rPr>
              <a:t>Features:</a:t>
            </a:r>
            <a:endParaRPr lang="en-US" sz="2400"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"Speak aloud" for user queries.</a:t>
            </a:r>
          </a:p>
          <a:p>
            <a:pPr lvl="1" algn="just"/>
            <a:r>
              <a:rPr lang="en-US" b="0" i="0" dirty="0">
                <a:effectLst/>
                <a:latin typeface="Times New Roman" panose="02020603050405020304" pitchFamily="18" charset="0"/>
                <a:cs typeface="Times New Roman" panose="02020603050405020304" pitchFamily="18" charset="0"/>
              </a:rPr>
              <a:t>Quick copy function for bot responses.</a:t>
            </a:r>
          </a:p>
          <a:p>
            <a:pPr algn="just">
              <a:buFont typeface="+mj-lt"/>
              <a:buAutoNum type="arabicPeriod" startAt="4"/>
            </a:pPr>
            <a:r>
              <a:rPr lang="en-US" sz="2400" b="1" i="0" dirty="0">
                <a:effectLst/>
                <a:latin typeface="Times New Roman" panose="02020603050405020304" pitchFamily="18" charset="0"/>
                <a:cs typeface="Times New Roman" panose="02020603050405020304" pitchFamily="18" charset="0"/>
              </a:rPr>
              <a:t>Security:</a:t>
            </a:r>
            <a:endParaRPr lang="en-US" sz="2400" b="0" i="0" dirty="0">
              <a:effectLst/>
              <a:latin typeface="Times New Roman" panose="02020603050405020304" pitchFamily="18" charset="0"/>
              <a:cs typeface="Times New Roman" panose="02020603050405020304" pitchFamily="18" charset="0"/>
            </a:endParaRPr>
          </a:p>
          <a:p>
            <a:pPr marL="457200" lvl="1" indent="0" algn="just">
              <a:buNone/>
            </a:pPr>
            <a:r>
              <a:rPr lang="en-US" b="0" i="0" dirty="0">
                <a:effectLst/>
                <a:latin typeface="Times New Roman" panose="02020603050405020304" pitchFamily="18" charset="0"/>
                <a:cs typeface="Times New Roman" panose="02020603050405020304" pitchFamily="18" charset="0"/>
              </a:rPr>
              <a:t>All-auth login mechanism for secure interactions.</a:t>
            </a:r>
          </a:p>
          <a:p>
            <a:pPr algn="just">
              <a:buFont typeface="+mj-lt"/>
              <a:buAutoNum type="arabicPeriod" startAt="4"/>
            </a:pPr>
            <a:r>
              <a:rPr lang="en-US" sz="2400" b="1" i="0" dirty="0">
                <a:effectLst/>
                <a:latin typeface="Times New Roman" panose="02020603050405020304" pitchFamily="18" charset="0"/>
                <a:cs typeface="Times New Roman" panose="02020603050405020304" pitchFamily="18" charset="0"/>
              </a:rPr>
              <a:t>Web Deployment:</a:t>
            </a:r>
            <a:endParaRPr lang="en-US" sz="2400" b="0" i="0" dirty="0">
              <a:effectLst/>
              <a:latin typeface="Times New Roman" panose="02020603050405020304" pitchFamily="18" charset="0"/>
              <a:cs typeface="Times New Roman" panose="02020603050405020304" pitchFamily="18" charset="0"/>
            </a:endParaRPr>
          </a:p>
          <a:p>
            <a:pPr marL="457200" lvl="1" indent="0" algn="just">
              <a:buNone/>
            </a:pPr>
            <a:r>
              <a:rPr lang="en-US" b="0" i="0" dirty="0">
                <a:effectLst/>
                <a:latin typeface="Times New Roman" panose="02020603050405020304" pitchFamily="18" charset="0"/>
                <a:cs typeface="Times New Roman" panose="02020603050405020304" pitchFamily="18" charset="0"/>
              </a:rPr>
              <a:t>Utilizing Flask for web application deployment.</a:t>
            </a:r>
          </a:p>
          <a:p>
            <a:pPr algn="just"/>
            <a:endParaRPr lang="en-GB"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98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46E2-EA7A-4585-B486-D954421CD54B}"/>
              </a:ext>
            </a:extLst>
          </p:cNvPr>
          <p:cNvSpPr>
            <a:spLocks noGrp="1"/>
          </p:cNvSpPr>
          <p:nvPr>
            <p:ph type="title"/>
          </p:nvPr>
        </p:nvSpPr>
        <p:spPr>
          <a:xfrm>
            <a:off x="519953" y="-61540"/>
            <a:ext cx="10515600" cy="1325563"/>
          </a:xfrm>
        </p:spPr>
        <p:txBody>
          <a:bodyPr/>
          <a:lstStyle/>
          <a:p>
            <a:r>
              <a:rPr lang="en-US" b="1" dirty="0"/>
              <a:t>Testing</a:t>
            </a:r>
          </a:p>
        </p:txBody>
      </p:sp>
      <p:graphicFrame>
        <p:nvGraphicFramePr>
          <p:cNvPr id="4" name="Content Placeholder 3">
            <a:extLst>
              <a:ext uri="{FF2B5EF4-FFF2-40B4-BE49-F238E27FC236}">
                <a16:creationId xmlns:a16="http://schemas.microsoft.com/office/drawing/2014/main" id="{BA7645D7-6B7F-626F-CE9F-0D7ABA657AB9}"/>
              </a:ext>
            </a:extLst>
          </p:cNvPr>
          <p:cNvGraphicFramePr>
            <a:graphicFrameLocks noGrp="1"/>
          </p:cNvGraphicFramePr>
          <p:nvPr>
            <p:ph idx="1"/>
            <p:extLst>
              <p:ext uri="{D42A27DB-BD31-4B8C-83A1-F6EECF244321}">
                <p14:modId xmlns:p14="http://schemas.microsoft.com/office/powerpoint/2010/main" val="1762092727"/>
              </p:ext>
            </p:extLst>
          </p:nvPr>
        </p:nvGraphicFramePr>
        <p:xfrm>
          <a:off x="479612" y="1134128"/>
          <a:ext cx="10596281" cy="4589744"/>
        </p:xfrm>
        <a:graphic>
          <a:graphicData uri="http://schemas.openxmlformats.org/drawingml/2006/table">
            <a:tbl>
              <a:tblPr firstRow="1" firstCol="1" bandRow="1">
                <a:tableStyleId>{5C22544A-7EE6-4342-B048-85BDC9FD1C3A}</a:tableStyleId>
              </a:tblPr>
              <a:tblGrid>
                <a:gridCol w="614015">
                  <a:extLst>
                    <a:ext uri="{9D8B030D-6E8A-4147-A177-3AD203B41FA5}">
                      <a16:colId xmlns:a16="http://schemas.microsoft.com/office/drawing/2014/main" val="4265567431"/>
                    </a:ext>
                  </a:extLst>
                </a:gridCol>
                <a:gridCol w="2683922">
                  <a:extLst>
                    <a:ext uri="{9D8B030D-6E8A-4147-A177-3AD203B41FA5}">
                      <a16:colId xmlns:a16="http://schemas.microsoft.com/office/drawing/2014/main" val="3723767203"/>
                    </a:ext>
                  </a:extLst>
                </a:gridCol>
                <a:gridCol w="2683922">
                  <a:extLst>
                    <a:ext uri="{9D8B030D-6E8A-4147-A177-3AD203B41FA5}">
                      <a16:colId xmlns:a16="http://schemas.microsoft.com/office/drawing/2014/main" val="2704883071"/>
                    </a:ext>
                  </a:extLst>
                </a:gridCol>
                <a:gridCol w="2685158">
                  <a:extLst>
                    <a:ext uri="{9D8B030D-6E8A-4147-A177-3AD203B41FA5}">
                      <a16:colId xmlns:a16="http://schemas.microsoft.com/office/drawing/2014/main" val="4024474643"/>
                    </a:ext>
                  </a:extLst>
                </a:gridCol>
                <a:gridCol w="1929264">
                  <a:extLst>
                    <a:ext uri="{9D8B030D-6E8A-4147-A177-3AD203B41FA5}">
                      <a16:colId xmlns:a16="http://schemas.microsoft.com/office/drawing/2014/main" val="1748764873"/>
                    </a:ext>
                  </a:extLst>
                </a:gridCol>
              </a:tblGrid>
              <a:tr h="371544">
                <a:tc>
                  <a:txBody>
                    <a:bodyPr/>
                    <a:lstStyle/>
                    <a:p>
                      <a:pPr>
                        <a:lnSpc>
                          <a:spcPct val="150000"/>
                        </a:lnSpc>
                        <a:tabLst>
                          <a:tab pos="619125" algn="l"/>
                        </a:tabLs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Event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Attribute and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Inference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4791886"/>
                  </a:ext>
                </a:extLst>
              </a:tr>
              <a:tr h="1721401">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Authenticate user login after clicking “Login” button on the login page with proper credentials.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 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tabLst>
                          <a:tab pos="619125" algn="l"/>
                        </a:tabLst>
                      </a:pPr>
                      <a:r>
                        <a:rPr lang="en-US" sz="1100"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d2gowda.2002@gmail.com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dars@1234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 successful and directed to chat page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453011"/>
                  </a:ext>
                </a:extLst>
              </a:tr>
              <a:tr h="2496799">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New user registration.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User has to enter a password with minimum length of 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 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 123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 should be minimum of 8 characters.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Fail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1151911"/>
                  </a:ext>
                </a:extLst>
              </a:tr>
            </a:tbl>
          </a:graphicData>
        </a:graphic>
      </p:graphicFrame>
    </p:spTree>
    <p:extLst>
      <p:ext uri="{BB962C8B-B14F-4D97-AF65-F5344CB8AC3E}">
        <p14:creationId xmlns:p14="http://schemas.microsoft.com/office/powerpoint/2010/main" val="157435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46E2-EA7A-4585-B486-D954421CD54B}"/>
              </a:ext>
            </a:extLst>
          </p:cNvPr>
          <p:cNvSpPr>
            <a:spLocks noGrp="1"/>
          </p:cNvSpPr>
          <p:nvPr>
            <p:ph type="title"/>
          </p:nvPr>
        </p:nvSpPr>
        <p:spPr>
          <a:xfrm>
            <a:off x="519953" y="-61540"/>
            <a:ext cx="10515600" cy="1325563"/>
          </a:xfrm>
        </p:spPr>
        <p:txBody>
          <a:bodyPr/>
          <a:lstStyle/>
          <a:p>
            <a:r>
              <a:rPr lang="en-US" b="1" dirty="0"/>
              <a:t>Testing</a:t>
            </a:r>
          </a:p>
        </p:txBody>
      </p:sp>
      <p:graphicFrame>
        <p:nvGraphicFramePr>
          <p:cNvPr id="4" name="Content Placeholder 3">
            <a:extLst>
              <a:ext uri="{FF2B5EF4-FFF2-40B4-BE49-F238E27FC236}">
                <a16:creationId xmlns:a16="http://schemas.microsoft.com/office/drawing/2014/main" id="{BA7645D7-6B7F-626F-CE9F-0D7ABA657AB9}"/>
              </a:ext>
            </a:extLst>
          </p:cNvPr>
          <p:cNvGraphicFramePr>
            <a:graphicFrameLocks noGrp="1"/>
          </p:cNvGraphicFramePr>
          <p:nvPr>
            <p:ph idx="1"/>
          </p:nvPr>
        </p:nvGraphicFramePr>
        <p:xfrm>
          <a:off x="479612" y="1134128"/>
          <a:ext cx="10596281" cy="4589744"/>
        </p:xfrm>
        <a:graphic>
          <a:graphicData uri="http://schemas.openxmlformats.org/drawingml/2006/table">
            <a:tbl>
              <a:tblPr firstRow="1" firstCol="1" bandRow="1">
                <a:tableStyleId>{5C22544A-7EE6-4342-B048-85BDC9FD1C3A}</a:tableStyleId>
              </a:tblPr>
              <a:tblGrid>
                <a:gridCol w="614015">
                  <a:extLst>
                    <a:ext uri="{9D8B030D-6E8A-4147-A177-3AD203B41FA5}">
                      <a16:colId xmlns:a16="http://schemas.microsoft.com/office/drawing/2014/main" val="4265567431"/>
                    </a:ext>
                  </a:extLst>
                </a:gridCol>
                <a:gridCol w="2683922">
                  <a:extLst>
                    <a:ext uri="{9D8B030D-6E8A-4147-A177-3AD203B41FA5}">
                      <a16:colId xmlns:a16="http://schemas.microsoft.com/office/drawing/2014/main" val="3723767203"/>
                    </a:ext>
                  </a:extLst>
                </a:gridCol>
                <a:gridCol w="2683922">
                  <a:extLst>
                    <a:ext uri="{9D8B030D-6E8A-4147-A177-3AD203B41FA5}">
                      <a16:colId xmlns:a16="http://schemas.microsoft.com/office/drawing/2014/main" val="2704883071"/>
                    </a:ext>
                  </a:extLst>
                </a:gridCol>
                <a:gridCol w="2685158">
                  <a:extLst>
                    <a:ext uri="{9D8B030D-6E8A-4147-A177-3AD203B41FA5}">
                      <a16:colId xmlns:a16="http://schemas.microsoft.com/office/drawing/2014/main" val="4024474643"/>
                    </a:ext>
                  </a:extLst>
                </a:gridCol>
                <a:gridCol w="1929264">
                  <a:extLst>
                    <a:ext uri="{9D8B030D-6E8A-4147-A177-3AD203B41FA5}">
                      <a16:colId xmlns:a16="http://schemas.microsoft.com/office/drawing/2014/main" val="1748764873"/>
                    </a:ext>
                  </a:extLst>
                </a:gridCol>
              </a:tblGrid>
              <a:tr h="371544">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Sl. No.</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User Input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Intent Predicted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a:effectLst/>
                          <a:latin typeface="Times New Roman" panose="02020603050405020304" pitchFamily="18" charset="0"/>
                          <a:cs typeface="Times New Roman" panose="02020603050405020304" pitchFamily="18" charset="0"/>
                        </a:rPr>
                        <a:t>Actual Intent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a:effectLst/>
                          <a:latin typeface="Times New Roman" panose="02020603050405020304" pitchFamily="18" charset="0"/>
                          <a:cs typeface="Times New Roman" panose="02020603050405020304" pitchFamily="18" charset="0"/>
                        </a:rPr>
                        <a:t>Result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extLst>
                  <a:ext uri="{0D108BD9-81ED-4DB2-BD59-A6C34878D82A}">
                    <a16:rowId xmlns:a16="http://schemas.microsoft.com/office/drawing/2014/main" val="2234791886"/>
                  </a:ext>
                </a:extLst>
              </a:tr>
              <a:tr h="1721401">
                <a:tc>
                  <a:txBody>
                    <a:bodyPr/>
                    <a:lstStyle/>
                    <a:p>
                      <a:pPr>
                        <a:lnSpc>
                          <a:spcPct val="150000"/>
                        </a:lnSpc>
                        <a:tabLst>
                          <a:tab pos="619125" algn="l"/>
                        </a:tabLst>
                      </a:pPr>
                      <a:r>
                        <a:rPr lang="en-US" sz="1100">
                          <a:effectLst/>
                          <a:latin typeface="Times New Roman" panose="02020603050405020304" pitchFamily="18" charset="0"/>
                          <a:cs typeface="Times New Roman" panose="02020603050405020304" pitchFamily="18" charset="0"/>
                        </a:rPr>
                        <a:t>1</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Hello! I'm reaching out to get an update on my order with the ID #789012. Can you please let me know the current status and expected delivery date?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err="1">
                          <a:effectLst/>
                          <a:latin typeface="Times New Roman" panose="02020603050405020304" pitchFamily="18" charset="0"/>
                          <a:cs typeface="Times New Roman" panose="02020603050405020304" pitchFamily="18" charset="0"/>
                        </a:rPr>
                        <a:t>track_order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err="1">
                          <a:effectLst/>
                          <a:latin typeface="Times New Roman" panose="02020603050405020304" pitchFamily="18" charset="0"/>
                          <a:cs typeface="Times New Roman" panose="02020603050405020304" pitchFamily="18" charset="0"/>
                        </a:rPr>
                        <a:t>track_order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a:effectLst/>
                          <a:latin typeface="Times New Roman" panose="02020603050405020304" pitchFamily="18" charset="0"/>
                          <a:cs typeface="Times New Roman" panose="02020603050405020304" pitchFamily="18" charset="0"/>
                        </a:rPr>
                        <a:t>Pass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extLst>
                  <a:ext uri="{0D108BD9-81ED-4DB2-BD59-A6C34878D82A}">
                    <a16:rowId xmlns:a16="http://schemas.microsoft.com/office/drawing/2014/main" val="105453011"/>
                  </a:ext>
                </a:extLst>
              </a:tr>
              <a:tr h="2496799">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Hello! I'm following up on a recent refund request I submitted. My reference number is #987654. Could you please provide me with an update on the status of my refund and let me know when I can expect it to be processed?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a:effectLst/>
                          <a:latin typeface="Times New Roman" panose="02020603050405020304" pitchFamily="18" charset="0"/>
                          <a:cs typeface="Times New Roman" panose="02020603050405020304" pitchFamily="18" charset="0"/>
                        </a:rPr>
                        <a:t>track_refund</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err="1">
                          <a:effectLst/>
                          <a:latin typeface="Times New Roman" panose="02020603050405020304" pitchFamily="18" charset="0"/>
                          <a:cs typeface="Times New Roman" panose="02020603050405020304" pitchFamily="18" charset="0"/>
                        </a:rPr>
                        <a:t>track_refund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tc>
                  <a:txBody>
                    <a:bodyPr/>
                    <a:lstStyle/>
                    <a:p>
                      <a:pPr>
                        <a:lnSpc>
                          <a:spcPct val="150000"/>
                        </a:lnSpc>
                        <a:tabLst>
                          <a:tab pos="619125" algn="l"/>
                        </a:tabLst>
                      </a:pPr>
                      <a:r>
                        <a:rPr lang="en-US" sz="1100" dirty="0">
                          <a:effectLst/>
                          <a:latin typeface="Times New Roman" panose="02020603050405020304" pitchFamily="18" charset="0"/>
                          <a:cs typeface="Times New Roman" panose="02020603050405020304" pitchFamily="18" charset="0"/>
                        </a:rPr>
                        <a:t>Pass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945" marR="45945" marT="0" marB="0"/>
                </a:tc>
                <a:extLst>
                  <a:ext uri="{0D108BD9-81ED-4DB2-BD59-A6C34878D82A}">
                    <a16:rowId xmlns:a16="http://schemas.microsoft.com/office/drawing/2014/main" val="1451151911"/>
                  </a:ext>
                </a:extLst>
              </a:tr>
            </a:tbl>
          </a:graphicData>
        </a:graphic>
      </p:graphicFrame>
    </p:spTree>
    <p:extLst>
      <p:ext uri="{BB962C8B-B14F-4D97-AF65-F5344CB8AC3E}">
        <p14:creationId xmlns:p14="http://schemas.microsoft.com/office/powerpoint/2010/main" val="220486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46E2-EA7A-4585-B486-D954421CD54B}"/>
              </a:ext>
            </a:extLst>
          </p:cNvPr>
          <p:cNvSpPr>
            <a:spLocks noGrp="1"/>
          </p:cNvSpPr>
          <p:nvPr>
            <p:ph type="title"/>
          </p:nvPr>
        </p:nvSpPr>
        <p:spPr>
          <a:xfrm>
            <a:off x="515470" y="314557"/>
            <a:ext cx="10515600" cy="1325563"/>
          </a:xfrm>
        </p:spPr>
        <p:txBody>
          <a:bodyPr/>
          <a:lstStyle/>
          <a:p>
            <a:r>
              <a:rPr lang="en-US" b="1" dirty="0"/>
              <a:t>Testing</a:t>
            </a:r>
          </a:p>
        </p:txBody>
      </p:sp>
      <p:graphicFrame>
        <p:nvGraphicFramePr>
          <p:cNvPr id="6" name="Table 5">
            <a:extLst>
              <a:ext uri="{FF2B5EF4-FFF2-40B4-BE49-F238E27FC236}">
                <a16:creationId xmlns:a16="http://schemas.microsoft.com/office/drawing/2014/main" id="{15F110D9-8922-1A17-6108-82439297D16E}"/>
              </a:ext>
            </a:extLst>
          </p:cNvPr>
          <p:cNvGraphicFramePr>
            <a:graphicFrameLocks noGrp="1"/>
          </p:cNvGraphicFramePr>
          <p:nvPr>
            <p:extLst>
              <p:ext uri="{D42A27DB-BD31-4B8C-83A1-F6EECF244321}">
                <p14:modId xmlns:p14="http://schemas.microsoft.com/office/powerpoint/2010/main" val="2080655192"/>
              </p:ext>
            </p:extLst>
          </p:nvPr>
        </p:nvGraphicFramePr>
        <p:xfrm>
          <a:off x="2644588" y="1416424"/>
          <a:ext cx="7180729" cy="3621740"/>
        </p:xfrm>
        <a:graphic>
          <a:graphicData uri="http://schemas.openxmlformats.org/drawingml/2006/table">
            <a:tbl>
              <a:tblPr firstRow="1" bandRow="1">
                <a:tableStyleId>{5C22544A-7EE6-4342-B048-85BDC9FD1C3A}</a:tableStyleId>
              </a:tblPr>
              <a:tblGrid>
                <a:gridCol w="1974399">
                  <a:extLst>
                    <a:ext uri="{9D8B030D-6E8A-4147-A177-3AD203B41FA5}">
                      <a16:colId xmlns:a16="http://schemas.microsoft.com/office/drawing/2014/main" val="1125615128"/>
                    </a:ext>
                  </a:extLst>
                </a:gridCol>
                <a:gridCol w="1974399">
                  <a:extLst>
                    <a:ext uri="{9D8B030D-6E8A-4147-A177-3AD203B41FA5}">
                      <a16:colId xmlns:a16="http://schemas.microsoft.com/office/drawing/2014/main" val="3895980334"/>
                    </a:ext>
                  </a:extLst>
                </a:gridCol>
                <a:gridCol w="1975203">
                  <a:extLst>
                    <a:ext uri="{9D8B030D-6E8A-4147-A177-3AD203B41FA5}">
                      <a16:colId xmlns:a16="http://schemas.microsoft.com/office/drawing/2014/main" val="3565108031"/>
                    </a:ext>
                  </a:extLst>
                </a:gridCol>
                <a:gridCol w="1256728">
                  <a:extLst>
                    <a:ext uri="{9D8B030D-6E8A-4147-A177-3AD203B41FA5}">
                      <a16:colId xmlns:a16="http://schemas.microsoft.com/office/drawing/2014/main" val="4101486897"/>
                    </a:ext>
                  </a:extLst>
                </a:gridCol>
              </a:tblGrid>
              <a:tr h="724348">
                <a:tc>
                  <a:txBody>
                    <a:bodyPr/>
                    <a:lstStyle/>
                    <a:p>
                      <a:pPr>
                        <a:lnSpc>
                          <a:spcPct val="150000"/>
                        </a:lnSpc>
                        <a:tabLst>
                          <a:tab pos="619125" algn="l"/>
                        </a:tabLst>
                      </a:pPr>
                      <a:r>
                        <a:rPr lang="en-US" sz="1200" dirty="0">
                          <a:effectLst/>
                        </a:rPr>
                        <a:t>Input Intent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Intent Predicted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Actual Intent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Result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0895480"/>
                  </a:ext>
                </a:extLst>
              </a:tr>
              <a:tr h="724348">
                <a:tc>
                  <a:txBody>
                    <a:bodyPr/>
                    <a:lstStyle/>
                    <a:p>
                      <a:pPr>
                        <a:lnSpc>
                          <a:spcPct val="150000"/>
                        </a:lnSpc>
                        <a:tabLst>
                          <a:tab pos="619125" algn="l"/>
                        </a:tabLst>
                      </a:pPr>
                      <a:r>
                        <a:rPr lang="en-US" sz="1200">
                          <a:effectLst/>
                        </a:rPr>
                        <a:t>track_order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track_order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track_ordet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Pass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1125058"/>
                  </a:ext>
                </a:extLst>
              </a:tr>
              <a:tr h="724348">
                <a:tc>
                  <a:txBody>
                    <a:bodyPr/>
                    <a:lstStyle/>
                    <a:p>
                      <a:pPr>
                        <a:lnSpc>
                          <a:spcPct val="150000"/>
                        </a:lnSpc>
                        <a:tabLst>
                          <a:tab pos="619125" algn="l"/>
                        </a:tabLst>
                      </a:pPr>
                      <a:r>
                        <a:rPr lang="en-US" sz="1200">
                          <a:effectLst/>
                        </a:rPr>
                        <a:t>refund_id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track_status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refund_id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Fail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0830182"/>
                  </a:ext>
                </a:extLst>
              </a:tr>
              <a:tr h="724348">
                <a:tc>
                  <a:txBody>
                    <a:bodyPr/>
                    <a:lstStyle/>
                    <a:p>
                      <a:pPr>
                        <a:lnSpc>
                          <a:spcPct val="150000"/>
                        </a:lnSpc>
                        <a:tabLst>
                          <a:tab pos="619125" algn="l"/>
                        </a:tabLst>
                      </a:pPr>
                      <a:r>
                        <a:rPr lang="en-US" sz="1200">
                          <a:effectLst/>
                        </a:rPr>
                        <a:t>track_refund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track_status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track_fund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Pass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7586596"/>
                  </a:ext>
                </a:extLst>
              </a:tr>
              <a:tr h="724348">
                <a:tc>
                  <a:txBody>
                    <a:bodyPr/>
                    <a:lstStyle/>
                    <a:p>
                      <a:pPr>
                        <a:lnSpc>
                          <a:spcPct val="150000"/>
                        </a:lnSpc>
                        <a:tabLst>
                          <a:tab pos="619125" algn="l"/>
                        </a:tabLst>
                      </a:pPr>
                      <a:r>
                        <a:rPr lang="en-US" sz="1200">
                          <a:effectLst/>
                        </a:rPr>
                        <a:t>order_status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a:effectLst/>
                        </a:rPr>
                        <a:t>order_status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dirty="0" err="1">
                          <a:effectLst/>
                        </a:rPr>
                        <a:t>order_status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tabLst>
                          <a:tab pos="619125" algn="l"/>
                        </a:tabLst>
                      </a:pPr>
                      <a:r>
                        <a:rPr lang="en-US" sz="1200" dirty="0">
                          <a:effectLst/>
                        </a:rPr>
                        <a:t>Pass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7524868"/>
                  </a:ext>
                </a:extLst>
              </a:tr>
            </a:tbl>
          </a:graphicData>
        </a:graphic>
      </p:graphicFrame>
    </p:spTree>
    <p:extLst>
      <p:ext uri="{BB962C8B-B14F-4D97-AF65-F5344CB8AC3E}">
        <p14:creationId xmlns:p14="http://schemas.microsoft.com/office/powerpoint/2010/main" val="157064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a:xfrm>
            <a:off x="1676400" y="4823791"/>
            <a:ext cx="6354417" cy="2586659"/>
          </a:xfrm>
        </p:spPr>
        <p:txBody>
          <a:bodyPr/>
          <a:lstStyle/>
          <a:p>
            <a:pPr marL="0" indent="0">
              <a:buNone/>
            </a:pPr>
            <a:r>
              <a:rPr lang="en-GB" dirty="0"/>
              <a:t> </a:t>
            </a:r>
          </a:p>
        </p:txBody>
      </p:sp>
      <p:sp>
        <p:nvSpPr>
          <p:cNvPr id="7" name="Rectangle 5">
            <a:extLst>
              <a:ext uri="{FF2B5EF4-FFF2-40B4-BE49-F238E27FC236}">
                <a16:creationId xmlns:a16="http://schemas.microsoft.com/office/drawing/2014/main" id="{A66CB9F9-10B7-4576-8F79-4749BD1E2E0C}"/>
              </a:ext>
            </a:extLst>
          </p:cNvPr>
          <p:cNvSpPr>
            <a:spLocks noChangeArrowheads="1"/>
          </p:cNvSpPr>
          <p:nvPr/>
        </p:nvSpPr>
        <p:spPr bwMode="auto">
          <a:xfrm>
            <a:off x="440635" y="7100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AB2170B6-CB76-47E0-ADD6-FA97809A61D4}"/>
              </a:ext>
            </a:extLst>
          </p:cNvPr>
          <p:cNvGraphicFramePr>
            <a:graphicFrameLocks noChangeAspect="1"/>
          </p:cNvGraphicFramePr>
          <p:nvPr>
            <p:extLst>
              <p:ext uri="{D42A27DB-BD31-4B8C-83A1-F6EECF244321}">
                <p14:modId xmlns:p14="http://schemas.microsoft.com/office/powerpoint/2010/main" val="452678661"/>
              </p:ext>
            </p:extLst>
          </p:nvPr>
        </p:nvGraphicFramePr>
        <p:xfrm>
          <a:off x="480219" y="1406785"/>
          <a:ext cx="11231562" cy="3656013"/>
        </p:xfrm>
        <a:graphic>
          <a:graphicData uri="http://schemas.openxmlformats.org/presentationml/2006/ole">
            <mc:AlternateContent xmlns:mc="http://schemas.openxmlformats.org/markup-compatibility/2006">
              <mc:Choice xmlns:v="urn:schemas-microsoft-com:vml" Requires="v">
                <p:oleObj name="Worksheet" r:id="rId2" imgW="7762815" imgH="3200495" progId="Excel.Sheet.12">
                  <p:embed/>
                </p:oleObj>
              </mc:Choice>
              <mc:Fallback>
                <p:oleObj name="Worksheet" r:id="rId2" imgW="7762815" imgH="3200495" progId="Excel.Sheet.12">
                  <p:embed/>
                  <p:pic>
                    <p:nvPicPr>
                      <p:cNvPr id="0" name="Object 4"/>
                      <p:cNvPicPr>
                        <a:picLocks noChangeAspect="1" noChangeArrowheads="1"/>
                      </p:cNvPicPr>
                      <p:nvPr/>
                    </p:nvPicPr>
                    <p:blipFill>
                      <a:blip r:embed="rId3"/>
                      <a:srcRect/>
                      <a:stretch>
                        <a:fillRect/>
                      </a:stretch>
                    </p:blipFill>
                    <p:spPr bwMode="auto">
                      <a:xfrm>
                        <a:off x="480219" y="1406785"/>
                        <a:ext cx="11231562" cy="3656013"/>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A21969D4-AF71-4BCA-98AB-DF500F703196}"/>
              </a:ext>
            </a:extLst>
          </p:cNvPr>
          <p:cNvSpPr>
            <a:spLocks noChangeArrowheads="1"/>
          </p:cNvSpPr>
          <p:nvPr/>
        </p:nvSpPr>
        <p:spPr bwMode="auto">
          <a:xfrm>
            <a:off x="4734339" y="5301806"/>
            <a:ext cx="5363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 : Gantt chart</a:t>
            </a:r>
            <a:r>
              <a:rPr kumimoji="0" lang="en-US" altLang="en-US" sz="11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Abstract</a:t>
            </a:r>
          </a:p>
        </p:txBody>
      </p:sp>
      <p:sp>
        <p:nvSpPr>
          <p:cNvPr id="3" name="Content Placeholder 2"/>
          <p:cNvSpPr>
            <a:spLocks noGrp="1"/>
          </p:cNvSpPr>
          <p:nvPr>
            <p:ph idx="1"/>
          </p:nvPr>
        </p:nvSpPr>
        <p:spPr>
          <a:xfrm>
            <a:off x="838200" y="1494321"/>
            <a:ext cx="10515600" cy="4351338"/>
          </a:xfrm>
        </p:spPr>
        <p:txBody>
          <a:bodyPr>
            <a:normAutofit/>
          </a:bodyPr>
          <a:lstStyle/>
          <a:p>
            <a:pPr marL="0" indent="0" algn="just">
              <a:buNone/>
            </a:pPr>
            <a:r>
              <a:rPr lang="en-US" sz="2400" b="0" i="0" dirty="0">
                <a:latin typeface="Times New Roman" panose="02020603050405020304" pitchFamily="18" charset="0"/>
                <a:cs typeface="Times New Roman" panose="02020603050405020304" pitchFamily="18" charset="0"/>
              </a:rPr>
              <a:t>"</a:t>
            </a:r>
            <a:r>
              <a:rPr lang="en-GB" sz="2400" b="0" i="0" dirty="0" err="1">
                <a:latin typeface="Times New Roman" panose="02020603050405020304" pitchFamily="18" charset="0"/>
                <a:cs typeface="Times New Roman" panose="02020603050405020304" pitchFamily="18" charset="0"/>
              </a:rPr>
              <a:t>ThinkBot</a:t>
            </a:r>
            <a:r>
              <a:rPr lang="en-GB" sz="2400" b="0" i="0" dirty="0">
                <a:latin typeface="Times New Roman" panose="02020603050405020304" pitchFamily="18" charset="0"/>
                <a:cs typeface="Times New Roman" panose="02020603050405020304" pitchFamily="18" charset="0"/>
              </a:rPr>
              <a:t>: Revolutionizing Chatbot through ML and LLM Innovation</a:t>
            </a:r>
            <a:r>
              <a:rPr lang="en-US" sz="2400" b="0" i="0" dirty="0">
                <a:latin typeface="Times New Roman" panose="02020603050405020304" pitchFamily="18" charset="0"/>
                <a:cs typeface="Times New Roman" panose="02020603050405020304" pitchFamily="18" charset="0"/>
              </a:rPr>
              <a:t>" transforms customer interactions with an intelligent and versatile chatbot system. Utilizing Python Flask, HTML, CSS, and JS, our approach integrates Naive Bayes for intent detection and Mistral LLM for advanced language processing. The system excels in handling text, images (OCR), and voice inputs, offering 24/7 support, personalized interactions, and secure account recovery. With a user-friendly interface and innovative features like Copy text and Speak Aloud, our project reshapes customer service dynamics, steering businesses towards customer-centricity. This project introduces a new era of customer support, blending machine learning and large language models for efficient and personalized interactions.</a:t>
            </a:r>
          </a:p>
        </p:txBody>
      </p:sp>
    </p:spTree>
    <p:extLst>
      <p:ext uri="{BB962C8B-B14F-4D97-AF65-F5344CB8AC3E}">
        <p14:creationId xmlns:p14="http://schemas.microsoft.com/office/powerpoint/2010/main" val="165062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864"/>
            <a:ext cx="10515600" cy="1325563"/>
          </a:xfrm>
        </p:spPr>
        <p:txBody>
          <a:bodyPr/>
          <a:lstStyle/>
          <a:p>
            <a:r>
              <a:rPr lang="en-GB" b="1" dirty="0"/>
              <a:t>Outcomes / Results Obtained</a:t>
            </a:r>
          </a:p>
        </p:txBody>
      </p:sp>
      <p:sp>
        <p:nvSpPr>
          <p:cNvPr id="3" name="Content Placeholder 2"/>
          <p:cNvSpPr>
            <a:spLocks noGrp="1"/>
          </p:cNvSpPr>
          <p:nvPr>
            <p:ph idx="1"/>
          </p:nvPr>
        </p:nvSpPr>
        <p:spPr>
          <a:xfrm>
            <a:off x="639418" y="1441312"/>
            <a:ext cx="10515600" cy="4351338"/>
          </a:xfrm>
        </p:spPr>
        <p:txBody>
          <a:bodyPr>
            <a:no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Enhanced Interaction:</a:t>
            </a:r>
            <a:r>
              <a:rPr lang="en-US" sz="2000" b="0" i="0" dirty="0">
                <a:effectLst/>
                <a:latin typeface="Times New Roman" panose="02020603050405020304" pitchFamily="18" charset="0"/>
                <a:cs typeface="Times New Roman" panose="02020603050405020304" pitchFamily="18" charset="0"/>
              </a:rPr>
              <a:t> Boosted customer engagement with a personalized chatbot experience.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24/7 Support Availability:</a:t>
            </a:r>
            <a:r>
              <a:rPr lang="en-US" sz="2000" b="0" i="0" dirty="0">
                <a:effectLst/>
                <a:latin typeface="Times New Roman" panose="02020603050405020304" pitchFamily="18" charset="0"/>
                <a:cs typeface="Times New Roman" panose="02020603050405020304" pitchFamily="18" charset="0"/>
              </a:rPr>
              <a:t> Ensured efficient problem resolution and instant responses round the clock.</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Versatile Communication:</a:t>
            </a:r>
            <a:r>
              <a:rPr lang="en-US" sz="2000" b="0" i="0" dirty="0">
                <a:effectLst/>
                <a:latin typeface="Times New Roman" panose="02020603050405020304" pitchFamily="18" charset="0"/>
                <a:cs typeface="Times New Roman" panose="02020603050405020304" pitchFamily="18" charset="0"/>
              </a:rPr>
              <a:t> Expanded accessibility through image-to-text, voice input, and Speak Aloud features.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User-Friendly Interface:</a:t>
            </a:r>
            <a:r>
              <a:rPr lang="en-US" sz="2000" b="0" i="0" dirty="0">
                <a:effectLst/>
                <a:latin typeface="Times New Roman" panose="02020603050405020304" pitchFamily="18" charset="0"/>
                <a:cs typeface="Times New Roman" panose="02020603050405020304" pitchFamily="18" charset="0"/>
              </a:rPr>
              <a:t> Seamless navigation with interactive elements for an enjoyable experience.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Secure Account Recovery:</a:t>
            </a:r>
            <a:r>
              <a:rPr lang="en-US" sz="2000" b="0" i="0" dirty="0">
                <a:effectLst/>
                <a:latin typeface="Times New Roman" panose="02020603050405020304" pitchFamily="18" charset="0"/>
                <a:cs typeface="Times New Roman" panose="02020603050405020304" pitchFamily="18" charset="0"/>
              </a:rPr>
              <a:t> Implemented OTP-based password reset for enhanced security and user convenience.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Innovative Interaction:</a:t>
            </a:r>
            <a:r>
              <a:rPr lang="en-US" sz="2000" b="0" i="0" dirty="0">
                <a:effectLst/>
                <a:latin typeface="Times New Roman" panose="02020603050405020304" pitchFamily="18" charset="0"/>
                <a:cs typeface="Times New Roman" panose="02020603050405020304" pitchFamily="18" charset="0"/>
              </a:rPr>
              <a:t> Introduced Speak Aloud and Copy Button features for diverse user preferences.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Adaptability to Industries:</a:t>
            </a:r>
            <a:r>
              <a:rPr lang="en-US" sz="2000" b="0" i="0" dirty="0">
                <a:effectLst/>
                <a:latin typeface="Times New Roman" panose="02020603050405020304" pitchFamily="18" charset="0"/>
                <a:cs typeface="Times New Roman" panose="02020603050405020304" pitchFamily="18" charset="0"/>
              </a:rPr>
              <a:t> Customizable to specific industry needs, showcasing versatility and flexibility.</a:t>
            </a: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a:bodyPr>
          <a:lstStyle/>
          <a:p>
            <a:pPr marL="0" indent="0" algn="just" rtl="0">
              <a:spcBef>
                <a:spcPts val="0"/>
              </a:spcBef>
              <a:spcAft>
                <a:spcPts val="0"/>
              </a:spcAft>
              <a:buNone/>
            </a:pP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 conclusion, our machine learning-powered chatbot redefines customer service with unique features like “copy text" ,"speak aloud" and integration with Large Language Models. The user-friendly interface accommodates various inputs, providing a comprehensive solution for effective communication through speech and images. This project stands as a significant milestone, ushering in a new era of enhanced customer service experiences through cutting-edge technology.</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b="1" dirty="0"/>
              <a:t>Future Scope</a:t>
            </a:r>
          </a:p>
        </p:txBody>
      </p:sp>
      <p:sp>
        <p:nvSpPr>
          <p:cNvPr id="3" name="Content Placeholder 2"/>
          <p:cNvSpPr>
            <a:spLocks noGrp="1"/>
          </p:cNvSpPr>
          <p:nvPr>
            <p:ph idx="1"/>
          </p:nvPr>
        </p:nvSpPr>
        <p:spPr>
          <a:xfrm>
            <a:off x="838200" y="1343818"/>
            <a:ext cx="10515600" cy="4351338"/>
          </a:xfrm>
        </p:spPr>
        <p:txBody>
          <a:bodyPr>
            <a:normAutofit/>
          </a:bodyPr>
          <a:lstStyle/>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Multimodal Input Integration:</a:t>
            </a:r>
            <a:r>
              <a:rPr lang="en-US" sz="2000" b="0" i="0" dirty="0">
                <a:effectLst/>
                <a:latin typeface="Times New Roman" panose="02020603050405020304" pitchFamily="18" charset="0"/>
                <a:cs typeface="Times New Roman" panose="02020603050405020304" pitchFamily="18" charset="0"/>
              </a:rPr>
              <a:t> Incorporate advanced interaction modes like video and gestures for a richer user experience.</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Continuous Model Enhancement:</a:t>
            </a:r>
            <a:r>
              <a:rPr lang="en-US" sz="2000" b="0" i="0" dirty="0">
                <a:effectLst/>
                <a:latin typeface="Times New Roman" panose="02020603050405020304" pitchFamily="18" charset="0"/>
                <a:cs typeface="Times New Roman" panose="02020603050405020304" pitchFamily="18" charset="0"/>
              </a:rPr>
              <a:t> Implement ongoing model training to adapt to evolving language patterns and improve response accuracy.</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Multilingual Support:</a:t>
            </a:r>
            <a:r>
              <a:rPr lang="en-US" sz="2000" b="0" i="0" dirty="0">
                <a:effectLst/>
                <a:latin typeface="Times New Roman" panose="02020603050405020304" pitchFamily="18" charset="0"/>
                <a:cs typeface="Times New Roman" panose="02020603050405020304" pitchFamily="18" charset="0"/>
              </a:rPr>
              <a:t> Expand language support to cater to a more diverse user base, promoting inclusivity.</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Resource Optimization:</a:t>
            </a:r>
            <a:r>
              <a:rPr lang="en-US" sz="2000" b="0" i="0" dirty="0">
                <a:effectLst/>
                <a:latin typeface="Times New Roman" panose="02020603050405020304" pitchFamily="18" charset="0"/>
                <a:cs typeface="Times New Roman" panose="02020603050405020304" pitchFamily="18" charset="0"/>
              </a:rPr>
              <a:t> Strategize for efficient resource utilization, exploring methods to minimize system requirements while maintaining optimal performance.</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UI/UX Enhancements:</a:t>
            </a:r>
            <a:r>
              <a:rPr lang="en-US" sz="2000" b="0" i="0" dirty="0">
                <a:effectLst/>
                <a:latin typeface="Times New Roman" panose="02020603050405020304" pitchFamily="18" charset="0"/>
                <a:cs typeface="Times New Roman" panose="02020603050405020304" pitchFamily="18" charset="0"/>
              </a:rPr>
              <a:t> Plan for continual improvements in the user interface, focusing on design aesthetics, intuitive navigation, and user-centric features.</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OCR System Enhancement: </a:t>
            </a:r>
            <a:r>
              <a:rPr lang="en-US" sz="2000" b="0" i="0" dirty="0">
                <a:effectLst/>
                <a:latin typeface="Times New Roman" panose="02020603050405020304" pitchFamily="18" charset="0"/>
                <a:cs typeface="Times New Roman" panose="02020603050405020304" pitchFamily="18" charset="0"/>
              </a:rPr>
              <a:t>Devote efforts to refine the Optical Character Recognition (OCR) system, exploring advanced algorithms and training techniques for improved accuracy and robust text extraction.</a:t>
            </a:r>
          </a:p>
        </p:txBody>
      </p:sp>
    </p:spTree>
    <p:extLst>
      <p:ext uri="{BB962C8B-B14F-4D97-AF65-F5344CB8AC3E}">
        <p14:creationId xmlns:p14="http://schemas.microsoft.com/office/powerpoint/2010/main" val="2652250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48547"/>
            <a:ext cx="10515600" cy="4351338"/>
          </a:xfrm>
        </p:spPr>
        <p:txBody>
          <a:bodyPr>
            <a:normAutofit fontScale="92500"/>
          </a:bodyPr>
          <a:lstStyle/>
          <a:p>
            <a:pPr algn="l">
              <a:buFont typeface="+mj-lt"/>
              <a:buAutoNum type="arabicPeriod"/>
            </a:pPr>
            <a:r>
              <a:rPr lang="en-US" sz="2200" b="1" i="0" dirty="0">
                <a:effectLst/>
                <a:latin typeface="Times New Roman" panose="02020603050405020304" pitchFamily="18" charset="0"/>
                <a:cs typeface="Times New Roman" panose="02020603050405020304" pitchFamily="18" charset="0"/>
              </a:rPr>
              <a:t>Customer Support Chatbot Using Machine Learning</a:t>
            </a:r>
            <a:endParaRPr lang="en-US" sz="2200" b="0" i="0" dirty="0">
              <a:effectLst/>
              <a:latin typeface="Times New Roman" panose="02020603050405020304" pitchFamily="18" charset="0"/>
              <a:cs typeface="Times New Roman" panose="02020603050405020304" pitchFamily="18" charset="0"/>
            </a:endParaRPr>
          </a:p>
          <a:p>
            <a:pPr marL="457200" lvl="1" indent="0" algn="l">
              <a:buNone/>
            </a:pPr>
            <a:r>
              <a:rPr lang="en-US" sz="2200" b="0" i="0" u="none" strike="noStrike" dirty="0">
                <a:solidFill>
                  <a:srgbClr val="374151"/>
                </a:solidFill>
                <a:effectLst/>
                <a:latin typeface="Times New Roman" panose="02020603050405020304" pitchFamily="18" charset="0"/>
                <a:cs typeface="Times New Roman" panose="02020603050405020304" pitchFamily="18" charset="0"/>
                <a:hlinkClick r:id="rId2"/>
              </a:rPr>
              <a:t>https://www.researchgate.net/publication/343980800_Customer_Support_Chatbot_Using_Machine_Learning</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Guide to Fine-Tuning LLMS with Lora and </a:t>
            </a:r>
            <a:r>
              <a:rPr lang="en-US" sz="2200" b="1" i="0" dirty="0" err="1">
                <a:solidFill>
                  <a:srgbClr val="374151"/>
                </a:solidFill>
                <a:effectLst/>
                <a:latin typeface="Times New Roman" panose="02020603050405020304" pitchFamily="18" charset="0"/>
                <a:cs typeface="Times New Roman" panose="02020603050405020304" pitchFamily="18" charset="0"/>
              </a:rPr>
              <a:t>qLora</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200" b="0" i="0" u="none" strike="noStrike" dirty="0">
                <a:solidFill>
                  <a:srgbClr val="374151"/>
                </a:solidFill>
                <a:effectLst/>
                <a:latin typeface="Times New Roman" panose="02020603050405020304" pitchFamily="18" charset="0"/>
                <a:cs typeface="Times New Roman" panose="02020603050405020304" pitchFamily="18" charset="0"/>
                <a:hlinkClick r:id="rId3"/>
              </a:rPr>
              <a:t>https://www.mercity.ai/blog-post/guide-to-fine-tuning-llms-with-lora-and-qlora</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effectLst/>
                <a:latin typeface="Times New Roman" panose="02020603050405020304" pitchFamily="18" charset="0"/>
                <a:cs typeface="Times New Roman" panose="02020603050405020304" pitchFamily="18" charset="0"/>
              </a:rPr>
              <a:t>Flask Basic Tutorial</a:t>
            </a:r>
            <a:endParaRPr lang="en-US" sz="2200" b="0" i="0" dirty="0">
              <a:effectLst/>
              <a:latin typeface="Times New Roman" panose="02020603050405020304" pitchFamily="18" charset="0"/>
              <a:cs typeface="Times New Roman" panose="02020603050405020304" pitchFamily="18" charset="0"/>
            </a:endParaRPr>
          </a:p>
          <a:p>
            <a:pPr marL="457200" lvl="1" indent="0" algn="l">
              <a:buNone/>
            </a:pPr>
            <a:r>
              <a:rPr lang="en-US" sz="2200" b="0" i="0" u="none" strike="noStrike" dirty="0">
                <a:solidFill>
                  <a:srgbClr val="374151"/>
                </a:solidFill>
                <a:effectLst/>
                <a:latin typeface="Times New Roman" panose="02020603050405020304" pitchFamily="18" charset="0"/>
                <a:cs typeface="Times New Roman" panose="02020603050405020304" pitchFamily="18" charset="0"/>
                <a:hlinkClick r:id="rId4"/>
              </a:rPr>
              <a:t>https://www.tutorialspoint.com/flask/index.htm</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effectLst/>
                <a:latin typeface="Times New Roman" panose="02020603050405020304" pitchFamily="18" charset="0"/>
                <a:cs typeface="Times New Roman" panose="02020603050405020304" pitchFamily="18" charset="0"/>
              </a:rPr>
              <a:t>Mistral LLM Guide</a:t>
            </a:r>
            <a:endParaRPr lang="en-US" sz="2200" b="0" i="0" dirty="0">
              <a:effectLst/>
              <a:latin typeface="Times New Roman" panose="02020603050405020304" pitchFamily="18" charset="0"/>
              <a:cs typeface="Times New Roman" panose="02020603050405020304" pitchFamily="18" charset="0"/>
            </a:endParaRPr>
          </a:p>
          <a:p>
            <a:pPr marL="457200" lvl="1" indent="0" algn="l">
              <a:buNone/>
            </a:pPr>
            <a:r>
              <a:rPr lang="en-US" sz="2200" b="0" i="0" u="none" strike="noStrike" dirty="0">
                <a:solidFill>
                  <a:srgbClr val="374151"/>
                </a:solidFill>
                <a:effectLst/>
                <a:latin typeface="Times New Roman" panose="02020603050405020304" pitchFamily="18" charset="0"/>
                <a:cs typeface="Times New Roman" panose="02020603050405020304" pitchFamily="18" charset="0"/>
                <a:hlinkClick r:id="rId5"/>
              </a:rPr>
              <a:t>https://www.e2enetworks.com/blog/a-step-by-step-guide-to-fine-tuning-the-mistral-7b-llm</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effectLst/>
                <a:latin typeface="Times New Roman" panose="02020603050405020304" pitchFamily="18" charset="0"/>
                <a:cs typeface="Times New Roman" panose="02020603050405020304" pitchFamily="18" charset="0"/>
              </a:rPr>
              <a:t>Machine Learning Pipeline using scikit-learn</a:t>
            </a:r>
            <a:endParaRPr lang="en-US" sz="2200" b="0" i="0" dirty="0">
              <a:effectLst/>
              <a:latin typeface="Times New Roman" panose="02020603050405020304" pitchFamily="18" charset="0"/>
              <a:cs typeface="Times New Roman" panose="02020603050405020304" pitchFamily="18" charset="0"/>
            </a:endParaRPr>
          </a:p>
          <a:p>
            <a:pPr marL="457200" lvl="1" indent="0" algn="l">
              <a:buNone/>
            </a:pPr>
            <a:r>
              <a:rPr lang="en-US" sz="2200" b="0" i="0" u="none" strike="noStrike" dirty="0">
                <a:solidFill>
                  <a:srgbClr val="374151"/>
                </a:solidFill>
                <a:effectLst/>
                <a:latin typeface="Times New Roman" panose="02020603050405020304" pitchFamily="18" charset="0"/>
                <a:cs typeface="Times New Roman" panose="02020603050405020304" pitchFamily="18" charset="0"/>
                <a:hlinkClick r:id="rId6"/>
              </a:rPr>
              <a:t>https://www.analyticsvidhya.com/blog/2020/01/build-your-first-machine-learning-pipeline-using-scikit-learn</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F035ED9A-45EE-4D5D-AC55-D835426E4941}"/>
              </a:ext>
            </a:extLst>
          </p:cNvPr>
          <p:cNvSpPr>
            <a:spLocks noChangeArrowheads="1"/>
          </p:cNvSpPr>
          <p:nvPr/>
        </p:nvSpPr>
        <p:spPr bwMode="auto">
          <a:xfrm>
            <a:off x="0" y="0"/>
            <a:ext cx="33385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82EB99C-223F-47B0-B7DA-1186E56BADCF}"/>
              </a:ext>
            </a:extLst>
          </p:cNvPr>
          <p:cNvSpPr>
            <a:spLocks noChangeArrowheads="1"/>
          </p:cNvSpPr>
          <p:nvPr/>
        </p:nvSpPr>
        <p:spPr bwMode="auto">
          <a:xfrm>
            <a:off x="152400" y="152400"/>
            <a:ext cx="33385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94321"/>
            <a:ext cx="10515600" cy="4351338"/>
          </a:xfrm>
        </p:spPr>
        <p:txBody>
          <a:bodyPr>
            <a:normAutofit/>
          </a:bodyPr>
          <a:lstStyle/>
          <a:p>
            <a:pPr marL="0" indent="0" algn="just">
              <a:buNone/>
            </a:pPr>
            <a:r>
              <a:rPr lang="en-US" sz="2400" b="0" i="0" dirty="0">
                <a:effectLst/>
                <a:latin typeface="Times New Roman" panose="02020603050405020304" pitchFamily="18" charset="0"/>
                <a:cs typeface="Times New Roman" panose="02020603050405020304" pitchFamily="18" charset="0"/>
              </a:rPr>
              <a:t>Our "</a:t>
            </a:r>
            <a:r>
              <a:rPr lang="en-GB" sz="2400" b="0" i="0" dirty="0" err="1">
                <a:effectLst/>
                <a:latin typeface="Times New Roman" panose="02020603050405020304" pitchFamily="18" charset="0"/>
                <a:cs typeface="Times New Roman" panose="02020603050405020304" pitchFamily="18" charset="0"/>
              </a:rPr>
              <a:t>ThinkBot</a:t>
            </a:r>
            <a:r>
              <a:rPr lang="en-GB" sz="2400" b="0" i="0" dirty="0">
                <a:effectLst/>
                <a:latin typeface="Times New Roman" panose="02020603050405020304" pitchFamily="18" charset="0"/>
                <a:cs typeface="Times New Roman" panose="02020603050405020304" pitchFamily="18" charset="0"/>
              </a:rPr>
              <a:t>: Revolutionizing Chatbot through ML and LLM Innovation</a:t>
            </a:r>
            <a:r>
              <a:rPr lang="en-US" sz="2400" b="0" i="0" dirty="0">
                <a:effectLst/>
                <a:latin typeface="Times New Roman" panose="02020603050405020304" pitchFamily="18" charset="0"/>
                <a:cs typeface="Times New Roman" panose="02020603050405020304" pitchFamily="18" charset="0"/>
              </a:rPr>
              <a:t>" redefines customer service by combining Chatbots and Machine Learning. With 24/7 support and a user-friendly interface, it provides businesses a personalized and efficient way to connect with customers.</a:t>
            </a:r>
          </a:p>
          <a:p>
            <a:pPr marL="0" indent="0" algn="just">
              <a:buNone/>
            </a:pPr>
            <a:endParaRPr lang="en-US" sz="1400" dirty="0">
              <a:latin typeface="Söhne"/>
              <a:cs typeface="Times New Roman" panose="02020603050405020304" pitchFamily="18" charset="0"/>
            </a:endParaRPr>
          </a:p>
          <a:p>
            <a:pPr marL="0" indent="0" algn="just">
              <a:buNone/>
            </a:pPr>
            <a:r>
              <a:rPr lang="en-US" sz="1800" b="1" i="0" dirty="0">
                <a:effectLst/>
                <a:latin typeface="Times New Roman" panose="02020603050405020304" pitchFamily="18" charset="0"/>
                <a:cs typeface="Times New Roman" panose="02020603050405020304" pitchFamily="18" charset="0"/>
              </a:rPr>
              <a:t>Key Features:</a:t>
            </a:r>
            <a:endParaRPr lang="en-US" sz="18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Intelligent Integration:</a:t>
            </a:r>
            <a:r>
              <a:rPr lang="en-US" sz="2000" b="0" i="0" dirty="0">
                <a:effectLst/>
                <a:latin typeface="Times New Roman" panose="02020603050405020304" pitchFamily="18" charset="0"/>
                <a:cs typeface="Times New Roman" panose="02020603050405020304" pitchFamily="18" charset="0"/>
              </a:rPr>
              <a:t> Merges Chatbots with Machine Learning for efficiency.</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24/7 Adaptive Support:</a:t>
            </a:r>
            <a:r>
              <a:rPr lang="en-US" sz="2000" b="0" i="0" dirty="0">
                <a:effectLst/>
                <a:latin typeface="Times New Roman" panose="02020603050405020304" pitchFamily="18" charset="0"/>
                <a:cs typeface="Times New Roman" panose="02020603050405020304" pitchFamily="18" charset="0"/>
              </a:rPr>
              <a:t> Ensures continuous real-time assistance.</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Versatile Application:</a:t>
            </a:r>
            <a:r>
              <a:rPr lang="en-US" sz="2000" b="0" i="0" dirty="0">
                <a:effectLst/>
                <a:latin typeface="Times New Roman" panose="02020603050405020304" pitchFamily="18" charset="0"/>
                <a:cs typeface="Times New Roman" panose="02020603050405020304" pitchFamily="18" charset="0"/>
              </a:rPr>
              <a:t> Tailored for various industries.</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Customizable Precision:</a:t>
            </a:r>
            <a:r>
              <a:rPr lang="en-US" sz="2000" b="0" i="0" dirty="0">
                <a:effectLst/>
                <a:latin typeface="Times New Roman" panose="02020603050405020304" pitchFamily="18" charset="0"/>
                <a:cs typeface="Times New Roman" panose="02020603050405020304" pitchFamily="18" charset="0"/>
              </a:rPr>
              <a:t> Easily adapts to unique industry needs.</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User-Friendly Interface:</a:t>
            </a:r>
            <a:r>
              <a:rPr lang="en-US" sz="2000" b="0" i="0" dirty="0">
                <a:effectLst/>
                <a:latin typeface="Times New Roman" panose="02020603050405020304" pitchFamily="18" charset="0"/>
                <a:cs typeface="Times New Roman" panose="02020603050405020304" pitchFamily="18" charset="0"/>
              </a:rPr>
              <a:t> Prioritizes simplicity for an enjoyable user experience.</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037" y="245904"/>
            <a:ext cx="10515600" cy="1034892"/>
          </a:xfrm>
        </p:spPr>
        <p:txBody>
          <a:bodyPr/>
          <a:lstStyle/>
          <a:p>
            <a:r>
              <a:rPr lang="en-GB" b="1" dirty="0"/>
              <a:t>Literature Review</a:t>
            </a:r>
          </a:p>
        </p:txBody>
      </p:sp>
      <p:graphicFrame>
        <p:nvGraphicFramePr>
          <p:cNvPr id="8" name="Table 8">
            <a:extLst>
              <a:ext uri="{FF2B5EF4-FFF2-40B4-BE49-F238E27FC236}">
                <a16:creationId xmlns:a16="http://schemas.microsoft.com/office/drawing/2014/main" id="{A8A2D31D-7990-42E2-88ED-456B0C65F586}"/>
              </a:ext>
            </a:extLst>
          </p:cNvPr>
          <p:cNvGraphicFramePr>
            <a:graphicFrameLocks noGrp="1"/>
          </p:cNvGraphicFramePr>
          <p:nvPr>
            <p:ph idx="1"/>
            <p:extLst>
              <p:ext uri="{D42A27DB-BD31-4B8C-83A1-F6EECF244321}">
                <p14:modId xmlns:p14="http://schemas.microsoft.com/office/powerpoint/2010/main" val="1284383151"/>
              </p:ext>
            </p:extLst>
          </p:nvPr>
        </p:nvGraphicFramePr>
        <p:xfrm>
          <a:off x="259976" y="1097280"/>
          <a:ext cx="11340000" cy="4722355"/>
        </p:xfrm>
        <a:graphic>
          <a:graphicData uri="http://schemas.openxmlformats.org/drawingml/2006/table">
            <a:tbl>
              <a:tblPr firstRow="1" bandRow="1">
                <a:tableStyleId>{5C22544A-7EE6-4342-B048-85BDC9FD1C3A}</a:tableStyleId>
              </a:tblPr>
              <a:tblGrid>
                <a:gridCol w="685384">
                  <a:extLst>
                    <a:ext uri="{9D8B030D-6E8A-4147-A177-3AD203B41FA5}">
                      <a16:colId xmlns:a16="http://schemas.microsoft.com/office/drawing/2014/main" val="1790294853"/>
                    </a:ext>
                  </a:extLst>
                </a:gridCol>
                <a:gridCol w="2640870">
                  <a:extLst>
                    <a:ext uri="{9D8B030D-6E8A-4147-A177-3AD203B41FA5}">
                      <a16:colId xmlns:a16="http://schemas.microsoft.com/office/drawing/2014/main" val="2220397170"/>
                    </a:ext>
                  </a:extLst>
                </a:gridCol>
                <a:gridCol w="2643859">
                  <a:extLst>
                    <a:ext uri="{9D8B030D-6E8A-4147-A177-3AD203B41FA5}">
                      <a16:colId xmlns:a16="http://schemas.microsoft.com/office/drawing/2014/main" val="3161814250"/>
                    </a:ext>
                  </a:extLst>
                </a:gridCol>
                <a:gridCol w="3072591">
                  <a:extLst>
                    <a:ext uri="{9D8B030D-6E8A-4147-A177-3AD203B41FA5}">
                      <a16:colId xmlns:a16="http://schemas.microsoft.com/office/drawing/2014/main" val="1139146346"/>
                    </a:ext>
                  </a:extLst>
                </a:gridCol>
                <a:gridCol w="2297296">
                  <a:extLst>
                    <a:ext uri="{9D8B030D-6E8A-4147-A177-3AD203B41FA5}">
                      <a16:colId xmlns:a16="http://schemas.microsoft.com/office/drawing/2014/main" val="3405230566"/>
                    </a:ext>
                  </a:extLst>
                </a:gridCol>
              </a:tblGrid>
              <a:tr h="364549">
                <a:tc>
                  <a:txBody>
                    <a:bodyPr/>
                    <a:lstStyle/>
                    <a:p>
                      <a:r>
                        <a:rPr lang="en-US" dirty="0" err="1"/>
                        <a:t>Sl</a:t>
                      </a:r>
                      <a:r>
                        <a:rPr lang="en-US" dirty="0"/>
                        <a:t> No</a:t>
                      </a:r>
                    </a:p>
                  </a:txBody>
                  <a:tcPr/>
                </a:tc>
                <a:tc>
                  <a:txBody>
                    <a:bodyPr/>
                    <a:lstStyle/>
                    <a:p>
                      <a:r>
                        <a:rPr lang="en-US" sz="1800" b="1" i="0" kern="1200" dirty="0">
                          <a:solidFill>
                            <a:schemeClr val="lt1"/>
                          </a:solidFill>
                          <a:effectLst/>
                          <a:latin typeface="+mn-lt"/>
                          <a:ea typeface="+mn-ea"/>
                          <a:cs typeface="+mn-cs"/>
                        </a:rPr>
                        <a:t>Title</a:t>
                      </a:r>
                      <a:endParaRPr lang="en-US" dirty="0"/>
                    </a:p>
                  </a:txBody>
                  <a:tcPr/>
                </a:tc>
                <a:tc>
                  <a:txBody>
                    <a:bodyPr/>
                    <a:lstStyle/>
                    <a:p>
                      <a:r>
                        <a:rPr lang="en-US" dirty="0"/>
                        <a:t>Method</a:t>
                      </a:r>
                    </a:p>
                  </a:txBody>
                  <a:tcPr/>
                </a:tc>
                <a:tc>
                  <a:txBody>
                    <a:bodyPr/>
                    <a:lstStyle/>
                    <a:p>
                      <a:r>
                        <a:rPr lang="en-US" dirty="0"/>
                        <a:t>Progress</a:t>
                      </a:r>
                    </a:p>
                  </a:txBody>
                  <a:tcPr/>
                </a:tc>
                <a:tc>
                  <a:txBody>
                    <a:bodyPr/>
                    <a:lstStyle/>
                    <a:p>
                      <a:r>
                        <a:rPr lang="en-US" dirty="0"/>
                        <a:t>Field of Improvement </a:t>
                      </a:r>
                    </a:p>
                  </a:txBody>
                  <a:tcPr/>
                </a:tc>
                <a:extLst>
                  <a:ext uri="{0D108BD9-81ED-4DB2-BD59-A6C34878D82A}">
                    <a16:rowId xmlns:a16="http://schemas.microsoft.com/office/drawing/2014/main" val="2111033412"/>
                  </a:ext>
                </a:extLst>
              </a:tr>
              <a:tr h="718491">
                <a:tc>
                  <a:txBody>
                    <a:bodyPr/>
                    <a:lstStyle/>
                    <a:p>
                      <a:r>
                        <a:rPr lang="en-US" sz="1500" dirty="0"/>
                        <a:t>1.</a:t>
                      </a:r>
                    </a:p>
                  </a:txBody>
                  <a:tcPr/>
                </a:tc>
                <a:tc>
                  <a:txBody>
                    <a:bodyPr/>
                    <a:lstStyle/>
                    <a:p>
                      <a:pPr lvl="0"/>
                      <a:r>
                        <a:rPr lang="en-US" sz="1500" b="0" kern="1200" dirty="0">
                          <a:solidFill>
                            <a:schemeClr val="dk1"/>
                          </a:solidFill>
                          <a:effectLst/>
                          <a:latin typeface="+mn-lt"/>
                          <a:ea typeface="+mn-ea"/>
                          <a:cs typeface="+mn-cs"/>
                        </a:rPr>
                        <a:t>ELIZA (1996)</a:t>
                      </a:r>
                      <a:endParaRPr lang="en-IN" sz="1500" b="0" kern="1200" dirty="0">
                        <a:solidFill>
                          <a:schemeClr val="dk1"/>
                        </a:solidFill>
                        <a:effectLst/>
                        <a:latin typeface="+mn-lt"/>
                        <a:ea typeface="+mn-ea"/>
                        <a:cs typeface="+mn-cs"/>
                      </a:endParaRPr>
                    </a:p>
                  </a:txBody>
                  <a:tcPr/>
                </a:tc>
                <a:tc>
                  <a:txBody>
                    <a:bodyPr/>
                    <a:lstStyle/>
                    <a:p>
                      <a:pPr fontAlgn="base"/>
                      <a:r>
                        <a:rPr lang="en-US" sz="1500" dirty="0">
                          <a:effectLst/>
                        </a:rPr>
                        <a:t>Basic predefined responses</a:t>
                      </a:r>
                    </a:p>
                  </a:txBody>
                  <a:tcPr anchor="ctr"/>
                </a:tc>
                <a:tc>
                  <a:txBody>
                    <a:bodyPr/>
                    <a:lstStyle/>
                    <a:p>
                      <a:pPr fontAlgn="base"/>
                      <a:r>
                        <a:rPr lang="en-US" sz="1500">
                          <a:effectLst/>
                        </a:rPr>
                        <a:t>Introduction of rudimentary chatbots</a:t>
                      </a:r>
                    </a:p>
                  </a:txBody>
                  <a:tcPr anchor="ctr"/>
                </a:tc>
                <a:tc>
                  <a:txBody>
                    <a:bodyPr/>
                    <a:lstStyle/>
                    <a:p>
                      <a:pPr fontAlgn="base"/>
                      <a:r>
                        <a:rPr lang="en-US" sz="1500" dirty="0">
                          <a:effectLst/>
                        </a:rPr>
                        <a:t>Initial chatbot capabilities</a:t>
                      </a:r>
                    </a:p>
                  </a:txBody>
                  <a:tcPr anchor="ctr"/>
                </a:tc>
                <a:extLst>
                  <a:ext uri="{0D108BD9-81ED-4DB2-BD59-A6C34878D82A}">
                    <a16:rowId xmlns:a16="http://schemas.microsoft.com/office/drawing/2014/main" val="1676640851"/>
                  </a:ext>
                </a:extLst>
              </a:tr>
              <a:tr h="546824">
                <a:tc>
                  <a:txBody>
                    <a:bodyPr/>
                    <a:lstStyle/>
                    <a:p>
                      <a:pPr fontAlgn="base"/>
                      <a:r>
                        <a:rPr lang="en-US" sz="1500" dirty="0">
                          <a:effectLst/>
                        </a:rPr>
                        <a:t>2</a:t>
                      </a:r>
                    </a:p>
                  </a:txBody>
                  <a:tcPr anchor="ctr"/>
                </a:tc>
                <a:tc>
                  <a:txBody>
                    <a:bodyPr/>
                    <a:lstStyle/>
                    <a:p>
                      <a:pPr lvl="0"/>
                      <a:r>
                        <a:rPr lang="en-US" sz="1500" b="0" kern="1200" dirty="0">
                          <a:solidFill>
                            <a:schemeClr val="dk1"/>
                          </a:solidFill>
                          <a:effectLst/>
                          <a:latin typeface="+mn-lt"/>
                          <a:ea typeface="+mn-ea"/>
                          <a:cs typeface="+mn-cs"/>
                        </a:rPr>
                        <a:t>A Hybrid Approach to Customer Service(2022)</a:t>
                      </a:r>
                      <a:endParaRPr lang="en-IN" sz="1500" b="0" kern="1200" dirty="0">
                        <a:solidFill>
                          <a:schemeClr val="dk1"/>
                        </a:solidFill>
                        <a:effectLst/>
                        <a:latin typeface="+mn-lt"/>
                        <a:ea typeface="+mn-ea"/>
                        <a:cs typeface="+mn-cs"/>
                      </a:endParaRPr>
                    </a:p>
                  </a:txBody>
                  <a:tcPr anchor="ctr"/>
                </a:tc>
                <a:tc>
                  <a:txBody>
                    <a:bodyPr/>
                    <a:lstStyle/>
                    <a:p>
                      <a:pPr fontAlgn="base"/>
                      <a:r>
                        <a:rPr lang="en-US" sz="1500">
                          <a:effectLst/>
                        </a:rPr>
                        <a:t>Rule-based decision trees</a:t>
                      </a:r>
                    </a:p>
                  </a:txBody>
                  <a:tcPr anchor="ctr"/>
                </a:tc>
                <a:tc>
                  <a:txBody>
                    <a:bodyPr/>
                    <a:lstStyle/>
                    <a:p>
                      <a:pPr fontAlgn="base"/>
                      <a:r>
                        <a:rPr lang="en-US" sz="1500" dirty="0">
                          <a:effectLst/>
                        </a:rPr>
                        <a:t>Advancement to rule-based systems</a:t>
                      </a:r>
                    </a:p>
                  </a:txBody>
                  <a:tcPr anchor="ctr"/>
                </a:tc>
                <a:tc>
                  <a:txBody>
                    <a:bodyPr/>
                    <a:lstStyle/>
                    <a:p>
                      <a:pPr fontAlgn="base"/>
                      <a:r>
                        <a:rPr lang="en-US" sz="1500" dirty="0">
                          <a:effectLst/>
                        </a:rPr>
                        <a:t>Handling structured conversations</a:t>
                      </a:r>
                    </a:p>
                  </a:txBody>
                  <a:tcPr anchor="ctr"/>
                </a:tc>
                <a:extLst>
                  <a:ext uri="{0D108BD9-81ED-4DB2-BD59-A6C34878D82A}">
                    <a16:rowId xmlns:a16="http://schemas.microsoft.com/office/drawing/2014/main" val="3212134095"/>
                  </a:ext>
                </a:extLst>
              </a:tr>
              <a:tr h="934039">
                <a:tc>
                  <a:txBody>
                    <a:bodyPr/>
                    <a:lstStyle/>
                    <a:p>
                      <a:pPr fontAlgn="base"/>
                      <a:r>
                        <a:rPr lang="en-US" sz="1500" dirty="0">
                          <a:effectLst/>
                        </a:rPr>
                        <a:t>3</a:t>
                      </a:r>
                    </a:p>
                  </a:txBody>
                  <a:tcPr anchor="ctr"/>
                </a:tc>
                <a:tc>
                  <a:txBody>
                    <a:bodyPr/>
                    <a:lstStyle/>
                    <a:p>
                      <a:pPr lvl="0"/>
                      <a:r>
                        <a:rPr lang="en-US" sz="1500" b="0" kern="1200" dirty="0">
                          <a:solidFill>
                            <a:schemeClr val="dk1"/>
                          </a:solidFill>
                          <a:effectLst/>
                          <a:latin typeface="+mn-lt"/>
                          <a:ea typeface="+mn-ea"/>
                          <a:cs typeface="+mn-cs"/>
                        </a:rPr>
                        <a:t>Seq2Seq AI Chatbot with Attention Mechanism(2020)</a:t>
                      </a:r>
                      <a:endParaRPr lang="en-IN" sz="1500" b="0" kern="1200" dirty="0">
                        <a:solidFill>
                          <a:schemeClr val="dk1"/>
                        </a:solidFill>
                        <a:effectLst/>
                        <a:latin typeface="+mn-lt"/>
                        <a:ea typeface="+mn-ea"/>
                        <a:cs typeface="+mn-cs"/>
                      </a:endParaRPr>
                    </a:p>
                  </a:txBody>
                  <a:tcPr anchor="ctr"/>
                </a:tc>
                <a:tc>
                  <a:txBody>
                    <a:bodyPr/>
                    <a:lstStyle/>
                    <a:p>
                      <a:pPr fontAlgn="base"/>
                      <a:r>
                        <a:rPr lang="en-US" sz="1500" dirty="0">
                          <a:effectLst/>
                        </a:rPr>
                        <a:t>Natural Language Processing</a:t>
                      </a:r>
                    </a:p>
                  </a:txBody>
                  <a:tcPr anchor="ctr"/>
                </a:tc>
                <a:tc>
                  <a:txBody>
                    <a:bodyPr/>
                    <a:lstStyle/>
                    <a:p>
                      <a:pPr fontAlgn="base"/>
                      <a:r>
                        <a:rPr lang="en-US" sz="1500" dirty="0">
                          <a:effectLst/>
                        </a:rPr>
                        <a:t>Enhanced adaptability with dynamic responses</a:t>
                      </a:r>
                    </a:p>
                  </a:txBody>
                  <a:tcPr anchor="ctr"/>
                </a:tc>
                <a:tc>
                  <a:txBody>
                    <a:bodyPr/>
                    <a:lstStyle/>
                    <a:p>
                      <a:pPr fontAlgn="base"/>
                      <a:r>
                        <a:rPr lang="en-US" sz="1500" dirty="0">
                          <a:effectLst/>
                        </a:rPr>
                        <a:t>Overcoming limitations of structured conversations</a:t>
                      </a:r>
                    </a:p>
                  </a:txBody>
                  <a:tcPr anchor="ctr"/>
                </a:tc>
                <a:extLst>
                  <a:ext uri="{0D108BD9-81ED-4DB2-BD59-A6C34878D82A}">
                    <a16:rowId xmlns:a16="http://schemas.microsoft.com/office/drawing/2014/main" val="779017445"/>
                  </a:ext>
                </a:extLst>
              </a:tr>
              <a:tr h="1149585">
                <a:tc>
                  <a:txBody>
                    <a:bodyPr/>
                    <a:lstStyle/>
                    <a:p>
                      <a:pPr fontAlgn="base"/>
                      <a:r>
                        <a:rPr lang="en-US" sz="1500">
                          <a:effectLst/>
                        </a:rPr>
                        <a:t>4</a:t>
                      </a:r>
                    </a:p>
                  </a:txBody>
                  <a:tcPr anchor="ctr"/>
                </a:tc>
                <a:tc>
                  <a:txBody>
                    <a:bodyPr/>
                    <a:lstStyle/>
                    <a:p>
                      <a:pPr lvl="0"/>
                      <a:r>
                        <a:rPr lang="en-US" sz="1500" b="0" kern="1200" dirty="0">
                          <a:solidFill>
                            <a:schemeClr val="dk1"/>
                          </a:solidFill>
                          <a:effectLst/>
                          <a:latin typeface="+mn-lt"/>
                          <a:ea typeface="+mn-ea"/>
                          <a:cs typeface="+mn-cs"/>
                        </a:rPr>
                        <a:t>Building Intelligent Chatbot for Customer service using Reinforcement Learning(2022)</a:t>
                      </a:r>
                      <a:endParaRPr lang="en-IN" sz="1500" b="0" kern="1200" dirty="0">
                        <a:solidFill>
                          <a:schemeClr val="dk1"/>
                        </a:solidFill>
                        <a:effectLst/>
                        <a:latin typeface="+mn-lt"/>
                        <a:ea typeface="+mn-ea"/>
                        <a:cs typeface="+mn-cs"/>
                      </a:endParaRPr>
                    </a:p>
                  </a:txBody>
                  <a:tcPr anchor="ctr"/>
                </a:tc>
                <a:tc>
                  <a:txBody>
                    <a:bodyPr/>
                    <a:lstStyle/>
                    <a:p>
                      <a:pPr fontAlgn="base"/>
                      <a:r>
                        <a:rPr lang="en-US" sz="1500">
                          <a:effectLst/>
                        </a:rPr>
                        <a:t>Integration of Machine Learning algorithms</a:t>
                      </a:r>
                    </a:p>
                  </a:txBody>
                  <a:tcPr anchor="ctr"/>
                </a:tc>
                <a:tc>
                  <a:txBody>
                    <a:bodyPr/>
                    <a:lstStyle/>
                    <a:p>
                      <a:pPr fontAlgn="base"/>
                      <a:r>
                        <a:rPr lang="en-US" sz="1500">
                          <a:effectLst/>
                        </a:rPr>
                        <a:t>Improved understanding and response generation</a:t>
                      </a:r>
                    </a:p>
                  </a:txBody>
                  <a:tcPr anchor="ctr"/>
                </a:tc>
                <a:tc>
                  <a:txBody>
                    <a:bodyPr/>
                    <a:lstStyle/>
                    <a:p>
                      <a:pPr fontAlgn="base"/>
                      <a:r>
                        <a:rPr lang="en-US" sz="1500" dirty="0">
                          <a:effectLst/>
                        </a:rPr>
                        <a:t>Advancement in chatbot intelligence</a:t>
                      </a:r>
                    </a:p>
                  </a:txBody>
                  <a:tcPr anchor="ctr"/>
                </a:tc>
                <a:extLst>
                  <a:ext uri="{0D108BD9-81ED-4DB2-BD59-A6C34878D82A}">
                    <a16:rowId xmlns:a16="http://schemas.microsoft.com/office/drawing/2014/main" val="536714184"/>
                  </a:ext>
                </a:extLst>
              </a:tr>
              <a:tr h="1002511">
                <a:tc>
                  <a:txBody>
                    <a:bodyPr/>
                    <a:lstStyle/>
                    <a:p>
                      <a:pPr fontAlgn="base"/>
                      <a:r>
                        <a:rPr lang="en-US" sz="1500">
                          <a:effectLst/>
                        </a:rPr>
                        <a:t>5</a:t>
                      </a:r>
                    </a:p>
                  </a:txBody>
                  <a:tcPr anchor="ctr"/>
                </a:tc>
                <a:tc>
                  <a:txBody>
                    <a:bodyPr/>
                    <a:lstStyle/>
                    <a:p>
                      <a:pPr lvl="0"/>
                      <a:r>
                        <a:rPr lang="en-US" sz="1500" b="0" kern="1200" dirty="0">
                          <a:solidFill>
                            <a:schemeClr val="dk1"/>
                          </a:solidFill>
                          <a:effectLst/>
                          <a:latin typeface="+mn-lt"/>
                          <a:ea typeface="+mn-ea"/>
                          <a:cs typeface="+mn-cs"/>
                        </a:rPr>
                        <a:t>Hybrid Chatbots for Customer Service: Integrating Rule-Based and ML Approaches(2020)</a:t>
                      </a:r>
                      <a:endParaRPr lang="en-IN" sz="1500" b="0" kern="1200" dirty="0">
                        <a:solidFill>
                          <a:schemeClr val="dk1"/>
                        </a:solidFill>
                        <a:effectLst/>
                        <a:latin typeface="+mn-lt"/>
                        <a:ea typeface="+mn-ea"/>
                        <a:cs typeface="+mn-cs"/>
                      </a:endParaRPr>
                    </a:p>
                  </a:txBody>
                  <a:tcPr anchor="ctr"/>
                </a:tc>
                <a:tc>
                  <a:txBody>
                    <a:bodyPr/>
                    <a:lstStyle/>
                    <a:p>
                      <a:pPr fontAlgn="base"/>
                      <a:r>
                        <a:rPr lang="en-US" sz="1500" dirty="0">
                          <a:effectLst/>
                        </a:rPr>
                        <a:t>Fusion of Machine Learning and Large Language Models (LLM)</a:t>
                      </a:r>
                    </a:p>
                  </a:txBody>
                  <a:tcPr anchor="ctr"/>
                </a:tc>
                <a:tc>
                  <a:txBody>
                    <a:bodyPr/>
                    <a:lstStyle/>
                    <a:p>
                      <a:pPr fontAlgn="base"/>
                      <a:r>
                        <a:rPr lang="en-US" sz="1500">
                          <a:effectLst/>
                        </a:rPr>
                        <a:t>Cutting-edge model for personalized interactions</a:t>
                      </a:r>
                    </a:p>
                  </a:txBody>
                  <a:tcPr anchor="ctr"/>
                </a:tc>
                <a:tc>
                  <a:txBody>
                    <a:bodyPr/>
                    <a:lstStyle/>
                    <a:p>
                      <a:pPr fontAlgn="base"/>
                      <a:r>
                        <a:rPr lang="en-US" sz="1500" dirty="0">
                          <a:effectLst/>
                        </a:rPr>
                        <a:t>Reshaping customer support chatbots with enhanced language understanding</a:t>
                      </a:r>
                    </a:p>
                  </a:txBody>
                  <a:tcPr anchor="ctr"/>
                </a:tc>
                <a:extLst>
                  <a:ext uri="{0D108BD9-81ED-4DB2-BD59-A6C34878D82A}">
                    <a16:rowId xmlns:a16="http://schemas.microsoft.com/office/drawing/2014/main" val="201739247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4A36-B8F9-4E6A-8A3D-F880C4643764}"/>
              </a:ext>
            </a:extLst>
          </p:cNvPr>
          <p:cNvSpPr>
            <a:spLocks noGrp="1"/>
          </p:cNvSpPr>
          <p:nvPr>
            <p:ph type="title"/>
          </p:nvPr>
        </p:nvSpPr>
        <p:spPr>
          <a:xfrm>
            <a:off x="725658" y="337625"/>
            <a:ext cx="10515600" cy="1325563"/>
          </a:xfrm>
        </p:spPr>
        <p:txBody>
          <a:bodyPr/>
          <a:lstStyle/>
          <a:p>
            <a:r>
              <a:rPr lang="en-US" b="1" dirty="0"/>
              <a:t>Existing Systems</a:t>
            </a:r>
          </a:p>
        </p:txBody>
      </p:sp>
      <p:sp>
        <p:nvSpPr>
          <p:cNvPr id="3" name="Content Placeholder 2">
            <a:extLst>
              <a:ext uri="{FF2B5EF4-FFF2-40B4-BE49-F238E27FC236}">
                <a16:creationId xmlns:a16="http://schemas.microsoft.com/office/drawing/2014/main" id="{9B1DF05E-D459-4C71-9A04-2A7F426E6786}"/>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Current customer support chatbots typically use a mix of machine learning tools. They often rely on natural language processing for better conversations, using models like GPT-3 to understand context. Intent recognition, figuring out what the user wants, involves smart algorithms. Some chatbots learn from pre-existing models. They also use a combination of rule-based and learning-based methods for adaptability. To make conversations more personal, sentiment analysis is applied to understand user feelings. All these methods work together to make sure chatbots are good at handling different types of customer questions and improving over time.</a:t>
            </a:r>
            <a:endParaRPr lang="en-IN" dirty="0">
              <a:effectLst/>
              <a:latin typeface="Times New Roman" panose="02020603050405020304" pitchFamily="18" charset="0"/>
              <a:ea typeface="Times New Roman" panose="02020603050405020304" pitchFamily="18" charset="0"/>
            </a:endParaRPr>
          </a:p>
          <a:p>
            <a:pPr marL="0" indent="0">
              <a:buNone/>
            </a:pPr>
            <a:endParaRPr lang="en-US" sz="4000" dirty="0"/>
          </a:p>
        </p:txBody>
      </p:sp>
    </p:spTree>
    <p:extLst>
      <p:ext uri="{BB962C8B-B14F-4D97-AF65-F5344CB8AC3E}">
        <p14:creationId xmlns:p14="http://schemas.microsoft.com/office/powerpoint/2010/main" val="240977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515"/>
            <a:ext cx="10515600" cy="1325563"/>
          </a:xfrm>
        </p:spPr>
        <p:txBody>
          <a:bodyPr/>
          <a:lstStyle/>
          <a:p>
            <a:r>
              <a:rPr lang="en-GB" b="1" dirty="0"/>
              <a:t>Drawbacks</a:t>
            </a:r>
          </a:p>
        </p:txBody>
      </p:sp>
      <p:sp>
        <p:nvSpPr>
          <p:cNvPr id="3" name="Content Placeholder 2"/>
          <p:cNvSpPr>
            <a:spLocks noGrp="1"/>
          </p:cNvSpPr>
          <p:nvPr>
            <p:ph idx="1"/>
          </p:nvPr>
        </p:nvSpPr>
        <p:spPr>
          <a:xfrm>
            <a:off x="838200" y="1454564"/>
            <a:ext cx="10515600" cy="4351338"/>
          </a:xfrm>
        </p:spPr>
        <p:txBody>
          <a:bodyPr>
            <a:normAutofit fontScale="92500"/>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Understanding User Inputs:</a:t>
            </a:r>
            <a:r>
              <a:rPr lang="en-US" b="0" i="0" dirty="0">
                <a:effectLst/>
                <a:latin typeface="Times New Roman" panose="02020603050405020304" pitchFamily="18" charset="0"/>
                <a:cs typeface="Times New Roman" panose="02020603050405020304" pitchFamily="18" charset="0"/>
              </a:rPr>
              <a:t> Existing models struggle with various inputs, like speech and images, limiting their flexibility.</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Recognizing Emotions:</a:t>
            </a:r>
            <a:r>
              <a:rPr lang="en-US" b="0" i="0" dirty="0">
                <a:effectLst/>
                <a:latin typeface="Times New Roman" panose="02020603050405020304" pitchFamily="18" charset="0"/>
                <a:cs typeface="Times New Roman" panose="02020603050405020304" pitchFamily="18" charset="0"/>
              </a:rPr>
              <a:t> Many chatbots have difficulty understanding and responding to users' emotions, missing a personal touch.</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Making Conversations Flow:</a:t>
            </a:r>
            <a:r>
              <a:rPr lang="en-US" b="0" i="0" dirty="0">
                <a:effectLst/>
                <a:latin typeface="Times New Roman" panose="02020603050405020304" pitchFamily="18" charset="0"/>
                <a:cs typeface="Times New Roman" panose="02020603050405020304" pitchFamily="18" charset="0"/>
              </a:rPr>
              <a:t> Maintaining context during extended conversations remains a challenge, affecting the chatbot's coherence.</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Data Quality Impact:</a:t>
            </a:r>
            <a:r>
              <a:rPr lang="en-US" b="0" i="0" dirty="0">
                <a:effectLst/>
                <a:latin typeface="Times New Roman" panose="02020603050405020304" pitchFamily="18" charset="0"/>
                <a:cs typeface="Times New Roman" panose="02020603050405020304" pitchFamily="18" charset="0"/>
              </a:rPr>
              <a:t> Machine learning models heavily rely on high-quality training data, introducing potential biases and limitations.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Handling Ambiguity:</a:t>
            </a:r>
            <a:r>
              <a:rPr lang="en-US" b="0" i="0" dirty="0">
                <a:effectLst/>
                <a:latin typeface="Times New Roman" panose="02020603050405020304" pitchFamily="18" charset="0"/>
                <a:cs typeface="Times New Roman" panose="02020603050405020304" pitchFamily="18" charset="0"/>
              </a:rPr>
              <a:t> Existing models face challenges with ambiguous or complex queries, potentially leading to inaccurate responses.</a:t>
            </a:r>
          </a:p>
          <a:p>
            <a:pPr marL="0" indent="0" algn="just">
              <a:buNone/>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870B-65F1-4CBD-B9B5-DBF8E77782E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0086D90-597E-4AD0-B71C-55D7A3708CDB}"/>
              </a:ext>
            </a:extLst>
          </p:cNvPr>
          <p:cNvSpPr>
            <a:spLocks noGrp="1"/>
          </p:cNvSpPr>
          <p:nvPr>
            <p:ph idx="1"/>
          </p:nvPr>
        </p:nvSpPr>
        <p:spPr/>
        <p:txBody>
          <a:bodyPr>
            <a:normAutofit/>
          </a:bodyPr>
          <a:lstStyle/>
          <a:p>
            <a:pPr algn="l">
              <a:buFont typeface="+mj-lt"/>
              <a:buAutoNum type="arabicPeriod"/>
            </a:pPr>
            <a:r>
              <a:rPr lang="en-IN" sz="2400" b="1" i="0" dirty="0">
                <a:effectLst/>
                <a:latin typeface="Times New Roman" panose="02020603050405020304" pitchFamily="18" charset="0"/>
                <a:cs typeface="Times New Roman" panose="02020603050405020304" pitchFamily="18" charset="0"/>
              </a:rPr>
              <a:t>Enhanced Customer Engagement:</a:t>
            </a:r>
            <a:r>
              <a:rPr lang="en-IN" sz="2400" b="0" i="0" dirty="0">
                <a:effectLst/>
                <a:latin typeface="Times New Roman" panose="02020603050405020304" pitchFamily="18" charset="0"/>
                <a:cs typeface="Times New Roman" panose="02020603050405020304" pitchFamily="18" charset="0"/>
              </a:rPr>
              <a:t> ML-driven understanding of user intent for engaging conversations, fostering satisfaction &amp; loyalty.</a:t>
            </a:r>
          </a:p>
          <a:p>
            <a:pPr algn="l">
              <a:buFont typeface="+mj-lt"/>
              <a:buAutoNum type="arabicPeriod"/>
            </a:pPr>
            <a:r>
              <a:rPr lang="en-IN" sz="2400" b="1" i="0" dirty="0">
                <a:effectLst/>
                <a:latin typeface="Times New Roman" panose="02020603050405020304" pitchFamily="18" charset="0"/>
                <a:cs typeface="Times New Roman" panose="02020603050405020304" pitchFamily="18" charset="0"/>
              </a:rPr>
              <a:t>Efficient Problem Resolution:</a:t>
            </a:r>
            <a:r>
              <a:rPr lang="en-IN" sz="2400" b="0" i="0" dirty="0">
                <a:effectLst/>
                <a:latin typeface="Times New Roman" panose="02020603050405020304" pitchFamily="18" charset="0"/>
                <a:cs typeface="Times New Roman" panose="02020603050405020304" pitchFamily="18" charset="0"/>
              </a:rPr>
              <a:t> Swift issue identification with Naive Bayes, Lora, </a:t>
            </a:r>
            <a:r>
              <a:rPr lang="en-IN" sz="2400" b="0" i="0" dirty="0" err="1">
                <a:effectLst/>
                <a:latin typeface="Times New Roman" panose="02020603050405020304" pitchFamily="18" charset="0"/>
                <a:cs typeface="Times New Roman" panose="02020603050405020304" pitchFamily="18" charset="0"/>
              </a:rPr>
              <a:t>Qlora</a:t>
            </a:r>
            <a:r>
              <a:rPr lang="en-IN" sz="2400" b="0" i="0" dirty="0">
                <a:effectLst/>
                <a:latin typeface="Times New Roman" panose="02020603050405020304" pitchFamily="18" charset="0"/>
                <a:cs typeface="Times New Roman" panose="02020603050405020304" pitchFamily="18" charset="0"/>
              </a:rPr>
              <a:t> algorithms, reducing wait times and improving service quality.</a:t>
            </a:r>
          </a:p>
          <a:p>
            <a:pPr algn="l">
              <a:buFont typeface="+mj-lt"/>
              <a:buAutoNum type="arabicPeriod"/>
            </a:pPr>
            <a:r>
              <a:rPr lang="en-IN" sz="2400" b="1" i="0" dirty="0">
                <a:effectLst/>
                <a:latin typeface="Times New Roman" panose="02020603050405020304" pitchFamily="18" charset="0"/>
                <a:cs typeface="Times New Roman" panose="02020603050405020304" pitchFamily="18" charset="0"/>
              </a:rPr>
              <a:t>Improved Response Time:</a:t>
            </a:r>
            <a:r>
              <a:rPr lang="en-IN" sz="2400" b="0" i="0" dirty="0">
                <a:effectLst/>
                <a:latin typeface="Times New Roman" panose="02020603050405020304" pitchFamily="18" charset="0"/>
                <a:cs typeface="Times New Roman" panose="02020603050405020304" pitchFamily="18" charset="0"/>
              </a:rPr>
              <a:t> Automation via ML for faster query resolution, enhancing support system efficiency.</a:t>
            </a:r>
          </a:p>
          <a:p>
            <a:pPr algn="l">
              <a:buFont typeface="+mj-lt"/>
              <a:buAutoNum type="arabicPeriod"/>
            </a:pPr>
            <a:r>
              <a:rPr lang="en-IN" sz="2400" b="1" i="0" dirty="0">
                <a:effectLst/>
                <a:latin typeface="Times New Roman" panose="02020603050405020304" pitchFamily="18" charset="0"/>
                <a:cs typeface="Times New Roman" panose="02020603050405020304" pitchFamily="18" charset="0"/>
              </a:rPr>
              <a:t>Personalized Assistance:</a:t>
            </a:r>
            <a:r>
              <a:rPr lang="en-IN" sz="2400" b="0" i="0" dirty="0">
                <a:effectLst/>
                <a:latin typeface="Times New Roman" panose="02020603050405020304" pitchFamily="18" charset="0"/>
                <a:cs typeface="Times New Roman" panose="02020603050405020304" pitchFamily="18" charset="0"/>
              </a:rPr>
              <a:t> Fine-tuned Mistral-based </a:t>
            </a:r>
            <a:r>
              <a:rPr lang="en-IN" sz="2400" b="0" i="0" dirty="0" err="1">
                <a:effectLst/>
                <a:latin typeface="Times New Roman" panose="02020603050405020304" pitchFamily="18" charset="0"/>
                <a:cs typeface="Times New Roman" panose="02020603050405020304" pitchFamily="18" charset="0"/>
              </a:rPr>
              <a:t>Ollama</a:t>
            </a:r>
            <a:r>
              <a:rPr lang="en-IN" sz="2400" b="0" i="0" dirty="0">
                <a:effectLst/>
                <a:latin typeface="Times New Roman" panose="02020603050405020304" pitchFamily="18" charset="0"/>
                <a:cs typeface="Times New Roman" panose="02020603050405020304" pitchFamily="18" charset="0"/>
              </a:rPr>
              <a:t> model offers tailored support, enhancing user experience.</a:t>
            </a:r>
          </a:p>
          <a:p>
            <a:pPr algn="l">
              <a:buFont typeface="+mj-lt"/>
              <a:buAutoNum type="arabicPeriod"/>
            </a:pPr>
            <a:r>
              <a:rPr lang="en-IN" sz="2400" b="1" i="0" dirty="0">
                <a:effectLst/>
                <a:latin typeface="Times New Roman" panose="02020603050405020304" pitchFamily="18" charset="0"/>
                <a:cs typeface="Times New Roman" panose="02020603050405020304" pitchFamily="18" charset="0"/>
              </a:rPr>
              <a:t>Continuous Learning:</a:t>
            </a:r>
            <a:r>
              <a:rPr lang="en-IN" sz="2400" b="0" i="0" dirty="0">
                <a:effectLst/>
                <a:latin typeface="Times New Roman" panose="02020603050405020304" pitchFamily="18" charset="0"/>
                <a:cs typeface="Times New Roman" panose="02020603050405020304" pitchFamily="18" charset="0"/>
              </a:rPr>
              <a:t> ML enables adaptive learning from interactions, staying updated with preferences and trends for ongoing improvement.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64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23838"/>
            <a:ext cx="10668000" cy="487362"/>
          </a:xfrm>
        </p:spPr>
        <p:txBody>
          <a:bodyPr/>
          <a:lstStyle/>
          <a:p>
            <a:r>
              <a:rPr lang="en-GB" dirty="0"/>
              <a:t>Proposed Methodology</a:t>
            </a:r>
          </a:p>
        </p:txBody>
      </p:sp>
      <p:sp>
        <p:nvSpPr>
          <p:cNvPr id="3" name="Content Placeholder 2"/>
          <p:cNvSpPr>
            <a:spLocks noGrp="1"/>
          </p:cNvSpPr>
          <p:nvPr>
            <p:ph idx="1"/>
          </p:nvPr>
        </p:nvSpPr>
        <p:spPr/>
        <p:txBody>
          <a:bodyPr>
            <a:normAutofit fontScale="92500" lnSpcReduction="10000"/>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Gather diverse customer queries for training.</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Intent Recognition: </a:t>
            </a:r>
            <a:r>
              <a:rPr lang="en-US" b="0" i="0" dirty="0">
                <a:effectLst/>
                <a:latin typeface="Times New Roman" panose="02020603050405020304" pitchFamily="18" charset="0"/>
                <a:cs typeface="Times New Roman" panose="02020603050405020304" pitchFamily="18" charset="0"/>
              </a:rPr>
              <a:t>Use Multinomial Naive Bayes for initial intent categorization.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Large Language Model (LLM) Integration: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Incorporate Mistral LLM, fine-tuned for support domain.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Chat Interface Design: </a:t>
            </a:r>
            <a:r>
              <a:rPr lang="en-US" b="0" i="0" dirty="0">
                <a:effectLst/>
                <a:latin typeface="Times New Roman" panose="02020603050405020304" pitchFamily="18" charset="0"/>
                <a:cs typeface="Times New Roman" panose="02020603050405020304" pitchFamily="18" charset="0"/>
              </a:rPr>
              <a:t>User-friendly web interface with OCR, voice input, and copy feature.</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User Input Processing:</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Handle text, image, and voice inputs, utilizing OCR for images.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Intent-Based Processing: </a:t>
            </a:r>
            <a:r>
              <a:rPr lang="en-US" b="0" i="0" dirty="0">
                <a:effectLst/>
                <a:latin typeface="Times New Roman" panose="02020603050405020304" pitchFamily="18" charset="0"/>
                <a:cs typeface="Times New Roman" panose="02020603050405020304" pitchFamily="18" charset="0"/>
              </a:rPr>
              <a:t>Route messages based on intent for efficient handling.</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Response Generation: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Mistral LLM generates contextually relevant responses.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User Interaction History: </a:t>
            </a:r>
            <a:r>
              <a:rPr lang="en-US" b="0" i="0" dirty="0">
                <a:effectLst/>
                <a:latin typeface="Times New Roman" panose="02020603050405020304" pitchFamily="18" charset="0"/>
                <a:cs typeface="Times New Roman" panose="02020603050405020304" pitchFamily="18" charset="0"/>
              </a:rPr>
              <a:t>Maintain history for context-aware responses and learning.</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Security and Authentication: </a:t>
            </a:r>
            <a:r>
              <a:rPr lang="en-US" b="0" i="0" dirty="0">
                <a:effectLst/>
                <a:latin typeface="Times New Roman" panose="02020603050405020304" pitchFamily="18" charset="0"/>
                <a:cs typeface="Times New Roman" panose="02020603050405020304" pitchFamily="18" charset="0"/>
              </a:rPr>
              <a:t>Implement secure user authentication and data encryption.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Testing and Evaluation: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Rigorous testing for accuracy, response time, and user satisfaction.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Software and hardware requirements </a:t>
            </a:r>
          </a:p>
        </p:txBody>
      </p:sp>
      <p:graphicFrame>
        <p:nvGraphicFramePr>
          <p:cNvPr id="4" name="Table 3">
            <a:extLst>
              <a:ext uri="{FF2B5EF4-FFF2-40B4-BE49-F238E27FC236}">
                <a16:creationId xmlns:a16="http://schemas.microsoft.com/office/drawing/2014/main" id="{C559EC93-682F-4BCC-9EA3-17B42D20C408}"/>
              </a:ext>
            </a:extLst>
          </p:cNvPr>
          <p:cNvGraphicFramePr>
            <a:graphicFrameLocks noGrp="1"/>
          </p:cNvGraphicFramePr>
          <p:nvPr>
            <p:extLst>
              <p:ext uri="{D42A27DB-BD31-4B8C-83A1-F6EECF244321}">
                <p14:modId xmlns:p14="http://schemas.microsoft.com/office/powerpoint/2010/main" val="1708412426"/>
              </p:ext>
            </p:extLst>
          </p:nvPr>
        </p:nvGraphicFramePr>
        <p:xfrm>
          <a:off x="3715817" y="1532193"/>
          <a:ext cx="5220335" cy="1241436"/>
        </p:xfrm>
        <a:graphic>
          <a:graphicData uri="http://schemas.openxmlformats.org/drawingml/2006/table">
            <a:tbl>
              <a:tblPr firstCol="1" bandRow="1">
                <a:tableStyleId>{5C22544A-7EE6-4342-B048-85BDC9FD1C3A}</a:tableStyleId>
              </a:tblPr>
              <a:tblGrid>
                <a:gridCol w="2609850">
                  <a:extLst>
                    <a:ext uri="{9D8B030D-6E8A-4147-A177-3AD203B41FA5}">
                      <a16:colId xmlns:a16="http://schemas.microsoft.com/office/drawing/2014/main" val="3506346670"/>
                    </a:ext>
                  </a:extLst>
                </a:gridCol>
                <a:gridCol w="2610485">
                  <a:extLst>
                    <a:ext uri="{9D8B030D-6E8A-4147-A177-3AD203B41FA5}">
                      <a16:colId xmlns:a16="http://schemas.microsoft.com/office/drawing/2014/main" val="422280724"/>
                    </a:ext>
                  </a:extLst>
                </a:gridCol>
              </a:tblGrid>
              <a:tr h="413812">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dirty="0">
                          <a:effectLst/>
                        </a:rPr>
                        <a:t>Processor</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50000"/>
                        </a:lnSpc>
                        <a:spcBef>
                          <a:spcPts val="0"/>
                        </a:spcBef>
                        <a:spcAft>
                          <a:spcPts val="0"/>
                        </a:spcAft>
                        <a:buFont typeface="Times New Roman" panose="02020603050405020304" pitchFamily="18" charset="0"/>
                        <a:buChar char="-"/>
                      </a:pPr>
                      <a:r>
                        <a:rPr lang="en-US" sz="1400" dirty="0">
                          <a:effectLst/>
                        </a:rPr>
                        <a:t>Intel i7/M1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6068749"/>
                  </a:ext>
                </a:extLst>
              </a:tr>
              <a:tr h="413812">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dirty="0">
                          <a:effectLst/>
                        </a:rPr>
                        <a:t>RAM</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50000"/>
                        </a:lnSpc>
                        <a:spcBef>
                          <a:spcPts val="0"/>
                        </a:spcBef>
                        <a:spcAft>
                          <a:spcPts val="0"/>
                        </a:spcAft>
                        <a:buFont typeface="Times New Roman" panose="02020603050405020304" pitchFamily="18" charset="0"/>
                        <a:buChar char="-"/>
                      </a:pPr>
                      <a:r>
                        <a:rPr lang="en-US" sz="1400" dirty="0">
                          <a:effectLst/>
                        </a:rPr>
                        <a:t>12GB</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1318384"/>
                  </a:ext>
                </a:extLst>
              </a:tr>
              <a:tr h="413812">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ROM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50000"/>
                        </a:lnSpc>
                        <a:spcBef>
                          <a:spcPts val="0"/>
                        </a:spcBef>
                        <a:spcAft>
                          <a:spcPts val="0"/>
                        </a:spcAft>
                        <a:buFont typeface="Times New Roman" panose="02020603050405020304" pitchFamily="18" charset="0"/>
                        <a:buChar char="-"/>
                      </a:pPr>
                      <a:r>
                        <a:rPr lang="en-US" sz="1400" dirty="0">
                          <a:effectLst/>
                        </a:rPr>
                        <a:t>500GB</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1264304"/>
                  </a:ext>
                </a:extLst>
              </a:tr>
            </a:tbl>
          </a:graphicData>
        </a:graphic>
      </p:graphicFrame>
      <p:graphicFrame>
        <p:nvGraphicFramePr>
          <p:cNvPr id="5" name="Table 4">
            <a:extLst>
              <a:ext uri="{FF2B5EF4-FFF2-40B4-BE49-F238E27FC236}">
                <a16:creationId xmlns:a16="http://schemas.microsoft.com/office/drawing/2014/main" id="{8815A4CD-C87B-4909-8CCD-0C1ABF4EA65D}"/>
              </a:ext>
            </a:extLst>
          </p:cNvPr>
          <p:cNvGraphicFramePr>
            <a:graphicFrameLocks noGrp="1"/>
          </p:cNvGraphicFramePr>
          <p:nvPr>
            <p:extLst>
              <p:ext uri="{D42A27DB-BD31-4B8C-83A1-F6EECF244321}">
                <p14:modId xmlns:p14="http://schemas.microsoft.com/office/powerpoint/2010/main" val="3281843004"/>
              </p:ext>
            </p:extLst>
          </p:nvPr>
        </p:nvGraphicFramePr>
        <p:xfrm>
          <a:off x="3715816" y="2970842"/>
          <a:ext cx="5220335" cy="2698436"/>
        </p:xfrm>
        <a:graphic>
          <a:graphicData uri="http://schemas.openxmlformats.org/drawingml/2006/table">
            <a:tbl>
              <a:tblPr firstCol="1" bandRow="1">
                <a:tableStyleId>{5C22544A-7EE6-4342-B048-85BDC9FD1C3A}</a:tableStyleId>
              </a:tblPr>
              <a:tblGrid>
                <a:gridCol w="2609850">
                  <a:extLst>
                    <a:ext uri="{9D8B030D-6E8A-4147-A177-3AD203B41FA5}">
                      <a16:colId xmlns:a16="http://schemas.microsoft.com/office/drawing/2014/main" val="1549895039"/>
                    </a:ext>
                  </a:extLst>
                </a:gridCol>
                <a:gridCol w="2610485">
                  <a:extLst>
                    <a:ext uri="{9D8B030D-6E8A-4147-A177-3AD203B41FA5}">
                      <a16:colId xmlns:a16="http://schemas.microsoft.com/office/drawing/2014/main" val="189057158"/>
                    </a:ext>
                  </a:extLst>
                </a:gridCol>
              </a:tblGrid>
              <a:tr h="327500">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Operating system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ct val="150000"/>
                        </a:lnSpc>
                        <a:spcBef>
                          <a:spcPts val="0"/>
                        </a:spcBef>
                        <a:spcAft>
                          <a:spcPts val="0"/>
                        </a:spcAft>
                      </a:pPr>
                      <a:r>
                        <a:rPr lang="en-US" sz="1400" dirty="0">
                          <a:effectLst/>
                        </a:rPr>
                        <a:t>:  Windows 10 and above/ Mac</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2905247"/>
                  </a:ext>
                </a:extLst>
              </a:tr>
              <a:tr h="327500">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IDE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ct val="150000"/>
                        </a:lnSpc>
                        <a:spcBef>
                          <a:spcPts val="0"/>
                        </a:spcBef>
                        <a:spcAft>
                          <a:spcPts val="0"/>
                        </a:spcAft>
                      </a:pPr>
                      <a:r>
                        <a:rPr lang="en-US" sz="1400">
                          <a:effectLst/>
                        </a:rPr>
                        <a:t>:  Visual Studio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3391652"/>
                  </a:ext>
                </a:extLst>
              </a:tr>
              <a:tr h="327500">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Front-end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ct val="150000"/>
                        </a:lnSpc>
                        <a:spcBef>
                          <a:spcPts val="0"/>
                        </a:spcBef>
                        <a:spcAft>
                          <a:spcPts val="0"/>
                        </a:spcAft>
                      </a:pPr>
                      <a:r>
                        <a:rPr lang="en-US" sz="1400" dirty="0">
                          <a:effectLst/>
                        </a:rPr>
                        <a:t>:  HTML, CSS, JS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1128280"/>
                  </a:ext>
                </a:extLst>
              </a:tr>
              <a:tr h="327500">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Server-side programming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ct val="150000"/>
                        </a:lnSpc>
                        <a:spcBef>
                          <a:spcPts val="0"/>
                        </a:spcBef>
                        <a:spcAft>
                          <a:spcPts val="0"/>
                        </a:spcAft>
                      </a:pPr>
                      <a:r>
                        <a:rPr lang="en-US" sz="1400">
                          <a:effectLst/>
                        </a:rPr>
                        <a:t>:  Python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9268123"/>
                  </a:ext>
                </a:extLst>
              </a:tr>
              <a:tr h="327500">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Database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ct val="150000"/>
                        </a:lnSpc>
                        <a:spcBef>
                          <a:spcPts val="0"/>
                        </a:spcBef>
                        <a:spcAft>
                          <a:spcPts val="0"/>
                        </a:spcAft>
                      </a:pPr>
                      <a:r>
                        <a:rPr lang="en-US" sz="1400" dirty="0">
                          <a:effectLst/>
                        </a:rPr>
                        <a:t>:  MongoDB</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712609"/>
                  </a:ext>
                </a:extLst>
              </a:tr>
              <a:tr h="1060936">
                <a:tc>
                  <a:txBody>
                    <a:bodyPr/>
                    <a:lstStyle/>
                    <a:p>
                      <a:pPr marL="342900" marR="0" lvl="0" indent="-342900">
                        <a:lnSpc>
                          <a:spcPct val="150000"/>
                        </a:lnSpc>
                        <a:spcBef>
                          <a:spcPts val="0"/>
                        </a:spcBef>
                        <a:spcAft>
                          <a:spcPts val="0"/>
                        </a:spcAft>
                        <a:buFont typeface="Wingdings" panose="05000000000000000000" pitchFamily="2" charset="2"/>
                        <a:buChar char=""/>
                      </a:pPr>
                      <a:r>
                        <a:rPr lang="en-US" sz="1400">
                          <a:effectLst/>
                        </a:rPr>
                        <a:t>Other libraries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ct val="150000"/>
                        </a:lnSpc>
                        <a:spcBef>
                          <a:spcPts val="0"/>
                        </a:spcBef>
                        <a:spcAft>
                          <a:spcPts val="0"/>
                        </a:spcAft>
                      </a:pPr>
                      <a:r>
                        <a:rPr lang="en-US" sz="1400" dirty="0">
                          <a:effectLst/>
                        </a:rPr>
                        <a:t>:  Pandas, Flask, Flask-</a:t>
                      </a:r>
                      <a:r>
                        <a:rPr lang="en-US" sz="1400" dirty="0" err="1">
                          <a:effectLst/>
                        </a:rPr>
                        <a:t>Cors</a:t>
                      </a:r>
                      <a:r>
                        <a:rPr lang="en-US" sz="1400" dirty="0">
                          <a:effectLst/>
                        </a:rPr>
                        <a:t>, Flask-session, </a:t>
                      </a:r>
                      <a:r>
                        <a:rPr lang="en-US" sz="1400" dirty="0" err="1">
                          <a:effectLst/>
                        </a:rPr>
                        <a:t>Pymongo</a:t>
                      </a:r>
                      <a:r>
                        <a:rPr lang="en-US" sz="1400" dirty="0">
                          <a:effectLst/>
                        </a:rPr>
                        <a:t>, Scikit-Learn, </a:t>
                      </a:r>
                      <a:r>
                        <a:rPr lang="en-US" sz="1400" dirty="0" err="1">
                          <a:effectLst/>
                        </a:rPr>
                        <a:t>Joblib</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2783078"/>
                  </a:ext>
                </a:extLst>
              </a:tr>
            </a:tbl>
          </a:graphicData>
        </a:graphic>
      </p:graphicFrame>
      <p:sp>
        <p:nvSpPr>
          <p:cNvPr id="6" name="Rectangle 1">
            <a:extLst>
              <a:ext uri="{FF2B5EF4-FFF2-40B4-BE49-F238E27FC236}">
                <a16:creationId xmlns:a16="http://schemas.microsoft.com/office/drawing/2014/main" id="{06F59D26-18CD-4D06-AFC1-376DC0D32BEE}"/>
              </a:ext>
            </a:extLst>
          </p:cNvPr>
          <p:cNvSpPr>
            <a:spLocks noChangeArrowheads="1"/>
          </p:cNvSpPr>
          <p:nvPr/>
        </p:nvSpPr>
        <p:spPr bwMode="auto">
          <a:xfrm>
            <a:off x="838200" y="2962692"/>
            <a:ext cx="22364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Software </a:t>
            </a: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124428A0-A62C-4CBF-A160-5469463F61B5}"/>
              </a:ext>
            </a:extLst>
          </p:cNvPr>
          <p:cNvSpPr>
            <a:spLocks noChangeArrowheads="1"/>
          </p:cNvSpPr>
          <p:nvPr/>
        </p:nvSpPr>
        <p:spPr bwMode="auto">
          <a:xfrm>
            <a:off x="838200" y="1521411"/>
            <a:ext cx="25544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Hardware Requirements: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831</TotalTime>
  <Words>1799</Words>
  <Application>Microsoft Office PowerPoint</Application>
  <PresentationFormat>Widescreen</PresentationFormat>
  <Paragraphs>245</Paragraphs>
  <Slides>24</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5" baseType="lpstr">
      <vt:lpstr>Arial</vt:lpstr>
      <vt:lpstr>Bookman Old Style</vt:lpstr>
      <vt:lpstr>Calibri</vt:lpstr>
      <vt:lpstr>Calibri Light</vt:lpstr>
      <vt:lpstr>Söhne</vt:lpstr>
      <vt:lpstr>Times New Roman</vt:lpstr>
      <vt:lpstr>Verdana</vt:lpstr>
      <vt:lpstr>Wingdings</vt:lpstr>
      <vt:lpstr>Presidency University 45 Yrs</vt:lpstr>
      <vt:lpstr>Bioinformatics</vt:lpstr>
      <vt:lpstr>Worksheet</vt:lpstr>
      <vt:lpstr>ThinkBot: Revolutionizing Chatbot through ML and LLM Innovation</vt:lpstr>
      <vt:lpstr>Abstract</vt:lpstr>
      <vt:lpstr>Introduction</vt:lpstr>
      <vt:lpstr>Literature Review</vt:lpstr>
      <vt:lpstr>Existing Systems</vt:lpstr>
      <vt:lpstr>Drawbacks</vt:lpstr>
      <vt:lpstr>Advantages</vt:lpstr>
      <vt:lpstr>Proposed Methodology</vt:lpstr>
      <vt:lpstr>Software and hardware requirements </vt:lpstr>
      <vt:lpstr>Objectives</vt:lpstr>
      <vt:lpstr>System Design</vt:lpstr>
      <vt:lpstr>System Design</vt:lpstr>
      <vt:lpstr>Algorithms Used:</vt:lpstr>
      <vt:lpstr>Implementation</vt:lpstr>
      <vt:lpstr>Implementation</vt:lpstr>
      <vt:lpstr>Testing</vt:lpstr>
      <vt:lpstr>Testing</vt:lpstr>
      <vt:lpstr>Testing</vt:lpstr>
      <vt:lpstr>Timeline of Project</vt:lpstr>
      <vt:lpstr>Outcomes / Results Obtained</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BTech COM</dc:creator>
  <cp:lastModifiedBy>D2Gowda G</cp:lastModifiedBy>
  <cp:revision>61</cp:revision>
  <dcterms:created xsi:type="dcterms:W3CDTF">2023-03-16T03:26:27Z</dcterms:created>
  <dcterms:modified xsi:type="dcterms:W3CDTF">2024-01-10T09:50:31Z</dcterms:modified>
</cp:coreProperties>
</file>