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20DD38-2B69-4432-8E7A-527D9A84AD34}">
          <p14:sldIdLst>
            <p14:sldId id="256"/>
            <p14:sldId id="257"/>
            <p14:sldId id="258"/>
            <p14:sldId id="259"/>
            <p14:sldId id="260"/>
            <p14:sldId id="261"/>
            <p14:sldId id="262"/>
            <p14:sldId id="263"/>
            <p14:sldId id="264"/>
            <p14:sldId id="275"/>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85473E-12AA-49AC-B4E2-71A17256D859}"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278621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5473E-12AA-49AC-B4E2-71A17256D859}"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173468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5473E-12AA-49AC-B4E2-71A17256D859}"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221822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5473E-12AA-49AC-B4E2-71A17256D859}"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303495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85473E-12AA-49AC-B4E2-71A17256D859}"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404290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5473E-12AA-49AC-B4E2-71A17256D859}"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247552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85473E-12AA-49AC-B4E2-71A17256D859}" type="datetimeFigureOut">
              <a:rPr lang="en-US" smtClean="0"/>
              <a:t>10/20/2025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154271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5473E-12AA-49AC-B4E2-71A17256D859}" type="datetimeFigureOut">
              <a:rPr lang="en-US" smtClean="0"/>
              <a:t>10/20/2025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156295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5473E-12AA-49AC-B4E2-71A17256D859}" type="datetimeFigureOut">
              <a:rPr lang="en-US" smtClean="0"/>
              <a:t>10/20/2025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9758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85473E-12AA-49AC-B4E2-71A17256D859}"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33527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85473E-12AA-49AC-B4E2-71A17256D859}"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EAAC8-0E2A-41B2-AC4E-28A7E63E03F2}" type="slidenum">
              <a:rPr lang="en-US" smtClean="0"/>
              <a:t>‹#›</a:t>
            </a:fld>
            <a:endParaRPr lang="en-US"/>
          </a:p>
        </p:txBody>
      </p:sp>
    </p:spTree>
    <p:extLst>
      <p:ext uri="{BB962C8B-B14F-4D97-AF65-F5344CB8AC3E}">
        <p14:creationId xmlns:p14="http://schemas.microsoft.com/office/powerpoint/2010/main" val="394362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t="-5000" b="-4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5473E-12AA-49AC-B4E2-71A17256D859}" type="datetimeFigureOut">
              <a:rPr lang="en-US" smtClean="0"/>
              <a:t>10/20/2025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EAAC8-0E2A-41B2-AC4E-28A7E63E03F2}" type="slidenum">
              <a:rPr lang="en-US" smtClean="0"/>
              <a:t>‹#›</a:t>
            </a:fld>
            <a:endParaRPr lang="en-US"/>
          </a:p>
        </p:txBody>
      </p:sp>
    </p:spTree>
    <p:extLst>
      <p:ext uri="{BB962C8B-B14F-4D97-AF65-F5344CB8AC3E}">
        <p14:creationId xmlns:p14="http://schemas.microsoft.com/office/powerpoint/2010/main" val="645453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2012A65F-BF0F-D4D3-A9C5-83B7D5421BB7}"/>
              </a:ext>
            </a:extLst>
          </p:cNvPr>
          <p:cNvSpPr>
            <a:spLocks noGrp="1"/>
          </p:cNvSpPr>
          <p:nvPr>
            <p:ph type="title"/>
          </p:nvPr>
        </p:nvSpPr>
        <p:spPr>
          <a:xfrm>
            <a:off x="466722" y="586856"/>
            <a:ext cx="3201366" cy="1603686"/>
          </a:xfrm>
        </p:spPr>
        <p:txBody>
          <a:bodyPr vert="horz" lIns="91440" tIns="45720" rIns="91440" bIns="45720" rtlCol="0" anchor="b">
            <a:normAutofit/>
          </a:bodyPr>
          <a:lstStyle/>
          <a:p>
            <a:pPr algn="r"/>
            <a:r>
              <a:rPr lang="en-US" sz="4000" b="1" kern="1200" dirty="0">
                <a:solidFill>
                  <a:srgbClr val="FFFFFF"/>
                </a:solidFill>
                <a:latin typeface="+mj-lt"/>
                <a:ea typeface="+mj-ea"/>
                <a:cs typeface="+mj-cs"/>
              </a:rPr>
              <a:t>FOUNDERS OF </a:t>
            </a:r>
            <a:r>
              <a:rPr lang="en-US" sz="4000" b="1" kern="1200" dirty="0" err="1">
                <a:solidFill>
                  <a:srgbClr val="FFFFFF"/>
                </a:solidFill>
                <a:latin typeface="+mj-lt"/>
                <a:ea typeface="+mj-ea"/>
                <a:cs typeface="+mj-cs"/>
              </a:rPr>
              <a:t>brAIniac</a:t>
            </a:r>
            <a:endParaRPr lang="en-US" sz="4000" b="1" kern="1200" dirty="0">
              <a:solidFill>
                <a:srgbClr val="FFFFFF"/>
              </a:solidFill>
              <a:latin typeface="+mj-lt"/>
              <a:ea typeface="+mj-ea"/>
              <a:cs typeface="+mj-cs"/>
            </a:endParaRPr>
          </a:p>
        </p:txBody>
      </p:sp>
      <p:sp>
        <p:nvSpPr>
          <p:cNvPr id="20" name="Text Placeholder 19">
            <a:extLst>
              <a:ext uri="{FF2B5EF4-FFF2-40B4-BE49-F238E27FC236}">
                <a16:creationId xmlns:a16="http://schemas.microsoft.com/office/drawing/2014/main" id="{A905E51C-7E0A-4D0F-0104-DC24D80B226F}"/>
              </a:ext>
            </a:extLst>
          </p:cNvPr>
          <p:cNvSpPr>
            <a:spLocks noGrp="1"/>
          </p:cNvSpPr>
          <p:nvPr>
            <p:ph type="body" sz="half" idx="2"/>
          </p:nvPr>
        </p:nvSpPr>
        <p:spPr>
          <a:xfrm>
            <a:off x="466714" y="1787020"/>
            <a:ext cx="3025303" cy="5546047"/>
          </a:xfrm>
        </p:spPr>
        <p:txBody>
          <a:bodyPr vert="horz" lIns="91440" tIns="45720" rIns="91440" bIns="45720" rtlCol="0" anchor="ctr">
            <a:normAutofit/>
          </a:bodyPr>
          <a:lstStyle/>
          <a:p>
            <a:pPr indent="-228600">
              <a:buFont typeface="Arial" panose="020B0604020202020204" pitchFamily="34" charset="0"/>
              <a:buChar char="•"/>
            </a:pPr>
            <a:r>
              <a:rPr lang="en-US" sz="2000" dirty="0">
                <a:solidFill>
                  <a:schemeClr val="bg1"/>
                </a:solidFill>
              </a:rPr>
              <a:t>Vushaka</a:t>
            </a:r>
          </a:p>
          <a:p>
            <a:pPr indent="-228600">
              <a:buFont typeface="Arial" panose="020B0604020202020204" pitchFamily="34" charset="0"/>
              <a:buChar char="•"/>
            </a:pPr>
            <a:r>
              <a:rPr lang="en-US" sz="2000" dirty="0">
                <a:solidFill>
                  <a:schemeClr val="bg1"/>
                </a:solidFill>
              </a:rPr>
              <a:t>Chidi</a:t>
            </a:r>
          </a:p>
          <a:p>
            <a:pPr indent="-228600">
              <a:buFont typeface="Arial" panose="020B0604020202020204" pitchFamily="34" charset="0"/>
              <a:buChar char="•"/>
            </a:pPr>
            <a:r>
              <a:rPr lang="en-US" sz="2000" dirty="0" err="1">
                <a:solidFill>
                  <a:schemeClr val="bg1"/>
                </a:solidFill>
              </a:rPr>
              <a:t>Lesego</a:t>
            </a:r>
            <a:endParaRPr lang="en-US" sz="2000" dirty="0">
              <a:solidFill>
                <a:schemeClr val="bg1"/>
              </a:solidFill>
            </a:endParaRPr>
          </a:p>
          <a:p>
            <a:pPr indent="-228600">
              <a:buFont typeface="Arial" panose="020B0604020202020204" pitchFamily="34" charset="0"/>
              <a:buChar char="•"/>
            </a:pPr>
            <a:r>
              <a:rPr lang="en-US" sz="2000" dirty="0">
                <a:solidFill>
                  <a:schemeClr val="bg1"/>
                </a:solidFill>
              </a:rPr>
              <a:t>Tumelo</a:t>
            </a:r>
          </a:p>
          <a:p>
            <a:pPr indent="-228600">
              <a:buFont typeface="Arial" panose="020B0604020202020204" pitchFamily="34" charset="0"/>
              <a:buChar char="•"/>
            </a:pPr>
            <a:r>
              <a:rPr lang="en-US" sz="2000" dirty="0" err="1">
                <a:solidFill>
                  <a:schemeClr val="bg1"/>
                </a:solidFill>
              </a:rPr>
              <a:t>Tishenia</a:t>
            </a:r>
            <a:endParaRPr lang="en-US" sz="2000" dirty="0">
              <a:solidFill>
                <a:schemeClr val="bg1"/>
              </a:solidFill>
            </a:endParaRPr>
          </a:p>
          <a:p>
            <a:pPr indent="-228600">
              <a:buFont typeface="Arial" panose="020B0604020202020204" pitchFamily="34" charset="0"/>
              <a:buChar char="•"/>
            </a:pPr>
            <a:r>
              <a:rPr lang="en-US" sz="2000" dirty="0">
                <a:solidFill>
                  <a:schemeClr val="bg1"/>
                </a:solidFill>
              </a:rPr>
              <a:t>Angel</a:t>
            </a:r>
          </a:p>
          <a:p>
            <a:pPr indent="-228600">
              <a:buFont typeface="Arial" panose="020B0604020202020204" pitchFamily="34" charset="0"/>
              <a:buChar char="•"/>
            </a:pPr>
            <a:r>
              <a:rPr lang="en-US" sz="2000" dirty="0">
                <a:solidFill>
                  <a:schemeClr val="bg1"/>
                </a:solidFill>
              </a:rPr>
              <a:t>Emily</a:t>
            </a:r>
          </a:p>
          <a:p>
            <a:pPr indent="-228600">
              <a:buFont typeface="Arial" panose="020B0604020202020204" pitchFamily="34" charset="0"/>
              <a:buChar char="•"/>
            </a:pPr>
            <a:r>
              <a:rPr lang="en-US" sz="2000" dirty="0">
                <a:solidFill>
                  <a:schemeClr val="bg1"/>
                </a:solidFill>
              </a:rPr>
              <a:t>Katlego</a:t>
            </a:r>
          </a:p>
        </p:txBody>
      </p:sp>
      <p:pic>
        <p:nvPicPr>
          <p:cNvPr id="5" name="Picture 4" descr="A logo of a brain&#10;&#10;AI-generated content may be incorrect.">
            <a:extLst>
              <a:ext uri="{FF2B5EF4-FFF2-40B4-BE49-F238E27FC236}">
                <a16:creationId xmlns:a16="http://schemas.microsoft.com/office/drawing/2014/main" id="{CE827468-2F1C-16C6-8862-ED0121947532}"/>
              </a:ext>
            </a:extLst>
          </p:cNvPr>
          <p:cNvPicPr>
            <a:picLocks noChangeAspect="1"/>
          </p:cNvPicPr>
          <p:nvPr/>
        </p:nvPicPr>
        <p:blipFill>
          <a:blip r:embed="rId2">
            <a:extLst>
              <a:ext uri="{28A0092B-C50C-407E-A947-70E740481C1C}">
                <a14:useLocalDpi xmlns:a14="http://schemas.microsoft.com/office/drawing/2010/main" val="0"/>
              </a:ext>
            </a:extLst>
          </a:blip>
          <a:srcRect l="26734" t="14824" r="28198" b="20945"/>
          <a:stretch>
            <a:fillRect/>
          </a:stretch>
        </p:blipFill>
        <p:spPr>
          <a:xfrm>
            <a:off x="6096000" y="830424"/>
            <a:ext cx="3859763" cy="5358401"/>
          </a:xfrm>
          <a:prstGeom prst="rect">
            <a:avLst/>
          </a:prstGeom>
        </p:spPr>
      </p:pic>
    </p:spTree>
    <p:extLst>
      <p:ext uri="{BB962C8B-B14F-4D97-AF65-F5344CB8AC3E}">
        <p14:creationId xmlns:p14="http://schemas.microsoft.com/office/powerpoint/2010/main" val="216659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7" y="80454"/>
            <a:ext cx="10515600" cy="652792"/>
          </a:xfrm>
        </p:spPr>
        <p:txBody>
          <a:bodyPr>
            <a:normAutofit fontScale="90000"/>
          </a:bodyPr>
          <a:lstStyle/>
          <a:p>
            <a:pPr algn="ctr"/>
            <a:r>
              <a:rPr lang="en-GB" b="1" dirty="0"/>
              <a:t>Our Poster</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21502" y="733246"/>
            <a:ext cx="4977441" cy="5753818"/>
          </a:xfrm>
        </p:spPr>
      </p:pic>
    </p:spTree>
    <p:extLst>
      <p:ext uri="{BB962C8B-B14F-4D97-AF65-F5344CB8AC3E}">
        <p14:creationId xmlns:p14="http://schemas.microsoft.com/office/powerpoint/2010/main" val="26816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51" y="114960"/>
            <a:ext cx="10515600" cy="652792"/>
          </a:xfrm>
        </p:spPr>
        <p:txBody>
          <a:bodyPr>
            <a:normAutofit fontScale="90000"/>
          </a:bodyPr>
          <a:lstStyle/>
          <a:p>
            <a:pPr algn="ctr"/>
            <a:r>
              <a:rPr lang="en-GB" b="1" dirty="0"/>
              <a:t>Our Practical solution – Global imports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664" y="722282"/>
            <a:ext cx="9894498" cy="5859673"/>
          </a:xfrm>
        </p:spPr>
      </p:pic>
    </p:spTree>
    <p:extLst>
      <p:ext uri="{BB962C8B-B14F-4D97-AF65-F5344CB8AC3E}">
        <p14:creationId xmlns:p14="http://schemas.microsoft.com/office/powerpoint/2010/main" val="323703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Data Preparation Function</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811" y="655608"/>
            <a:ext cx="8289985" cy="5995358"/>
          </a:xfrm>
        </p:spPr>
      </p:pic>
    </p:spTree>
    <p:extLst>
      <p:ext uri="{BB962C8B-B14F-4D97-AF65-F5344CB8AC3E}">
        <p14:creationId xmlns:p14="http://schemas.microsoft.com/office/powerpoint/2010/main" val="290383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Data Loading and </a:t>
            </a:r>
            <a:r>
              <a:rPr lang="en-GB" b="1" dirty="0" err="1"/>
              <a:t>Preprocessing</a:t>
            </a:r>
            <a:r>
              <a:rPr lang="en-GB" b="1" dirty="0"/>
              <a:t> Function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556" y="621847"/>
            <a:ext cx="8790316" cy="6124010"/>
          </a:xfrm>
        </p:spPr>
      </p:pic>
    </p:spTree>
    <p:extLst>
      <p:ext uri="{BB962C8B-B14F-4D97-AF65-F5344CB8AC3E}">
        <p14:creationId xmlns:p14="http://schemas.microsoft.com/office/powerpoint/2010/main" val="243038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Data Augmentation Function</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928" y="582544"/>
            <a:ext cx="8971472" cy="6143509"/>
          </a:xfrm>
        </p:spPr>
      </p:pic>
    </p:spTree>
    <p:extLst>
      <p:ext uri="{BB962C8B-B14F-4D97-AF65-F5344CB8AC3E}">
        <p14:creationId xmlns:p14="http://schemas.microsoft.com/office/powerpoint/2010/main" val="261715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Develop CNN Function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687" y="724619"/>
            <a:ext cx="9463177" cy="5952226"/>
          </a:xfrm>
        </p:spPr>
      </p:pic>
    </p:spTree>
    <p:extLst>
      <p:ext uri="{BB962C8B-B14F-4D97-AF65-F5344CB8AC3E}">
        <p14:creationId xmlns:p14="http://schemas.microsoft.com/office/powerpoint/2010/main" val="175045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Train CNN Function</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44" y="836762"/>
            <a:ext cx="11074161" cy="5745193"/>
          </a:xfrm>
        </p:spPr>
      </p:pic>
    </p:spTree>
    <p:extLst>
      <p:ext uri="{BB962C8B-B14F-4D97-AF65-F5344CB8AC3E}">
        <p14:creationId xmlns:p14="http://schemas.microsoft.com/office/powerpoint/2010/main" val="103613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Evaluate and Predict Function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004" y="667504"/>
            <a:ext cx="9489056" cy="5956419"/>
          </a:xfrm>
        </p:spPr>
      </p:pic>
    </p:spTree>
    <p:extLst>
      <p:ext uri="{BB962C8B-B14F-4D97-AF65-F5344CB8AC3E}">
        <p14:creationId xmlns:p14="http://schemas.microsoft.com/office/powerpoint/2010/main" val="246573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Model Performance and Analysis Function</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959" y="802257"/>
            <a:ext cx="11048347" cy="5753818"/>
          </a:xfrm>
        </p:spPr>
      </p:pic>
    </p:spTree>
    <p:extLst>
      <p:ext uri="{BB962C8B-B14F-4D97-AF65-F5344CB8AC3E}">
        <p14:creationId xmlns:p14="http://schemas.microsoft.com/office/powerpoint/2010/main" val="177456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Predict on single image Function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958" y="632458"/>
            <a:ext cx="10714008" cy="6189303"/>
          </a:xfrm>
        </p:spPr>
      </p:pic>
    </p:spTree>
    <p:extLst>
      <p:ext uri="{BB962C8B-B14F-4D97-AF65-F5344CB8AC3E}">
        <p14:creationId xmlns:p14="http://schemas.microsoft.com/office/powerpoint/2010/main" val="9270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The Problem</a:t>
            </a:r>
            <a:endParaRPr lang="en-US" b="1" dirty="0"/>
          </a:p>
        </p:txBody>
      </p:sp>
      <p:sp>
        <p:nvSpPr>
          <p:cNvPr id="3" name="Content Placeholder 2"/>
          <p:cNvSpPr>
            <a:spLocks noGrp="1"/>
          </p:cNvSpPr>
          <p:nvPr>
            <p:ph idx="1"/>
          </p:nvPr>
        </p:nvSpPr>
        <p:spPr>
          <a:xfrm>
            <a:off x="838200" y="1017918"/>
            <a:ext cx="10515600" cy="5159045"/>
          </a:xfrm>
        </p:spPr>
        <p:txBody>
          <a:bodyPr>
            <a:normAutofit/>
          </a:bodyPr>
          <a:lstStyle/>
          <a:p>
            <a:r>
              <a:rPr lang="en-US" altLang="en-US" sz="2400" dirty="0">
                <a:latin typeface="Arial" panose="020B0604020202020204" pitchFamily="34" charset="0"/>
                <a:cs typeface="Arial" panose="020B0604020202020204" pitchFamily="34" charset="0"/>
              </a:rPr>
              <a:t>Diagnosing brain tumors with MRI scans is a very important, yet time and resource intensive task. </a:t>
            </a:r>
          </a:p>
          <a:p>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In South Africa, there are not enough medical experts to fulfil this task on time with the few experts they are able to spare being overtasked, which can lead to mistakes, delays in treating patients, and even missed findings.</a:t>
            </a:r>
          </a:p>
          <a:p>
            <a:r>
              <a:rPr lang="en-US" altLang="en-US" sz="2400" dirty="0">
                <a:latin typeface="Arial" panose="020B0604020202020204" pitchFamily="34" charset="0"/>
                <a:cs typeface="Arial" panose="020B0604020202020204" pitchFamily="34" charset="0"/>
              </a:rPr>
              <a:t> </a:t>
            </a:r>
          </a:p>
          <a:p>
            <a:r>
              <a:rPr lang="en-US" altLang="en-US" sz="2400" dirty="0">
                <a:latin typeface="Arial" panose="020B0604020202020204" pitchFamily="34" charset="0"/>
                <a:cs typeface="Arial" panose="020B0604020202020204" pitchFamily="34" charset="0"/>
              </a:rPr>
              <a:t>This problem is very critical and should be adequately addressed, as brain tumors can result in death or poor prognosis for untimely interventions. </a:t>
            </a:r>
          </a:p>
          <a:p>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Early detection of brain tumors and improved accuracy of categorization of tumor type can greatly improve a patient’s prognosis by bringing timely clinical decision-making to them.</a:t>
            </a:r>
          </a:p>
          <a:p>
            <a:endParaRPr lang="en-US" dirty="0"/>
          </a:p>
        </p:txBody>
      </p:sp>
    </p:spTree>
    <p:extLst>
      <p:ext uri="{BB962C8B-B14F-4D97-AF65-F5344CB8AC3E}">
        <p14:creationId xmlns:p14="http://schemas.microsoft.com/office/powerpoint/2010/main" val="91936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6" y="71827"/>
            <a:ext cx="10515600" cy="652792"/>
          </a:xfrm>
        </p:spPr>
        <p:txBody>
          <a:bodyPr>
            <a:normAutofit fontScale="90000"/>
          </a:bodyPr>
          <a:lstStyle/>
          <a:p>
            <a:pPr algn="ctr"/>
            <a:r>
              <a:rPr lang="en-GB" b="1" dirty="0"/>
              <a:t>Main Function</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434" y="641456"/>
            <a:ext cx="10266872" cy="6104401"/>
          </a:xfrm>
        </p:spPr>
      </p:pic>
    </p:spTree>
    <p:extLst>
      <p:ext uri="{BB962C8B-B14F-4D97-AF65-F5344CB8AC3E}">
        <p14:creationId xmlns:p14="http://schemas.microsoft.com/office/powerpoint/2010/main" val="40092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Our Solution</a:t>
            </a:r>
            <a:endParaRPr lang="en-US" b="1" dirty="0"/>
          </a:p>
        </p:txBody>
      </p:sp>
      <p:sp>
        <p:nvSpPr>
          <p:cNvPr id="3" name="Content Placeholder 2"/>
          <p:cNvSpPr>
            <a:spLocks noGrp="1"/>
          </p:cNvSpPr>
          <p:nvPr>
            <p:ph idx="1"/>
          </p:nvPr>
        </p:nvSpPr>
        <p:spPr>
          <a:xfrm>
            <a:off x="838200" y="1017918"/>
            <a:ext cx="10515600" cy="5159045"/>
          </a:xfrm>
        </p:spPr>
        <p:txBody>
          <a:bodyPr>
            <a:normAutofit lnSpcReduction="10000"/>
          </a:bodyPr>
          <a:lstStyle/>
          <a:p>
            <a:pPr marL="457200" marR="381000" lvl="0" indent="-336550">
              <a:spcBef>
                <a:spcPts val="1200"/>
              </a:spcBef>
              <a:buSzPts val="1700"/>
              <a:buFont typeface="Arial"/>
              <a:buChar char="●"/>
            </a:pPr>
            <a:r>
              <a:rPr lang="en-GB" b="1" dirty="0">
                <a:latin typeface="Arial"/>
                <a:ea typeface="Arial"/>
                <a:cs typeface="Arial"/>
                <a:sym typeface="Arial"/>
              </a:rPr>
              <a:t>brAIniac</a:t>
            </a:r>
            <a:r>
              <a:rPr lang="en-GB" dirty="0">
                <a:latin typeface="Arial"/>
                <a:ea typeface="Arial"/>
                <a:cs typeface="Arial"/>
                <a:sym typeface="Arial"/>
              </a:rPr>
              <a:t> is an </a:t>
            </a:r>
            <a:r>
              <a:rPr lang="en-GB" b="1" dirty="0">
                <a:latin typeface="Arial"/>
                <a:ea typeface="Arial"/>
                <a:cs typeface="Arial"/>
                <a:sym typeface="Arial"/>
              </a:rPr>
              <a:t>AI-powered decision-support tool</a:t>
            </a:r>
            <a:r>
              <a:rPr lang="en-GB" dirty="0">
                <a:latin typeface="Arial"/>
                <a:ea typeface="Arial"/>
                <a:cs typeface="Arial"/>
                <a:sym typeface="Arial"/>
              </a:rPr>
              <a:t> that automates the detection and classification of brain </a:t>
            </a:r>
            <a:r>
              <a:rPr lang="en-GB" dirty="0" err="1">
                <a:latin typeface="Arial"/>
                <a:ea typeface="Arial"/>
                <a:cs typeface="Arial"/>
                <a:sym typeface="Arial"/>
              </a:rPr>
              <a:t>tumors</a:t>
            </a:r>
            <a:r>
              <a:rPr lang="en-GB" dirty="0">
                <a:latin typeface="Arial"/>
                <a:ea typeface="Arial"/>
                <a:cs typeface="Arial"/>
                <a:sym typeface="Arial"/>
              </a:rPr>
              <a:t> from MRI scans.</a:t>
            </a:r>
          </a:p>
          <a:p>
            <a:pPr marL="457200" marR="381000" lvl="0" indent="-336550">
              <a:spcBef>
                <a:spcPts val="1200"/>
              </a:spcBef>
              <a:buSzPts val="1700"/>
              <a:buFont typeface="Arial"/>
              <a:buChar char="●"/>
            </a:pPr>
            <a:endParaRPr lang="en-GB" dirty="0">
              <a:latin typeface="Arial"/>
              <a:ea typeface="Arial"/>
              <a:cs typeface="Arial"/>
              <a:sym typeface="Arial"/>
            </a:endParaRPr>
          </a:p>
          <a:p>
            <a:pPr marL="457200" marR="381000" lvl="0" indent="-336550">
              <a:spcBef>
                <a:spcPts val="0"/>
              </a:spcBef>
              <a:buSzPts val="1700"/>
              <a:buFont typeface="Arial"/>
              <a:buChar char="●"/>
            </a:pPr>
            <a:r>
              <a:rPr lang="en-GB" dirty="0">
                <a:latin typeface="Arial"/>
                <a:ea typeface="Arial"/>
                <a:cs typeface="Arial"/>
                <a:sym typeface="Arial"/>
              </a:rPr>
              <a:t>It leverages the </a:t>
            </a:r>
            <a:r>
              <a:rPr lang="en-GB" b="1" dirty="0">
                <a:latin typeface="Arial"/>
                <a:ea typeface="Arial"/>
                <a:cs typeface="Arial"/>
                <a:sym typeface="Arial"/>
              </a:rPr>
              <a:t>BRISC2025 dataset</a:t>
            </a:r>
          </a:p>
          <a:p>
            <a:pPr marL="457200" marR="381000" lvl="0" indent="-336550">
              <a:spcBef>
                <a:spcPts val="0"/>
              </a:spcBef>
              <a:buSzPts val="1700"/>
              <a:buFont typeface="Arial"/>
              <a:buChar char="●"/>
            </a:pPr>
            <a:endParaRPr lang="en-GB" dirty="0">
              <a:latin typeface="Arial"/>
              <a:ea typeface="Arial"/>
              <a:cs typeface="Arial"/>
              <a:sym typeface="Arial"/>
            </a:endParaRPr>
          </a:p>
          <a:p>
            <a:pPr marL="457200" marR="381000" lvl="0" indent="-336550">
              <a:spcBef>
                <a:spcPts val="0"/>
              </a:spcBef>
              <a:buSzPts val="1700"/>
              <a:buFont typeface="Arial"/>
              <a:buChar char="●"/>
            </a:pPr>
            <a:r>
              <a:rPr lang="en-GB" dirty="0">
                <a:latin typeface="Arial"/>
                <a:ea typeface="Arial"/>
                <a:cs typeface="Arial"/>
                <a:sym typeface="Arial"/>
              </a:rPr>
              <a:t>Applies </a:t>
            </a:r>
            <a:r>
              <a:rPr lang="en-GB" b="1" dirty="0">
                <a:latin typeface="Arial"/>
                <a:ea typeface="Arial"/>
                <a:cs typeface="Arial"/>
                <a:sym typeface="Arial"/>
              </a:rPr>
              <a:t>deep learning</a:t>
            </a:r>
            <a:r>
              <a:rPr lang="en-GB" dirty="0">
                <a:latin typeface="Arial"/>
                <a:ea typeface="Arial"/>
                <a:cs typeface="Arial"/>
                <a:sym typeface="Arial"/>
              </a:rPr>
              <a:t> to accurately identify tumor types: </a:t>
            </a:r>
          </a:p>
          <a:p>
            <a:pPr marL="457200" marR="381000" lvl="0" indent="-336550">
              <a:spcBef>
                <a:spcPts val="0"/>
              </a:spcBef>
              <a:buSzPts val="1700"/>
              <a:buFont typeface="Arial"/>
              <a:buChar char="●"/>
            </a:pPr>
            <a:endParaRPr lang="en-GB" dirty="0">
              <a:latin typeface="Arial"/>
              <a:ea typeface="Arial"/>
              <a:cs typeface="Arial"/>
              <a:sym typeface="Arial"/>
            </a:endParaRPr>
          </a:p>
          <a:p>
            <a:pPr marL="457200" marR="381000" lvl="0" indent="-336550">
              <a:spcBef>
                <a:spcPts val="0"/>
              </a:spcBef>
              <a:buSzPts val="1700"/>
              <a:buFont typeface="Arial"/>
              <a:buChar char="●"/>
            </a:pPr>
            <a:r>
              <a:rPr lang="en-GB" dirty="0">
                <a:latin typeface="Arial"/>
                <a:ea typeface="Arial"/>
                <a:cs typeface="Arial"/>
                <a:sym typeface="Arial"/>
              </a:rPr>
              <a:t>R</a:t>
            </a:r>
            <a:r>
              <a:rPr lang="en-GB" b="1" dirty="0">
                <a:latin typeface="Arial"/>
                <a:ea typeface="Arial"/>
                <a:cs typeface="Arial"/>
                <a:sym typeface="Arial"/>
              </a:rPr>
              <a:t>educes diagnostic workload</a:t>
            </a:r>
            <a:endParaRPr lang="en-GB" dirty="0">
              <a:latin typeface="Arial"/>
              <a:ea typeface="Arial"/>
              <a:cs typeface="Arial"/>
              <a:sym typeface="Arial"/>
            </a:endParaRPr>
          </a:p>
          <a:p>
            <a:pPr marL="457200" marR="381000" lvl="0" indent="-336550">
              <a:spcBef>
                <a:spcPts val="0"/>
              </a:spcBef>
              <a:buSzPts val="1700"/>
              <a:buFont typeface="Arial"/>
              <a:buChar char="●"/>
            </a:pPr>
            <a:endParaRPr lang="en-GB" dirty="0">
              <a:latin typeface="Arial"/>
              <a:ea typeface="Arial"/>
              <a:cs typeface="Arial"/>
              <a:sym typeface="Arial"/>
            </a:endParaRPr>
          </a:p>
          <a:p>
            <a:pPr marL="457200" marR="381000" lvl="0" indent="-336550">
              <a:spcBef>
                <a:spcPts val="0"/>
              </a:spcBef>
              <a:buSzPts val="1700"/>
              <a:buFont typeface="Arial"/>
              <a:buChar char="●"/>
            </a:pPr>
            <a:r>
              <a:rPr lang="en-GB" dirty="0">
                <a:latin typeface="Arial"/>
                <a:ea typeface="Arial"/>
                <a:cs typeface="Arial"/>
                <a:sym typeface="Arial"/>
              </a:rPr>
              <a:t>Speeds up the </a:t>
            </a:r>
            <a:r>
              <a:rPr lang="en-GB" b="1" dirty="0">
                <a:latin typeface="Arial"/>
                <a:ea typeface="Arial"/>
                <a:cs typeface="Arial"/>
                <a:sym typeface="Arial"/>
              </a:rPr>
              <a:t>time from diagnosis to medical action</a:t>
            </a:r>
          </a:p>
          <a:p>
            <a:pPr marL="457200" marR="381000" lvl="0" indent="-336550">
              <a:spcBef>
                <a:spcPts val="0"/>
              </a:spcBef>
              <a:buSzPts val="1700"/>
              <a:buFont typeface="Arial"/>
              <a:buChar char="●"/>
            </a:pPr>
            <a:endParaRPr lang="en-GB" dirty="0">
              <a:latin typeface="Arial"/>
              <a:ea typeface="Arial"/>
              <a:cs typeface="Arial"/>
              <a:sym typeface="Arial"/>
            </a:endParaRPr>
          </a:p>
          <a:p>
            <a:pPr marL="457200" marR="381000" lvl="0" indent="-336550">
              <a:spcBef>
                <a:spcPts val="0"/>
              </a:spcBef>
              <a:buSzPts val="1700"/>
              <a:buFont typeface="Arial"/>
              <a:buChar char="●"/>
            </a:pPr>
            <a:r>
              <a:rPr lang="en-GB" dirty="0">
                <a:latin typeface="Arial"/>
                <a:ea typeface="Arial"/>
                <a:cs typeface="Arial"/>
                <a:sym typeface="Arial"/>
              </a:rPr>
              <a:t>Minimizes the risk of human error.</a:t>
            </a:r>
            <a:endParaRPr lang="en-GB" sz="3200" dirty="0"/>
          </a:p>
        </p:txBody>
      </p:sp>
    </p:spTree>
    <p:extLst>
      <p:ext uri="{BB962C8B-B14F-4D97-AF65-F5344CB8AC3E}">
        <p14:creationId xmlns:p14="http://schemas.microsoft.com/office/powerpoint/2010/main" val="62805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Our Objectives</a:t>
            </a:r>
            <a:endParaRPr lang="en-US" b="1" dirty="0"/>
          </a:p>
        </p:txBody>
      </p:sp>
      <p:sp>
        <p:nvSpPr>
          <p:cNvPr id="3" name="Content Placeholder 2"/>
          <p:cNvSpPr>
            <a:spLocks noGrp="1"/>
          </p:cNvSpPr>
          <p:nvPr>
            <p:ph idx="1"/>
          </p:nvPr>
        </p:nvSpPr>
        <p:spPr>
          <a:xfrm>
            <a:off x="838200" y="1017918"/>
            <a:ext cx="10515600" cy="5159045"/>
          </a:xfrm>
        </p:spPr>
        <p:txBody>
          <a:bodyPr>
            <a:normAutofit lnSpcReduction="10000"/>
          </a:bodyPr>
          <a:lstStyle/>
          <a:p>
            <a:endParaRPr lang="en-US" dirty="0"/>
          </a:p>
          <a:p>
            <a:r>
              <a:rPr lang="en-GB" dirty="0"/>
              <a:t>To reduce the time required for diagnosis. </a:t>
            </a:r>
          </a:p>
          <a:p>
            <a:r>
              <a:rPr lang="en-GB" dirty="0"/>
              <a:t>To improve the accuracy of brain tumor diagnosis by leveraging the BRISC 2025 dataset. </a:t>
            </a:r>
          </a:p>
          <a:p>
            <a:r>
              <a:rPr lang="en-GB" dirty="0"/>
              <a:t>To improve patients’ prognosis by early detection and allowing for efficient clinical decision-making. </a:t>
            </a:r>
          </a:p>
          <a:p>
            <a:r>
              <a:rPr lang="en-GB" dirty="0"/>
              <a:t>To reduce healthcare costs for both patients and hospitals without sacrificing quality decision-making. </a:t>
            </a:r>
          </a:p>
          <a:p>
            <a:r>
              <a:rPr lang="en-GB" dirty="0"/>
              <a:t>To demonstrate how AI solutions like </a:t>
            </a:r>
            <a:r>
              <a:rPr lang="en-GB" dirty="0" err="1"/>
              <a:t>brAiniac</a:t>
            </a:r>
            <a:r>
              <a:rPr lang="en-GB" dirty="0"/>
              <a:t> can automate medical processes. </a:t>
            </a:r>
          </a:p>
          <a:p>
            <a:r>
              <a:rPr lang="en-GB" dirty="0"/>
              <a:t>To promote the use and adoption of AI solutions like </a:t>
            </a:r>
            <a:r>
              <a:rPr lang="en-GB" dirty="0" err="1"/>
              <a:t>brAiniac</a:t>
            </a:r>
            <a:r>
              <a:rPr lang="en-GB" dirty="0"/>
              <a:t> in more remote and low-resource locations in South Africa. </a:t>
            </a:r>
          </a:p>
          <a:p>
            <a:endParaRPr lang="en-US" dirty="0"/>
          </a:p>
        </p:txBody>
      </p:sp>
    </p:spTree>
    <p:extLst>
      <p:ext uri="{BB962C8B-B14F-4D97-AF65-F5344CB8AC3E}">
        <p14:creationId xmlns:p14="http://schemas.microsoft.com/office/powerpoint/2010/main" val="159942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Requirements</a:t>
            </a:r>
            <a:endParaRPr lang="en-US" b="1" dirty="0"/>
          </a:p>
        </p:txBody>
      </p:sp>
      <p:sp>
        <p:nvSpPr>
          <p:cNvPr id="4" name="Content Placeholder 2">
            <a:extLst>
              <a:ext uri="{FF2B5EF4-FFF2-40B4-BE49-F238E27FC236}">
                <a16:creationId xmlns:a16="http://schemas.microsoft.com/office/drawing/2014/main" id="{A3354741-29C0-0920-1A1D-C19247FC009D}"/>
              </a:ext>
            </a:extLst>
          </p:cNvPr>
          <p:cNvSpPr>
            <a:spLocks noGrp="1"/>
          </p:cNvSpPr>
          <p:nvPr>
            <p:ph idx="1"/>
          </p:nvPr>
        </p:nvSpPr>
        <p:spPr>
          <a:xfrm>
            <a:off x="417474" y="1324686"/>
            <a:ext cx="5257800" cy="5342773"/>
          </a:xfrm>
        </p:spPr>
        <p:txBody>
          <a:bodyPr>
            <a:normAutofit/>
          </a:bodyPr>
          <a:lstStyle/>
          <a:p>
            <a:pPr marL="0" indent="0">
              <a:buNone/>
            </a:pPr>
            <a:r>
              <a:rPr lang="en-US" sz="2400" dirty="0"/>
              <a:t>FUNCTIONAL</a:t>
            </a:r>
          </a:p>
          <a:p>
            <a:r>
              <a:rPr lang="en-US" sz="2400" dirty="0"/>
              <a:t>The system will accept brain MRI scans in digital image formats such as JPG. </a:t>
            </a:r>
          </a:p>
          <a:p>
            <a:r>
              <a:rPr lang="en-US" sz="2400" dirty="0"/>
              <a:t>The system must normalize and pre-process images before analyzing. </a:t>
            </a:r>
          </a:p>
          <a:p>
            <a:r>
              <a:rPr lang="en-US" sz="2400" dirty="0"/>
              <a:t>The system must predict each MRI image into one of the following classes of [glioma, meningioma, </a:t>
            </a:r>
            <a:r>
              <a:rPr lang="en-US" sz="2400" dirty="0" err="1"/>
              <a:t>no_tumor</a:t>
            </a:r>
            <a:r>
              <a:rPr lang="en-US" sz="2400" dirty="0"/>
              <a:t>, pituitary] as well as return the confidence score. </a:t>
            </a:r>
          </a:p>
          <a:p>
            <a:r>
              <a:rPr lang="en-US" sz="2400" dirty="0"/>
              <a:t>The system will generate summary reports on test data. </a:t>
            </a:r>
            <a:endParaRPr lang="en-ZA" sz="2400" dirty="0"/>
          </a:p>
        </p:txBody>
      </p:sp>
      <p:sp>
        <p:nvSpPr>
          <p:cNvPr id="5" name="Content Placeholder 2">
            <a:extLst>
              <a:ext uri="{FF2B5EF4-FFF2-40B4-BE49-F238E27FC236}">
                <a16:creationId xmlns:a16="http://schemas.microsoft.com/office/drawing/2014/main" id="{7A0BEAD1-9643-0595-0BA5-2B9ACE93B582}"/>
              </a:ext>
            </a:extLst>
          </p:cNvPr>
          <p:cNvSpPr txBox="1">
            <a:spLocks/>
          </p:cNvSpPr>
          <p:nvPr/>
        </p:nvSpPr>
        <p:spPr>
          <a:xfrm>
            <a:off x="6096000" y="1324686"/>
            <a:ext cx="5257800" cy="5342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dirty="0"/>
              <a:t>NON-FUNCTIONAL</a:t>
            </a:r>
          </a:p>
          <a:p>
            <a:r>
              <a:rPr lang="en-US" sz="2400" dirty="0"/>
              <a:t>The system will handle at least 30 MRI scans per hour concurrently. </a:t>
            </a:r>
          </a:p>
          <a:p>
            <a:r>
              <a:rPr lang="en-US" sz="2400" dirty="0"/>
              <a:t>The system will maintain consistent performance across different MRI scan images. </a:t>
            </a:r>
          </a:p>
          <a:p>
            <a:r>
              <a:rPr lang="en-US" sz="2400" dirty="0"/>
              <a:t>The system will support expansion to other hospitals in the future.</a:t>
            </a:r>
          </a:p>
          <a:p>
            <a:r>
              <a:rPr lang="en-US" sz="2400" dirty="0"/>
              <a:t>The system must be highly available about 99.99% of the time. </a:t>
            </a:r>
          </a:p>
          <a:p>
            <a:r>
              <a:rPr lang="en-US" sz="2400" dirty="0"/>
              <a:t>The system will have a user-friendly dashboard for non-technical users to navigate easily. </a:t>
            </a:r>
            <a:endParaRPr lang="en-ZA" sz="2500" dirty="0"/>
          </a:p>
        </p:txBody>
      </p:sp>
    </p:spTree>
    <p:extLst>
      <p:ext uri="{BB962C8B-B14F-4D97-AF65-F5344CB8AC3E}">
        <p14:creationId xmlns:p14="http://schemas.microsoft.com/office/powerpoint/2010/main" val="311384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Success Criteria</a:t>
            </a:r>
            <a:endParaRPr lang="en-US" b="1" dirty="0"/>
          </a:p>
        </p:txBody>
      </p:sp>
      <p:sp>
        <p:nvSpPr>
          <p:cNvPr id="3" name="Content Placeholder 2"/>
          <p:cNvSpPr>
            <a:spLocks noGrp="1"/>
          </p:cNvSpPr>
          <p:nvPr>
            <p:ph idx="1"/>
          </p:nvPr>
        </p:nvSpPr>
        <p:spPr>
          <a:xfrm>
            <a:off x="838200" y="1017918"/>
            <a:ext cx="10515600" cy="5159045"/>
          </a:xfrm>
        </p:spPr>
        <p:txBody>
          <a:bodyPr>
            <a:normAutofit fontScale="92500" lnSpcReduction="10000"/>
          </a:bodyPr>
          <a:lstStyle/>
          <a:p>
            <a:pPr marL="0" indent="0">
              <a:buNone/>
            </a:pPr>
            <a:r>
              <a:rPr lang="en-GB" dirty="0"/>
              <a:t>• To achieve more than 80% overall test accuracy when classifying brain MRI scans into the different categories: Glioma, Meningioma, No tumor, and Pituitary.</a:t>
            </a:r>
          </a:p>
          <a:p>
            <a:pPr marL="0" indent="0">
              <a:buNone/>
            </a:pPr>
            <a:endParaRPr lang="en-GB" dirty="0"/>
          </a:p>
          <a:p>
            <a:pPr marL="0" indent="0">
              <a:buNone/>
            </a:pPr>
            <a:r>
              <a:rPr lang="en-GB" dirty="0"/>
              <a:t>• To process 1000 test images and generate a confusion matrix and a classification report in less than 5 minutes on limited CPU power (&lt;= 16 GB ram).</a:t>
            </a:r>
          </a:p>
          <a:p>
            <a:pPr marL="0" indent="0">
              <a:buNone/>
            </a:pPr>
            <a:endParaRPr lang="en-GB" dirty="0"/>
          </a:p>
          <a:p>
            <a:pPr marL="0" indent="0">
              <a:buNone/>
            </a:pPr>
            <a:r>
              <a:rPr lang="en-GB" dirty="0"/>
              <a:t>• To be able to predict on a single brain MRI scan and classify it while showing a confidence score for each diagnosis in less than 10 seconds.</a:t>
            </a:r>
          </a:p>
          <a:p>
            <a:pPr marL="0" indent="0">
              <a:buNone/>
            </a:pPr>
            <a:endParaRPr lang="en-GB" dirty="0"/>
          </a:p>
          <a:p>
            <a:pPr marL="0" indent="0">
              <a:buNone/>
            </a:pPr>
            <a:r>
              <a:rPr lang="en-GB" dirty="0"/>
              <a:t>• To achieve more than 80% user adoption from participating radiologists and neurologists from Chris Hani Hospital</a:t>
            </a:r>
            <a:endParaRPr lang="en-US" dirty="0"/>
          </a:p>
        </p:txBody>
      </p:sp>
    </p:spTree>
    <p:extLst>
      <p:ext uri="{BB962C8B-B14F-4D97-AF65-F5344CB8AC3E}">
        <p14:creationId xmlns:p14="http://schemas.microsoft.com/office/powerpoint/2010/main" val="172740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Risks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80919639"/>
              </p:ext>
            </p:extLst>
          </p:nvPr>
        </p:nvGraphicFramePr>
        <p:xfrm>
          <a:off x="838200" y="1017588"/>
          <a:ext cx="10515600" cy="503815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69880796"/>
                    </a:ext>
                  </a:extLst>
                </a:gridCol>
                <a:gridCol w="5257800">
                  <a:extLst>
                    <a:ext uri="{9D8B030D-6E8A-4147-A177-3AD203B41FA5}">
                      <a16:colId xmlns:a16="http://schemas.microsoft.com/office/drawing/2014/main" val="3169721008"/>
                    </a:ext>
                  </a:extLst>
                </a:gridCol>
              </a:tblGrid>
              <a:tr h="676076">
                <a:tc>
                  <a:txBody>
                    <a:bodyPr/>
                    <a:lstStyle/>
                    <a:p>
                      <a:r>
                        <a:rPr lang="en-GB" dirty="0"/>
                        <a:t>RISKS</a:t>
                      </a:r>
                      <a:endParaRPr lang="en-US" dirty="0"/>
                    </a:p>
                  </a:txBody>
                  <a:tcPr/>
                </a:tc>
                <a:tc>
                  <a:txBody>
                    <a:bodyPr/>
                    <a:lstStyle/>
                    <a:p>
                      <a:r>
                        <a:rPr lang="en-GB" dirty="0"/>
                        <a:t>MITIGATION</a:t>
                      </a:r>
                      <a:endParaRPr lang="en-US" dirty="0"/>
                    </a:p>
                  </a:txBody>
                  <a:tcPr/>
                </a:tc>
                <a:extLst>
                  <a:ext uri="{0D108BD9-81ED-4DB2-BD59-A6C34878D82A}">
                    <a16:rowId xmlns:a16="http://schemas.microsoft.com/office/drawing/2014/main" val="3297527189"/>
                  </a:ext>
                </a:extLst>
              </a:tr>
              <a:tr h="676076">
                <a:tc>
                  <a:txBody>
                    <a:bodyPr/>
                    <a:lstStyle/>
                    <a:p>
                      <a:r>
                        <a:rPr lang="en-GB" dirty="0"/>
                        <a:t>Misclassification of tumours</a:t>
                      </a:r>
                      <a:endParaRPr lang="en-US" dirty="0"/>
                    </a:p>
                  </a:txBody>
                  <a:tcPr/>
                </a:tc>
                <a:tc>
                  <a:txBody>
                    <a:bodyPr/>
                    <a:lstStyle/>
                    <a:p>
                      <a:r>
                        <a:rPr lang="en-GB" dirty="0"/>
                        <a:t>Ensure all images are normalized</a:t>
                      </a:r>
                      <a:endParaRPr lang="en-US" dirty="0"/>
                    </a:p>
                  </a:txBody>
                  <a:tcPr/>
                </a:tc>
                <a:extLst>
                  <a:ext uri="{0D108BD9-81ED-4DB2-BD59-A6C34878D82A}">
                    <a16:rowId xmlns:a16="http://schemas.microsoft.com/office/drawing/2014/main" val="2950193106"/>
                  </a:ext>
                </a:extLst>
              </a:tr>
              <a:tr h="1166926">
                <a:tc>
                  <a:txBody>
                    <a:bodyPr/>
                    <a:lstStyle/>
                    <a:p>
                      <a:r>
                        <a:rPr lang="en-GB" dirty="0"/>
                        <a:t>Over</a:t>
                      </a:r>
                      <a:r>
                        <a:rPr lang="en-GB" baseline="0" dirty="0"/>
                        <a:t> reliance on brainiac</a:t>
                      </a:r>
                      <a:endParaRPr lang="en-US" dirty="0"/>
                    </a:p>
                  </a:txBody>
                  <a:tcPr/>
                </a:tc>
                <a:tc>
                  <a:txBody>
                    <a:bodyPr/>
                    <a:lstStyle/>
                    <a:p>
                      <a:r>
                        <a:rPr lang="en-GB" dirty="0"/>
                        <a:t>Disclaimer: Decision-support tool</a:t>
                      </a:r>
                    </a:p>
                    <a:p>
                      <a:endParaRPr lang="en-GB" dirty="0"/>
                    </a:p>
                    <a:p>
                      <a:r>
                        <a:rPr lang="en-GB" dirty="0"/>
                        <a:t>Confidence score on all predictions</a:t>
                      </a:r>
                      <a:endParaRPr lang="en-US" dirty="0"/>
                    </a:p>
                  </a:txBody>
                  <a:tcPr/>
                </a:tc>
                <a:extLst>
                  <a:ext uri="{0D108BD9-81ED-4DB2-BD59-A6C34878D82A}">
                    <a16:rowId xmlns:a16="http://schemas.microsoft.com/office/drawing/2014/main" val="671494644"/>
                  </a:ext>
                </a:extLst>
              </a:tr>
              <a:tr h="1166926">
                <a:tc>
                  <a:txBody>
                    <a:bodyPr/>
                    <a:lstStyle/>
                    <a:p>
                      <a:r>
                        <a:rPr lang="en-GB" dirty="0"/>
                        <a:t>Privacy data breach </a:t>
                      </a:r>
                      <a:endParaRPr lang="en-US" dirty="0"/>
                    </a:p>
                  </a:txBody>
                  <a:tcPr/>
                </a:tc>
                <a:tc>
                  <a:txBody>
                    <a:bodyPr/>
                    <a:lstStyle/>
                    <a:p>
                      <a:r>
                        <a:rPr lang="en-GB" dirty="0"/>
                        <a:t>Comply with POPIA act</a:t>
                      </a:r>
                    </a:p>
                    <a:p>
                      <a:endParaRPr lang="en-GB" dirty="0"/>
                    </a:p>
                    <a:p>
                      <a:r>
                        <a:rPr lang="en-GB" dirty="0"/>
                        <a:t>Implement RBAC on deployment</a:t>
                      </a:r>
                      <a:endParaRPr lang="en-US" dirty="0"/>
                    </a:p>
                  </a:txBody>
                  <a:tcPr/>
                </a:tc>
                <a:extLst>
                  <a:ext uri="{0D108BD9-81ED-4DB2-BD59-A6C34878D82A}">
                    <a16:rowId xmlns:a16="http://schemas.microsoft.com/office/drawing/2014/main" val="2273768769"/>
                  </a:ext>
                </a:extLst>
              </a:tr>
              <a:tr h="676076">
                <a:tc>
                  <a:txBody>
                    <a:bodyPr/>
                    <a:lstStyle/>
                    <a:p>
                      <a:r>
                        <a:rPr lang="en-GB" dirty="0"/>
                        <a:t>Poor user adoption</a:t>
                      </a:r>
                      <a:endParaRPr lang="en-US" dirty="0"/>
                    </a:p>
                  </a:txBody>
                  <a:tcPr/>
                </a:tc>
                <a:tc>
                  <a:txBody>
                    <a:bodyPr/>
                    <a:lstStyle/>
                    <a:p>
                      <a:r>
                        <a:rPr lang="en-GB" dirty="0"/>
                        <a:t>2-week pilot operation on how to use system</a:t>
                      </a:r>
                      <a:endParaRPr lang="en-US" dirty="0"/>
                    </a:p>
                  </a:txBody>
                  <a:tcPr/>
                </a:tc>
                <a:extLst>
                  <a:ext uri="{0D108BD9-81ED-4DB2-BD59-A6C34878D82A}">
                    <a16:rowId xmlns:a16="http://schemas.microsoft.com/office/drawing/2014/main" val="3475104000"/>
                  </a:ext>
                </a:extLst>
              </a:tr>
              <a:tr h="676076">
                <a:tc>
                  <a:txBody>
                    <a:bodyPr/>
                    <a:lstStyle/>
                    <a:p>
                      <a:r>
                        <a:rPr lang="en-GB" dirty="0"/>
                        <a:t>Technical failure</a:t>
                      </a:r>
                      <a:endParaRPr lang="en-US" dirty="0"/>
                    </a:p>
                  </a:txBody>
                  <a:tcPr/>
                </a:tc>
                <a:tc>
                  <a:txBody>
                    <a:bodyPr/>
                    <a:lstStyle/>
                    <a:p>
                      <a:r>
                        <a:rPr lang="en-GB" dirty="0"/>
                        <a:t>Host as cloud based solution</a:t>
                      </a:r>
                      <a:endParaRPr lang="en-US" dirty="0"/>
                    </a:p>
                  </a:txBody>
                  <a:tcPr/>
                </a:tc>
                <a:extLst>
                  <a:ext uri="{0D108BD9-81ED-4DB2-BD59-A6C34878D82A}">
                    <a16:rowId xmlns:a16="http://schemas.microsoft.com/office/drawing/2014/main" val="3983874117"/>
                  </a:ext>
                </a:extLst>
              </a:tr>
            </a:tbl>
          </a:graphicData>
        </a:graphic>
      </p:graphicFrame>
    </p:spTree>
    <p:extLst>
      <p:ext uri="{BB962C8B-B14F-4D97-AF65-F5344CB8AC3E}">
        <p14:creationId xmlns:p14="http://schemas.microsoft.com/office/powerpoint/2010/main" val="285237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Constraints</a:t>
            </a:r>
            <a:endParaRPr lang="en-US" b="1" dirty="0"/>
          </a:p>
        </p:txBody>
      </p:sp>
      <p:sp>
        <p:nvSpPr>
          <p:cNvPr id="3" name="Content Placeholder 2"/>
          <p:cNvSpPr>
            <a:spLocks noGrp="1"/>
          </p:cNvSpPr>
          <p:nvPr>
            <p:ph idx="1"/>
          </p:nvPr>
        </p:nvSpPr>
        <p:spPr>
          <a:xfrm>
            <a:off x="838200" y="1017918"/>
            <a:ext cx="10515600" cy="5159045"/>
          </a:xfrm>
        </p:spPr>
        <p:txBody>
          <a:bodyPr/>
          <a:lstStyle/>
          <a:p>
            <a:pPr marL="0" indent="0">
              <a:buNone/>
            </a:pPr>
            <a:r>
              <a:rPr lang="en-GB" dirty="0"/>
              <a:t>• The system analyses brain MRI images only. Other medical imaging, such as PET, CT, and X-rays, as well as other body regions, are out of scope.</a:t>
            </a:r>
          </a:p>
          <a:p>
            <a:pPr marL="0" indent="0">
              <a:buNone/>
            </a:pPr>
            <a:endParaRPr lang="en-GB" dirty="0"/>
          </a:p>
          <a:p>
            <a:pPr marL="0" indent="0">
              <a:buNone/>
            </a:pPr>
            <a:r>
              <a:rPr lang="en-GB" dirty="0"/>
              <a:t>• Classification is currently restricted to four classes [glioma, meningioma, no_tumor, pituitary]</a:t>
            </a:r>
          </a:p>
          <a:p>
            <a:pPr marL="0" indent="0">
              <a:buNone/>
            </a:pPr>
            <a:endParaRPr lang="en-GB" dirty="0"/>
          </a:p>
          <a:p>
            <a:pPr marL="0" indent="0">
              <a:buNone/>
            </a:pPr>
            <a:r>
              <a:rPr lang="en-GB" dirty="0"/>
              <a:t>• Model performance is validated only on data similar to BRISC2025.</a:t>
            </a:r>
          </a:p>
          <a:p>
            <a:pPr marL="0" indent="0">
              <a:buNone/>
            </a:pPr>
            <a:endParaRPr lang="en-GB" dirty="0"/>
          </a:p>
          <a:p>
            <a:pPr marL="0" indent="0">
              <a:buNone/>
            </a:pPr>
            <a:r>
              <a:rPr lang="en-GB" dirty="0"/>
              <a:t>• Testing of the system will be done on a limited compute workstation (less than 16 GB RAM).</a:t>
            </a:r>
            <a:endParaRPr lang="en-US" dirty="0"/>
          </a:p>
        </p:txBody>
      </p:sp>
    </p:spTree>
    <p:extLst>
      <p:ext uri="{BB962C8B-B14F-4D97-AF65-F5344CB8AC3E}">
        <p14:creationId xmlns:p14="http://schemas.microsoft.com/office/powerpoint/2010/main" val="49905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792"/>
          </a:xfrm>
        </p:spPr>
        <p:txBody>
          <a:bodyPr>
            <a:normAutofit fontScale="90000"/>
          </a:bodyPr>
          <a:lstStyle/>
          <a:p>
            <a:pPr algn="ctr"/>
            <a:r>
              <a:rPr lang="en-GB" b="1" dirty="0"/>
              <a:t>Tools and Techniques</a:t>
            </a:r>
            <a:endParaRPr lang="en-US" b="1" dirty="0"/>
          </a:p>
        </p:txBody>
      </p:sp>
      <p:sp>
        <p:nvSpPr>
          <p:cNvPr id="3" name="Content Placeholder 2"/>
          <p:cNvSpPr>
            <a:spLocks noGrp="1"/>
          </p:cNvSpPr>
          <p:nvPr>
            <p:ph idx="1"/>
          </p:nvPr>
        </p:nvSpPr>
        <p:spPr>
          <a:xfrm>
            <a:off x="838200" y="1017918"/>
            <a:ext cx="10515600" cy="5159045"/>
          </a:xfrm>
        </p:spPr>
        <p:txBody>
          <a:bodyPr/>
          <a:lstStyle/>
          <a:p>
            <a:pPr marL="342900" lvl="0" indent="-342900" algn="just">
              <a:lnSpc>
                <a:spcPct val="150000"/>
              </a:lnSpc>
            </a:pPr>
            <a:r>
              <a:rPr lang="en-ZA" sz="2400" dirty="0">
                <a:solidFill>
                  <a:prstClr val="black"/>
                </a:solidFill>
                <a:latin typeface="Times New Roman" panose="02020603050405020304" pitchFamily="18" charset="0"/>
                <a:cs typeface="Times New Roman" panose="02020603050405020304" pitchFamily="18" charset="0"/>
              </a:rPr>
              <a:t>The programming language chosen is Python, because it offers machine learning libraries and integrates easily with frameworks such as </a:t>
            </a:r>
            <a:r>
              <a:rPr lang="en-ZA" sz="2400" dirty="0" err="1">
                <a:solidFill>
                  <a:prstClr val="black"/>
                </a:solidFill>
                <a:latin typeface="Times New Roman" panose="02020603050405020304" pitchFamily="18" charset="0"/>
                <a:cs typeface="Times New Roman" panose="02020603050405020304" pitchFamily="18" charset="0"/>
              </a:rPr>
              <a:t>TensorFlow</a:t>
            </a:r>
            <a:r>
              <a:rPr lang="en-ZA" sz="2400" dirty="0">
                <a:solidFill>
                  <a:prstClr val="black"/>
                </a:solidFill>
                <a:latin typeface="Times New Roman" panose="02020603050405020304" pitchFamily="18" charset="0"/>
                <a:cs typeface="Times New Roman" panose="02020603050405020304" pitchFamily="18" charset="0"/>
              </a:rPr>
              <a:t> and </a:t>
            </a:r>
            <a:r>
              <a:rPr lang="en-ZA" sz="2400" dirty="0" err="1">
                <a:solidFill>
                  <a:prstClr val="black"/>
                </a:solidFill>
                <a:latin typeface="Times New Roman" panose="02020603050405020304" pitchFamily="18" charset="0"/>
                <a:cs typeface="Times New Roman" panose="02020603050405020304" pitchFamily="18" charset="0"/>
              </a:rPr>
              <a:t>Keras</a:t>
            </a:r>
            <a:r>
              <a:rPr lang="en-ZA" sz="2400" dirty="0">
                <a:solidFill>
                  <a:prstClr val="black"/>
                </a:solidFill>
                <a:latin typeface="Times New Roman" panose="02020603050405020304" pitchFamily="18" charset="0"/>
                <a:cs typeface="Times New Roman" panose="02020603050405020304" pitchFamily="18" charset="0"/>
              </a:rPr>
              <a:t>.</a:t>
            </a:r>
          </a:p>
          <a:p>
            <a:pPr marL="342900" lvl="0" indent="-342900" algn="just">
              <a:lnSpc>
                <a:spcPct val="150000"/>
              </a:lnSpc>
            </a:pPr>
            <a:r>
              <a:rPr lang="en-ZA" sz="2400" dirty="0">
                <a:solidFill>
                  <a:prstClr val="black"/>
                </a:solidFill>
                <a:latin typeface="Times New Roman" panose="02020603050405020304" pitchFamily="18" charset="0"/>
                <a:cs typeface="Times New Roman" panose="02020603050405020304" pitchFamily="18" charset="0"/>
              </a:rPr>
              <a:t>We applied machine learning and deep learning techniques, including:</a:t>
            </a:r>
          </a:p>
          <a:p>
            <a:pPr marL="742950" lvl="1" indent="-285750" algn="just">
              <a:lnSpc>
                <a:spcPct val="150000"/>
              </a:lnSpc>
            </a:pPr>
            <a:r>
              <a:rPr lang="en-ZA" dirty="0">
                <a:solidFill>
                  <a:prstClr val="black"/>
                </a:solidFill>
                <a:latin typeface="Times New Roman" panose="02020603050405020304" pitchFamily="18" charset="0"/>
                <a:cs typeface="Times New Roman" panose="02020603050405020304" pitchFamily="18" charset="0"/>
              </a:rPr>
              <a:t>Supervised image classification</a:t>
            </a:r>
          </a:p>
          <a:p>
            <a:pPr marL="742950" lvl="1" indent="-285750" algn="just">
              <a:lnSpc>
                <a:spcPct val="150000"/>
              </a:lnSpc>
            </a:pPr>
            <a:r>
              <a:rPr lang="en-ZA" dirty="0">
                <a:solidFill>
                  <a:prstClr val="black"/>
                </a:solidFill>
                <a:latin typeface="Times New Roman" panose="02020603050405020304" pitchFamily="18" charset="0"/>
                <a:cs typeface="Times New Roman" panose="02020603050405020304" pitchFamily="18" charset="0"/>
              </a:rPr>
              <a:t>Convolutional Neural Networks</a:t>
            </a:r>
          </a:p>
          <a:p>
            <a:pPr marL="742950" lvl="1" indent="-285750" algn="just">
              <a:lnSpc>
                <a:spcPct val="150000"/>
              </a:lnSpc>
            </a:pPr>
            <a:r>
              <a:rPr lang="en-ZA" dirty="0">
                <a:solidFill>
                  <a:prstClr val="black"/>
                </a:solidFill>
                <a:latin typeface="Times New Roman" panose="02020603050405020304" pitchFamily="18" charset="0"/>
                <a:cs typeface="Times New Roman" panose="02020603050405020304" pitchFamily="18" charset="0"/>
              </a:rPr>
              <a:t>Normalization</a:t>
            </a:r>
          </a:p>
          <a:p>
            <a:pPr marL="342900" lvl="0" indent="-342900" algn="just">
              <a:lnSpc>
                <a:spcPct val="150000"/>
              </a:lnSpc>
            </a:pPr>
            <a:r>
              <a:rPr lang="en-ZA" sz="2400" dirty="0">
                <a:solidFill>
                  <a:prstClr val="black"/>
                </a:solidFill>
                <a:latin typeface="Times New Roman" panose="02020603050405020304" pitchFamily="18" charset="0"/>
                <a:cs typeface="Times New Roman" panose="02020603050405020304" pitchFamily="18" charset="0"/>
              </a:rPr>
              <a:t>We used Python </a:t>
            </a:r>
            <a:r>
              <a:rPr lang="en-ZA" sz="2400" dirty="0" err="1">
                <a:solidFill>
                  <a:prstClr val="black"/>
                </a:solidFill>
                <a:latin typeface="Times New Roman" panose="02020603050405020304" pitchFamily="18" charset="0"/>
                <a:cs typeface="Times New Roman" panose="02020603050405020304" pitchFamily="18" charset="0"/>
              </a:rPr>
              <a:t>liabries</a:t>
            </a:r>
            <a:r>
              <a:rPr lang="en-ZA" sz="2400" dirty="0">
                <a:solidFill>
                  <a:prstClr val="black"/>
                </a:solidFill>
                <a:latin typeface="Times New Roman" panose="02020603050405020304" pitchFamily="18" charset="0"/>
                <a:cs typeface="Times New Roman" panose="02020603050405020304" pitchFamily="18" charset="0"/>
              </a:rPr>
              <a:t> such as </a:t>
            </a:r>
            <a:r>
              <a:rPr lang="en-ZA" sz="2400" dirty="0" err="1">
                <a:solidFill>
                  <a:prstClr val="black"/>
                </a:solidFill>
                <a:latin typeface="Times New Roman" panose="02020603050405020304" pitchFamily="18" charset="0"/>
                <a:cs typeface="Times New Roman" panose="02020603050405020304" pitchFamily="18" charset="0"/>
              </a:rPr>
              <a:t>Numpy</a:t>
            </a:r>
            <a:r>
              <a:rPr lang="en-ZA" sz="2400" dirty="0">
                <a:solidFill>
                  <a:prstClr val="black"/>
                </a:solidFill>
                <a:latin typeface="Times New Roman" panose="02020603050405020304" pitchFamily="18" charset="0"/>
                <a:cs typeface="Times New Roman" panose="02020603050405020304" pitchFamily="18" charset="0"/>
              </a:rPr>
              <a:t>, </a:t>
            </a:r>
            <a:r>
              <a:rPr lang="en-ZA" sz="2400" dirty="0" err="1">
                <a:solidFill>
                  <a:prstClr val="black"/>
                </a:solidFill>
                <a:latin typeface="Times New Roman" panose="02020603050405020304" pitchFamily="18" charset="0"/>
                <a:cs typeface="Times New Roman" panose="02020603050405020304" pitchFamily="18" charset="0"/>
              </a:rPr>
              <a:t>sklearn</a:t>
            </a:r>
            <a:r>
              <a:rPr lang="en-ZA" sz="2400" dirty="0">
                <a:solidFill>
                  <a:prstClr val="black"/>
                </a:solidFill>
                <a:latin typeface="Times New Roman" panose="02020603050405020304" pitchFamily="18" charset="0"/>
                <a:cs typeface="Times New Roman" panose="02020603050405020304" pitchFamily="18" charset="0"/>
              </a:rPr>
              <a:t>, and </a:t>
            </a:r>
            <a:r>
              <a:rPr lang="en-ZA" sz="2400" dirty="0" err="1">
                <a:solidFill>
                  <a:prstClr val="black"/>
                </a:solidFill>
                <a:latin typeface="Times New Roman" panose="02020603050405020304" pitchFamily="18" charset="0"/>
                <a:cs typeface="Times New Roman" panose="02020603050405020304" pitchFamily="18" charset="0"/>
              </a:rPr>
              <a:t>matplotlib</a:t>
            </a:r>
            <a:r>
              <a:rPr lang="en-ZA" sz="2400" dirty="0">
                <a:solidFill>
                  <a:prstClr val="black"/>
                </a:solidFill>
                <a:latin typeface="Times New Roman" panose="02020603050405020304" pitchFamily="18" charset="0"/>
                <a:cs typeface="Times New Roman" panose="02020603050405020304" pitchFamily="18" charset="0"/>
              </a:rPr>
              <a:t>.</a:t>
            </a:r>
          </a:p>
          <a:p>
            <a:pPr marL="342900" lvl="0" indent="-342900" algn="just">
              <a:lnSpc>
                <a:spcPct val="150000"/>
              </a:lnSpc>
            </a:pPr>
            <a:r>
              <a:rPr lang="en-ZA" sz="2400" dirty="0">
                <a:solidFill>
                  <a:prstClr val="black"/>
                </a:solidFill>
                <a:latin typeface="Times New Roman" panose="02020603050405020304" pitchFamily="18" charset="0"/>
                <a:cs typeface="Times New Roman" panose="02020603050405020304" pitchFamily="18" charset="0"/>
              </a:rPr>
              <a:t>Lastly we used </a:t>
            </a:r>
            <a:r>
              <a:rPr lang="en-ZA" sz="2400" dirty="0" err="1">
                <a:solidFill>
                  <a:prstClr val="black"/>
                </a:solidFill>
                <a:latin typeface="Times New Roman" panose="02020603050405020304" pitchFamily="18" charset="0"/>
                <a:cs typeface="Times New Roman" panose="02020603050405020304" pitchFamily="18" charset="0"/>
              </a:rPr>
              <a:t>Github</a:t>
            </a:r>
            <a:r>
              <a:rPr lang="en-ZA" sz="2400" dirty="0">
                <a:solidFill>
                  <a:prstClr val="black"/>
                </a:solidFill>
                <a:latin typeface="Times New Roman" panose="02020603050405020304" pitchFamily="18" charset="0"/>
                <a:cs typeface="Times New Roman" panose="02020603050405020304" pitchFamily="18" charset="0"/>
              </a:rPr>
              <a:t>, Vs Code and WhatsApp for collaboration and coding.</a:t>
            </a:r>
          </a:p>
          <a:p>
            <a:endParaRPr lang="en-US" dirty="0"/>
          </a:p>
        </p:txBody>
      </p:sp>
    </p:spTree>
    <p:extLst>
      <p:ext uri="{BB962C8B-B14F-4D97-AF65-F5344CB8AC3E}">
        <p14:creationId xmlns:p14="http://schemas.microsoft.com/office/powerpoint/2010/main" val="2804997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764</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FOUNDERS OF brAIniac</vt:lpstr>
      <vt:lpstr>The Problem</vt:lpstr>
      <vt:lpstr>Our Solution</vt:lpstr>
      <vt:lpstr>Our Objectives</vt:lpstr>
      <vt:lpstr>Requirements</vt:lpstr>
      <vt:lpstr>Success Criteria</vt:lpstr>
      <vt:lpstr>Risks</vt:lpstr>
      <vt:lpstr>Constraints</vt:lpstr>
      <vt:lpstr>Tools and Techniques</vt:lpstr>
      <vt:lpstr>Our Poster</vt:lpstr>
      <vt:lpstr>Our Practical solution – Global imports </vt:lpstr>
      <vt:lpstr>Data Preparation Function</vt:lpstr>
      <vt:lpstr>Data Loading and Preprocessing Function</vt:lpstr>
      <vt:lpstr>Data Augmentation Function</vt:lpstr>
      <vt:lpstr>Develop CNN Function</vt:lpstr>
      <vt:lpstr>Train CNN Function</vt:lpstr>
      <vt:lpstr>Evaluate and Predict Function</vt:lpstr>
      <vt:lpstr>Model Performance and Analysis Function</vt:lpstr>
      <vt:lpstr>Predict on single image Function</vt:lpstr>
      <vt:lpstr>Main Function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brAIniac</dc:title>
  <dc:creator>Chidi Chigbu</dc:creator>
  <cp:lastModifiedBy>BONGIWE VALENTINE CHAUKE</cp:lastModifiedBy>
  <cp:revision>14</cp:revision>
  <dcterms:created xsi:type="dcterms:W3CDTF">2025-10-19T10:29:38Z</dcterms:created>
  <dcterms:modified xsi:type="dcterms:W3CDTF">2025-10-20T06:58:45Z</dcterms:modified>
</cp:coreProperties>
</file>