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300" r:id="rId4"/>
    <p:sldId id="304" r:id="rId5"/>
    <p:sldId id="301" r:id="rId6"/>
    <p:sldId id="262" r:id="rId7"/>
    <p:sldId id="286" r:id="rId8"/>
    <p:sldId id="305" r:id="rId9"/>
    <p:sldId id="290" r:id="rId10"/>
    <p:sldId id="302" r:id="rId11"/>
    <p:sldId id="303" r:id="rId12"/>
    <p:sldId id="298" r:id="rId13"/>
    <p:sldId id="28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4D2"/>
    <a:srgbClr val="AF2F6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6" autoAdjust="0"/>
  </p:normalViewPr>
  <p:slideViewPr>
    <p:cSldViewPr snapToGrid="0">
      <p:cViewPr varScale="1">
        <p:scale>
          <a:sx n="109" d="100"/>
          <a:sy n="109" d="100"/>
        </p:scale>
        <p:origin x="59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6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49FAE-C058-428F-A1F6-0FA6D48079C3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482CB-81ED-4108-9F5B-1DB836B00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43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AE91-946D-47E1-BB1C-F258001038DC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AA49-C1BC-4926-A9E6-5F849CC55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78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AE91-946D-47E1-BB1C-F258001038DC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AA49-C1BC-4926-A9E6-5F849CC55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98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AE91-946D-47E1-BB1C-F258001038DC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AA49-C1BC-4926-A9E6-5F849CC55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34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AE91-946D-47E1-BB1C-F258001038DC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AA49-C1BC-4926-A9E6-5F849CC55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175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aseline="0" dirty="0" smtClean="0">
                <a:solidFill>
                  <a:schemeClr val="tx1"/>
                </a:solidFill>
                <a:latin typeface="Adobe Heiti Std R" panose="020B0400000000000000" pitchFamily="34" charset="-128"/>
              </a:rPr>
              <a:t>Digital Media Project / IT Media</a:t>
            </a:r>
            <a:endParaRPr lang="ko-KR" altLang="en-US" sz="1000" baseline="0" dirty="0">
              <a:solidFill>
                <a:schemeClr val="tx1"/>
              </a:solidFill>
              <a:latin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473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AE91-946D-47E1-BB1C-F258001038DC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AA49-C1BC-4926-A9E6-5F849CC55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3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AE91-946D-47E1-BB1C-F258001038DC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AA49-C1BC-4926-A9E6-5F849CC55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81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AE91-946D-47E1-BB1C-F258001038DC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AA49-C1BC-4926-A9E6-5F849CC55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AE91-946D-47E1-BB1C-F258001038DC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AA49-C1BC-4926-A9E6-5F849CC55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71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AE91-946D-47E1-BB1C-F258001038DC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AA49-C1BC-4926-A9E6-5F849CC55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85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AE91-946D-47E1-BB1C-F258001038DC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AA49-C1BC-4926-A9E6-5F849CC55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83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AE91-946D-47E1-BB1C-F258001038DC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AA49-C1BC-4926-A9E6-5F849CC55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32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FAE91-946D-47E1-BB1C-F258001038DC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6AA49-C1BC-4926-A9E6-5F849CC55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10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hanium@fkii.org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200" b="1" dirty="0">
                <a:latin typeface="+mn-ea"/>
              </a:rPr>
              <a:t>IT</a:t>
            </a:r>
            <a:r>
              <a:rPr lang="ko-KR" altLang="en-US" sz="3200" b="1" dirty="0" smtClean="0">
                <a:latin typeface="+mn-ea"/>
              </a:rPr>
              <a:t>미디어공학과</a:t>
            </a:r>
            <a:r>
              <a:rPr lang="en-US" altLang="ko-KR" b="1" dirty="0" smtClean="0">
                <a:latin typeface="+mn-ea"/>
              </a:rPr>
              <a:t/>
            </a:r>
            <a:br>
              <a:rPr lang="en-US" altLang="ko-KR" b="1" dirty="0" smtClean="0">
                <a:latin typeface="+mn-ea"/>
              </a:rPr>
            </a:br>
            <a:r>
              <a:rPr lang="ko-KR" altLang="en-US" b="1" dirty="0" smtClean="0">
                <a:latin typeface="+mn-ea"/>
              </a:rPr>
              <a:t>디지털프로젝트</a:t>
            </a:r>
            <a:r>
              <a:rPr lang="en-US" altLang="ko-KR" b="1" dirty="0">
                <a:latin typeface="+mn-ea"/>
              </a:rPr>
              <a:t/>
            </a:r>
            <a:br>
              <a:rPr lang="en-US" altLang="ko-KR" b="1" dirty="0">
                <a:latin typeface="+mn-ea"/>
              </a:rPr>
            </a:br>
            <a:r>
              <a:rPr lang="en-US" altLang="ko-KR" sz="4000" b="1" dirty="0" smtClean="0">
                <a:latin typeface="+mn-ea"/>
              </a:rPr>
              <a:t>2021 </a:t>
            </a:r>
            <a:r>
              <a:rPr lang="ko-KR" altLang="en-US" sz="4000" b="1" dirty="0">
                <a:latin typeface="+mn-ea"/>
              </a:rPr>
              <a:t>졸업작품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2021.03</a:t>
            </a:r>
          </a:p>
        </p:txBody>
      </p:sp>
    </p:spTree>
    <p:extLst>
      <p:ext uri="{BB962C8B-B14F-4D97-AF65-F5344CB8AC3E}">
        <p14:creationId xmlns:p14="http://schemas.microsoft.com/office/powerpoint/2010/main" val="338975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67" y="76200"/>
            <a:ext cx="4762500" cy="6781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5125"/>
            <a:ext cx="4338366" cy="662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23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687477"/>
              </p:ext>
            </p:extLst>
          </p:nvPr>
        </p:nvGraphicFramePr>
        <p:xfrm>
          <a:off x="1065646" y="1327598"/>
          <a:ext cx="9728200" cy="85852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1677935284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501049295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2625297895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3162630817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9868493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59827333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734230910"/>
                    </a:ext>
                  </a:extLst>
                </a:gridCol>
              </a:tblGrid>
              <a:tr h="21463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대학명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개설자명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개설자 아이디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개설자 연락처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팀원명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986187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1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1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정보산업대학교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1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가나다 프로젝트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1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한이음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sng" strike="noStrike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hanium@fkii.org</a:t>
                      </a:r>
                      <a:endParaRPr lang="en-US" sz="1100" b="0" i="1" u="sng" strike="noStrike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1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010-0000-0000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1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r>
                        <a:rPr lang="en-US" altLang="ko-KR" sz="1100" b="0" i="1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1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임꺽정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064977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1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1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1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졸음 뇌파 연구</a:t>
                      </a:r>
                      <a:r>
                        <a:rPr lang="ko-KR" altLang="en-US" sz="1100" b="0" i="1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1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강연재</a:t>
                      </a:r>
                      <a:r>
                        <a:rPr lang="ko-KR" altLang="en-US" sz="1100" b="0" i="1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1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??</a:t>
                      </a:r>
                      <a:r>
                        <a:rPr lang="ko-KR" altLang="en-US" sz="1100" b="0" i="1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1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??</a:t>
                      </a:r>
                      <a:r>
                        <a:rPr lang="ko-KR" altLang="en-US" sz="1100" b="0" i="1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1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100" b="0" i="1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세미콜론</a:t>
                      </a:r>
                      <a:endParaRPr lang="ko-KR" altLang="en-US" sz="1100" b="0" i="1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840955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1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1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1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1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1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1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1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796333"/>
                  </a:ext>
                </a:extLst>
              </a:tr>
            </a:tbl>
          </a:graphicData>
        </a:graphic>
      </p:graphicFrame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solidFill>
                  <a:prstClr val="black"/>
                </a:solidFill>
              </a:rPr>
              <a:t>4. </a:t>
            </a:r>
            <a:r>
              <a:rPr lang="ko-KR" altLang="en-US" sz="2400" b="1" dirty="0" err="1" smtClean="0">
                <a:solidFill>
                  <a:prstClr val="black"/>
                </a:solidFill>
              </a:rPr>
              <a:t>한이음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 OT: 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현황 조사표 및 공지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260" y="2335722"/>
            <a:ext cx="6991748" cy="437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65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prstClr val="black"/>
                </a:solidFill>
                <a:latin typeface="+mn-ea"/>
                <a:ea typeface="+mn-ea"/>
              </a:rPr>
              <a:t>5. </a:t>
            </a:r>
            <a:r>
              <a:rPr lang="ko-KR" altLang="en-US" sz="2400" b="1" dirty="0" smtClean="0">
                <a:solidFill>
                  <a:prstClr val="black"/>
                </a:solidFill>
                <a:latin typeface="+mn-ea"/>
                <a:ea typeface="+mn-ea"/>
              </a:rPr>
              <a:t>졸업할 수 </a:t>
            </a:r>
            <a:r>
              <a:rPr lang="ko-KR" altLang="en-US" sz="2400" b="1" dirty="0" err="1" smtClean="0">
                <a:solidFill>
                  <a:prstClr val="black"/>
                </a:solidFill>
                <a:latin typeface="+mn-ea"/>
                <a:ea typeface="+mn-ea"/>
              </a:rPr>
              <a:t>있을가</a:t>
            </a:r>
            <a:r>
              <a:rPr lang="en-US" altLang="ko-KR" sz="2400" b="1" dirty="0" smtClean="0">
                <a:solidFill>
                  <a:prstClr val="black"/>
                </a:solidFill>
                <a:latin typeface="+mn-ea"/>
                <a:ea typeface="+mn-ea"/>
              </a:rPr>
              <a:t>?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59763"/>
          </a:xfrm>
        </p:spPr>
        <p:txBody>
          <a:bodyPr>
            <a:normAutofit/>
          </a:bodyPr>
          <a:lstStyle/>
          <a:p>
            <a:pPr fontAlgn="ctr">
              <a:lnSpc>
                <a:spcPct val="110000"/>
              </a:lnSpc>
              <a:buFontTx/>
              <a:buChar char="•"/>
              <a:defRPr/>
            </a:pPr>
            <a:r>
              <a:rPr kumimoji="1" lang="ko-KR" altLang="en-US" sz="2215" kern="0" dirty="0">
                <a:solidFill>
                  <a:srgbClr val="000000"/>
                </a:solidFill>
                <a:latin typeface="HY견고딕"/>
                <a:ea typeface="HY견고딕"/>
              </a:rPr>
              <a:t>좋은 결과를 만들면</a:t>
            </a:r>
          </a:p>
          <a:p>
            <a:pPr lvl="1" fontAlgn="ctr">
              <a:lnSpc>
                <a:spcPct val="110000"/>
              </a:lnSpc>
              <a:buFontTx/>
              <a:buChar char="–"/>
              <a:defRPr/>
            </a:pPr>
            <a:r>
              <a:rPr kumimoji="1" lang="ko-KR" altLang="en-US" sz="1846" kern="0" dirty="0">
                <a:solidFill>
                  <a:srgbClr val="000000"/>
                </a:solidFill>
                <a:latin typeface="HY견고딕"/>
                <a:ea typeface="HY견고딕"/>
              </a:rPr>
              <a:t>좋은 학점은 기본</a:t>
            </a:r>
          </a:p>
          <a:p>
            <a:pPr lvl="1" fontAlgn="ctr">
              <a:lnSpc>
                <a:spcPct val="110000"/>
              </a:lnSpc>
              <a:buFontTx/>
              <a:buChar char="–"/>
              <a:defRPr/>
            </a:pPr>
            <a:r>
              <a:rPr kumimoji="1" lang="ko-KR" altLang="en-US" sz="1846" kern="0" dirty="0">
                <a:solidFill>
                  <a:srgbClr val="000000"/>
                </a:solidFill>
                <a:latin typeface="HY견고딕"/>
                <a:ea typeface="HY견고딕"/>
              </a:rPr>
              <a:t>공모전 </a:t>
            </a:r>
            <a:r>
              <a:rPr kumimoji="1" lang="en-US" altLang="ko-KR" sz="1846" kern="0" dirty="0">
                <a:solidFill>
                  <a:srgbClr val="000000"/>
                </a:solidFill>
                <a:latin typeface="HY견고딕"/>
                <a:ea typeface="HY견고딕"/>
              </a:rPr>
              <a:t>, </a:t>
            </a:r>
            <a:r>
              <a:rPr kumimoji="1" lang="ko-KR" altLang="en-US" sz="1846" kern="0" dirty="0">
                <a:solidFill>
                  <a:srgbClr val="000000"/>
                </a:solidFill>
                <a:latin typeface="HY견고딕"/>
                <a:ea typeface="HY견고딕"/>
              </a:rPr>
              <a:t>논문 발표할 기회</a:t>
            </a:r>
          </a:p>
          <a:p>
            <a:pPr lvl="1" fontAlgn="ctr">
              <a:lnSpc>
                <a:spcPct val="110000"/>
              </a:lnSpc>
              <a:buFontTx/>
              <a:buChar char="–"/>
              <a:defRPr/>
            </a:pPr>
            <a:r>
              <a:rPr kumimoji="1" lang="ko-KR" altLang="en-US" sz="1846" kern="0" dirty="0">
                <a:solidFill>
                  <a:srgbClr val="000000"/>
                </a:solidFill>
                <a:latin typeface="HY견고딕"/>
                <a:ea typeface="HY견고딕"/>
              </a:rPr>
              <a:t>튀는 이력서</a:t>
            </a:r>
          </a:p>
          <a:p>
            <a:pPr lvl="1" fontAlgn="ctr">
              <a:lnSpc>
                <a:spcPct val="110000"/>
              </a:lnSpc>
              <a:buFontTx/>
              <a:buChar char="–"/>
              <a:defRPr/>
            </a:pPr>
            <a:r>
              <a:rPr kumimoji="1" lang="ko-KR" altLang="en-US" sz="1846" kern="0" dirty="0">
                <a:solidFill>
                  <a:srgbClr val="FF0000"/>
                </a:solidFill>
                <a:latin typeface="HY견고딕"/>
                <a:ea typeface="HY견고딕"/>
              </a:rPr>
              <a:t>무엇보다 스스로 </a:t>
            </a:r>
            <a:r>
              <a:rPr kumimoji="1" lang="ko-KR" altLang="en-US" sz="1846" kern="0" dirty="0" err="1">
                <a:solidFill>
                  <a:srgbClr val="FF0000"/>
                </a:solidFill>
                <a:latin typeface="HY견고딕"/>
                <a:ea typeface="HY견고딕"/>
              </a:rPr>
              <a:t>뿌듯</a:t>
            </a:r>
            <a:r>
              <a:rPr kumimoji="1" lang="en-US" altLang="ko-KR" sz="1846" kern="0" dirty="0">
                <a:solidFill>
                  <a:srgbClr val="FF0000"/>
                </a:solidFill>
                <a:latin typeface="HY견고딕"/>
                <a:ea typeface="HY견고딕"/>
              </a:rPr>
              <a:t>, </a:t>
            </a:r>
            <a:r>
              <a:rPr kumimoji="1" lang="ko-KR" altLang="en-US" sz="1846" kern="0" dirty="0">
                <a:solidFill>
                  <a:srgbClr val="FF0000"/>
                </a:solidFill>
                <a:latin typeface="HY견고딕"/>
                <a:ea typeface="HY견고딕"/>
              </a:rPr>
              <a:t>부모님께 당당</a:t>
            </a:r>
          </a:p>
          <a:p>
            <a:pPr lvl="2" fontAlgn="ctr">
              <a:lnSpc>
                <a:spcPct val="110000"/>
              </a:lnSpc>
              <a:buFontTx/>
              <a:buChar char="•"/>
              <a:defRPr/>
            </a:pPr>
            <a:r>
              <a:rPr kumimoji="1" lang="ko-KR" altLang="en-US" sz="1662" kern="0" dirty="0">
                <a:solidFill>
                  <a:srgbClr val="000000"/>
                </a:solidFill>
                <a:latin typeface="HY견고딕"/>
                <a:ea typeface="HY견고딕"/>
              </a:rPr>
              <a:t>취업</a:t>
            </a:r>
            <a:r>
              <a:rPr kumimoji="1" lang="en-US" altLang="ko-KR" sz="1662" kern="0" dirty="0">
                <a:solidFill>
                  <a:srgbClr val="000000"/>
                </a:solidFill>
                <a:latin typeface="HY견고딕"/>
                <a:ea typeface="HY견고딕"/>
              </a:rPr>
              <a:t>/</a:t>
            </a:r>
            <a:r>
              <a:rPr kumimoji="1" lang="ko-KR" altLang="en-US" sz="1662" kern="0" dirty="0">
                <a:solidFill>
                  <a:srgbClr val="000000"/>
                </a:solidFill>
                <a:latin typeface="HY견고딕"/>
                <a:ea typeface="HY견고딕"/>
              </a:rPr>
              <a:t>진학의 자신감 </a:t>
            </a:r>
            <a:r>
              <a:rPr kumimoji="1" lang="ko-KR" altLang="en-US" sz="1662" kern="0" dirty="0">
                <a:solidFill>
                  <a:srgbClr val="000000"/>
                </a:solidFill>
                <a:latin typeface="HY견고딕"/>
                <a:ea typeface="HY견고딕"/>
                <a:sym typeface="Wingdings" pitchFamily="2" charset="2"/>
              </a:rPr>
              <a:t> </a:t>
            </a:r>
            <a:r>
              <a:rPr kumimoji="1" lang="ko-KR" altLang="en-US" sz="1662" kern="0" dirty="0">
                <a:solidFill>
                  <a:srgbClr val="FF0000"/>
                </a:solidFill>
                <a:latin typeface="HY견고딕"/>
                <a:ea typeface="HY견고딕"/>
                <a:sym typeface="Wingdings" pitchFamily="2" charset="2"/>
              </a:rPr>
              <a:t>향후 </a:t>
            </a:r>
            <a:r>
              <a:rPr kumimoji="1" lang="en-US" altLang="ko-KR" sz="1662" kern="0" dirty="0">
                <a:solidFill>
                  <a:srgbClr val="FF0000"/>
                </a:solidFill>
                <a:latin typeface="HY견고딕"/>
                <a:ea typeface="HY견고딕"/>
                <a:sym typeface="Wingdings" pitchFamily="2" charset="2"/>
              </a:rPr>
              <a:t>80</a:t>
            </a:r>
            <a:r>
              <a:rPr kumimoji="1" lang="ko-KR" altLang="en-US" sz="1662" kern="0" dirty="0">
                <a:solidFill>
                  <a:srgbClr val="FF0000"/>
                </a:solidFill>
                <a:latin typeface="HY견고딕"/>
                <a:ea typeface="HY견고딕"/>
                <a:sym typeface="Wingdings" pitchFamily="2" charset="2"/>
              </a:rPr>
              <a:t>년을 바꿀 수 있음</a:t>
            </a:r>
            <a:endParaRPr kumimoji="1" lang="ko-KR" altLang="en-US" sz="1662" kern="0" dirty="0">
              <a:solidFill>
                <a:srgbClr val="2D2D8A">
                  <a:lumMod val="75000"/>
                </a:srgbClr>
              </a:solidFill>
              <a:latin typeface="HY견고딕"/>
              <a:ea typeface="HY견고딕"/>
            </a:endParaRPr>
          </a:p>
        </p:txBody>
      </p:sp>
      <p:grpSp>
        <p:nvGrpSpPr>
          <p:cNvPr id="6" name="그룹 5"/>
          <p:cNvGrpSpPr>
            <a:grpSpLocks/>
          </p:cNvGrpSpPr>
          <p:nvPr/>
        </p:nvGrpSpPr>
        <p:grpSpPr bwMode="auto">
          <a:xfrm>
            <a:off x="2271347" y="4418137"/>
            <a:ext cx="7735766" cy="1456592"/>
            <a:chOff x="1001109" y="4500570"/>
            <a:chExt cx="8381047" cy="1577212"/>
          </a:xfrm>
        </p:grpSpPr>
        <p:sp>
          <p:nvSpPr>
            <p:cNvPr id="7" name="직사각형 6"/>
            <p:cNvSpPr/>
            <p:nvPr/>
          </p:nvSpPr>
          <p:spPr>
            <a:xfrm>
              <a:off x="2166422" y="4500570"/>
              <a:ext cx="7215734" cy="15718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lvl="1" fontAlgn="ctr">
                <a:lnSpc>
                  <a:spcPct val="110000"/>
                </a:lnSpc>
                <a:buFont typeface="Wingdings" pitchFamily="2" charset="2"/>
                <a:buChar char="§"/>
                <a:defRPr/>
              </a:pPr>
              <a:r>
                <a:rPr lang="ko-KR" altLang="en-US" sz="2215" kern="0" dirty="0">
                  <a:solidFill>
                    <a:srgbClr val="000000"/>
                  </a:solidFill>
                  <a:latin typeface="HY견고딕"/>
                  <a:ea typeface="HY견고딕"/>
                </a:rPr>
                <a:t>좋은 결과란</a:t>
              </a:r>
              <a:r>
                <a:rPr lang="en-US" altLang="ko-KR" sz="2215" kern="0" dirty="0">
                  <a:solidFill>
                    <a:srgbClr val="000000"/>
                  </a:solidFill>
                  <a:latin typeface="HY견고딕"/>
                  <a:ea typeface="HY견고딕"/>
                </a:rPr>
                <a:t>??</a:t>
              </a:r>
            </a:p>
            <a:p>
              <a:pPr lvl="1" fontAlgn="ctr">
                <a:lnSpc>
                  <a:spcPct val="110000"/>
                </a:lnSpc>
                <a:buFont typeface="Wingdings" pitchFamily="2" charset="2"/>
                <a:buChar char="§"/>
                <a:defRPr/>
              </a:pPr>
              <a:r>
                <a:rPr lang="en-US" altLang="ko-KR" sz="277" kern="0" dirty="0">
                  <a:solidFill>
                    <a:srgbClr val="000000"/>
                  </a:solidFill>
                  <a:latin typeface="HY견고딕"/>
                  <a:ea typeface="HY견고딕"/>
                </a:rPr>
                <a:t> </a:t>
              </a:r>
              <a:r>
                <a:rPr lang="ko-KR" altLang="en-US" sz="100" kern="0" dirty="0">
                  <a:solidFill>
                    <a:srgbClr val="000000"/>
                  </a:solidFill>
                  <a:latin typeface="HY견고딕"/>
                  <a:ea typeface="HY견고딕"/>
                </a:rPr>
                <a:t>ㄹ</a:t>
              </a:r>
              <a:endParaRPr lang="en-US" altLang="ko-KR" sz="185" kern="0" dirty="0">
                <a:solidFill>
                  <a:srgbClr val="000000"/>
                </a:solidFill>
                <a:latin typeface="HY견고딕"/>
                <a:ea typeface="HY견고딕"/>
              </a:endParaRPr>
            </a:p>
            <a:p>
              <a:pPr lvl="2" fontAlgn="ctr">
                <a:lnSpc>
                  <a:spcPct val="110000"/>
                </a:lnSpc>
                <a:buFont typeface="Wingdings" pitchFamily="2" charset="2"/>
                <a:buChar char="ü"/>
                <a:defRPr/>
              </a:pPr>
              <a:r>
                <a:rPr lang="ko-KR" altLang="en-US" sz="1846" b="1" kern="0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스스로에게 창피하지 않은 결과가 되면 됨</a:t>
              </a:r>
              <a:endParaRPr lang="en-US" altLang="ko-KR" sz="1846" b="1" kern="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endParaRPr>
            </a:p>
            <a:p>
              <a:pPr lvl="2" fontAlgn="ctr">
                <a:lnSpc>
                  <a:spcPct val="110000"/>
                </a:lnSpc>
                <a:buFont typeface="Wingdings" pitchFamily="2" charset="2"/>
                <a:buChar char="ü"/>
                <a:defRPr/>
              </a:pPr>
              <a:r>
                <a:rPr lang="ko-KR" altLang="en-US" sz="1846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이왕 만드는 것 써먹을 수 있으면 됨</a:t>
              </a:r>
              <a:endParaRPr lang="en-US" altLang="ko-KR" sz="1846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endParaRPr>
            </a:p>
            <a:p>
              <a:pPr lvl="2" fontAlgn="ctr">
                <a:lnSpc>
                  <a:spcPct val="110000"/>
                </a:lnSpc>
                <a:buFont typeface="Wingdings" pitchFamily="2" charset="2"/>
                <a:buChar char="ü"/>
                <a:defRPr/>
              </a:pPr>
              <a:r>
                <a:rPr lang="en-US" altLang="ko-KR" sz="1846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4</a:t>
              </a:r>
              <a:r>
                <a:rPr lang="ko-KR" altLang="en-US" sz="1846" b="1" dirty="0" err="1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년동안</a:t>
              </a:r>
              <a:r>
                <a:rPr lang="ko-KR" altLang="en-US" sz="1846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  <a:r>
                <a:rPr lang="ko-KR" altLang="en-US" sz="1846" b="1" dirty="0" err="1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배운것의</a:t>
              </a:r>
              <a:r>
                <a:rPr lang="ko-KR" altLang="en-US" sz="1846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집대성이 되면 됨</a:t>
              </a:r>
              <a:endParaRPr lang="en-US" altLang="ko-KR" sz="1846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endParaRPr>
            </a:p>
          </p:txBody>
        </p:sp>
        <p:pic>
          <p:nvPicPr>
            <p:cNvPr id="8" name="그림 7" descr="여자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109" y="4500570"/>
              <a:ext cx="1503477" cy="157721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329" y="903322"/>
            <a:ext cx="3465568" cy="334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06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642852" y="3269226"/>
            <a:ext cx="5029200" cy="685800"/>
          </a:xfrm>
        </p:spPr>
        <p:txBody>
          <a:bodyPr/>
          <a:lstStyle/>
          <a:p>
            <a:r>
              <a:rPr lang="en-US" altLang="ko-KR" dirty="0">
                <a:solidFill>
                  <a:srgbClr val="AF2F69"/>
                </a:solidFill>
                <a:ea typeface="굴림" pitchFamily="50" charset="-127"/>
              </a:rPr>
              <a:t>www.duksung.ac.kr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42852" y="2364351"/>
            <a:ext cx="5029200" cy="1079500"/>
          </a:xfrm>
        </p:spPr>
        <p:txBody>
          <a:bodyPr/>
          <a:lstStyle/>
          <a:p>
            <a:r>
              <a:rPr lang="en-US" altLang="ko-KR" sz="5500" dirty="0">
                <a:ea typeface="굴림" pitchFamily="50" charset="-127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6448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>
                <a:latin typeface="+mn-ea"/>
              </a:rPr>
              <a:t>1. </a:t>
            </a:r>
            <a:r>
              <a:rPr lang="ko-KR" altLang="en-US" sz="2400" b="1" dirty="0"/>
              <a:t>운영 방안 </a:t>
            </a:r>
            <a:r>
              <a:rPr lang="en-US" altLang="ko-KR" sz="2400" b="1" dirty="0"/>
              <a:t>(1, 2</a:t>
            </a:r>
            <a:r>
              <a:rPr lang="ko-KR" altLang="en-US" sz="2400" b="1" dirty="0"/>
              <a:t>학기 통합</a:t>
            </a:r>
            <a:r>
              <a:rPr lang="en-US" altLang="ko-KR" sz="2400" b="1" dirty="0" smtClean="0"/>
              <a:t>)</a:t>
            </a:r>
            <a:endParaRPr lang="ko-KR" altLang="en-US" sz="2400" dirty="0"/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767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ko-KR" sz="1800" b="1" dirty="0"/>
              <a:t>2019</a:t>
            </a:r>
            <a:r>
              <a:rPr lang="ko-KR" altLang="en-US" sz="1800" b="1" dirty="0"/>
              <a:t>년도 졸업작품 </a:t>
            </a:r>
            <a:r>
              <a:rPr lang="ko-KR" altLang="en-US" sz="1800" b="1" dirty="0" smtClean="0"/>
              <a:t>현황 </a:t>
            </a:r>
            <a:r>
              <a:rPr lang="en-US" altLang="ko-KR" sz="1800" b="1" dirty="0" smtClean="0"/>
              <a:t>: </a:t>
            </a:r>
            <a:r>
              <a:rPr lang="en-US" altLang="ko-KR" sz="1800" u="sng" dirty="0" smtClean="0">
                <a:latin typeface="+mn-ea"/>
              </a:rPr>
              <a:t>43</a:t>
            </a:r>
            <a:r>
              <a:rPr lang="ko-KR" altLang="en-US" sz="1800" u="sng" dirty="0" smtClean="0">
                <a:latin typeface="+mn-ea"/>
              </a:rPr>
              <a:t>명</a:t>
            </a:r>
            <a:r>
              <a:rPr lang="en-US" altLang="ko-KR" sz="1800" u="sng" dirty="0" smtClean="0">
                <a:latin typeface="+mn-ea"/>
              </a:rPr>
              <a:t>, </a:t>
            </a:r>
            <a:r>
              <a:rPr lang="ko-KR" altLang="en-US" sz="1800" u="sng" dirty="0" smtClean="0">
                <a:latin typeface="+mn-ea"/>
              </a:rPr>
              <a:t>팀 </a:t>
            </a:r>
            <a:r>
              <a:rPr lang="en-US" altLang="ko-KR" sz="1800" u="sng" dirty="0">
                <a:latin typeface="+mn-ea"/>
              </a:rPr>
              <a:t>18</a:t>
            </a:r>
            <a:r>
              <a:rPr lang="ko-KR" altLang="en-US" sz="1800" u="sng" dirty="0">
                <a:latin typeface="+mn-ea"/>
              </a:rPr>
              <a:t>개 팀 </a:t>
            </a:r>
            <a:endParaRPr lang="en-US" altLang="ko-KR" sz="1800" u="sng" dirty="0">
              <a:latin typeface="+mn-ea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ko-KR" sz="1800" b="1" dirty="0" smtClean="0">
                <a:latin typeface="+mn-ea"/>
              </a:rPr>
              <a:t>2020</a:t>
            </a:r>
            <a:r>
              <a:rPr lang="ko-KR" altLang="en-US" sz="1800" b="1" dirty="0" smtClean="0">
                <a:latin typeface="+mn-ea"/>
              </a:rPr>
              <a:t>년도 졸업작품 현황 </a:t>
            </a:r>
            <a:r>
              <a:rPr lang="en-US" altLang="ko-KR" sz="1800" dirty="0" smtClean="0">
                <a:latin typeface="+mn-ea"/>
              </a:rPr>
              <a:t>: 19</a:t>
            </a:r>
            <a:r>
              <a:rPr lang="ko-KR" altLang="en-US" sz="1800" dirty="0" smtClean="0">
                <a:latin typeface="+mn-ea"/>
              </a:rPr>
              <a:t>인</a:t>
            </a:r>
            <a:r>
              <a:rPr lang="en-US" altLang="ko-KR" sz="1800" dirty="0" smtClean="0">
                <a:latin typeface="+mn-ea"/>
              </a:rPr>
              <a:t>, 9</a:t>
            </a:r>
            <a:r>
              <a:rPr lang="ko-KR" altLang="en-US" sz="1800" dirty="0" smtClean="0">
                <a:latin typeface="+mn-ea"/>
              </a:rPr>
              <a:t>팀 </a:t>
            </a:r>
            <a:endParaRPr lang="en-US" altLang="ko-KR" sz="1800" dirty="0" smtClean="0">
              <a:latin typeface="+mn-ea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ko-KR" sz="1800" b="1" dirty="0" smtClean="0">
                <a:latin typeface="+mn-ea"/>
              </a:rPr>
              <a:t>2021</a:t>
            </a:r>
            <a:r>
              <a:rPr lang="ko-KR" altLang="en-US" sz="1800" b="1" dirty="0" smtClean="0">
                <a:latin typeface="+mn-ea"/>
              </a:rPr>
              <a:t>년도 졸업작품 현황 </a:t>
            </a:r>
            <a:r>
              <a:rPr lang="en-US" altLang="ko-KR" sz="1800" b="1" dirty="0" smtClean="0">
                <a:latin typeface="+mn-ea"/>
              </a:rPr>
              <a:t>: 66</a:t>
            </a:r>
            <a:r>
              <a:rPr lang="ko-KR" altLang="en-US" sz="1800" b="1" dirty="0" smtClean="0">
                <a:latin typeface="+mn-ea"/>
              </a:rPr>
              <a:t>명</a:t>
            </a:r>
            <a:r>
              <a:rPr lang="en-US" altLang="ko-KR" sz="1800" b="1" dirty="0" smtClean="0">
                <a:latin typeface="+mn-ea"/>
              </a:rPr>
              <a:t>, 22</a:t>
            </a:r>
            <a:r>
              <a:rPr lang="ko-KR" altLang="en-US" sz="1800" b="1" dirty="0" smtClean="0">
                <a:latin typeface="+mn-ea"/>
              </a:rPr>
              <a:t>팀</a:t>
            </a:r>
            <a:endParaRPr lang="en-US" altLang="ko-KR" sz="1800" b="1" dirty="0" smtClean="0">
              <a:latin typeface="+mn-ea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ko-KR" sz="1800" b="1" dirty="0" smtClean="0">
                <a:latin typeface="+mn-ea"/>
              </a:rPr>
              <a:t>1</a:t>
            </a:r>
            <a:r>
              <a:rPr lang="ko-KR" altLang="en-US" sz="1800" b="1" dirty="0" smtClean="0">
                <a:latin typeface="+mn-ea"/>
              </a:rPr>
              <a:t>학기 진행 일정</a:t>
            </a:r>
            <a:endParaRPr lang="en-US" altLang="ko-KR" sz="1800" b="1" dirty="0" smtClean="0">
              <a:latin typeface="+mn-ea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ko-KR" sz="1600" dirty="0" smtClean="0">
                <a:latin typeface="+mn-ea"/>
              </a:rPr>
              <a:t>3</a:t>
            </a:r>
            <a:r>
              <a:rPr lang="ko-KR" altLang="en-US" sz="1600" dirty="0" smtClean="0">
                <a:latin typeface="+mn-ea"/>
              </a:rPr>
              <a:t>월  </a:t>
            </a:r>
            <a:endParaRPr lang="en-US" altLang="ko-KR" sz="1600" dirty="0" smtClean="0">
              <a:latin typeface="+mn-ea"/>
            </a:endParaRP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altLang="ko-KR" sz="1200" dirty="0" smtClean="0">
                <a:latin typeface="+mn-ea"/>
              </a:rPr>
              <a:t>3</a:t>
            </a:r>
            <a:r>
              <a:rPr lang="ko-KR" altLang="en-US" sz="1200" dirty="0" smtClean="0">
                <a:latin typeface="+mn-ea"/>
              </a:rPr>
              <a:t>월 </a:t>
            </a:r>
            <a:r>
              <a:rPr lang="en-US" altLang="ko-KR" sz="1200" dirty="0" smtClean="0">
                <a:latin typeface="+mn-ea"/>
              </a:rPr>
              <a:t>10</a:t>
            </a:r>
            <a:r>
              <a:rPr lang="ko-KR" altLang="en-US" sz="1200" dirty="0" smtClean="0">
                <a:latin typeface="+mn-ea"/>
              </a:rPr>
              <a:t>일 </a:t>
            </a:r>
            <a:r>
              <a:rPr lang="en-US" altLang="ko-KR" sz="1200" dirty="0" smtClean="0">
                <a:latin typeface="+mn-ea"/>
              </a:rPr>
              <a:t>00</a:t>
            </a:r>
            <a:r>
              <a:rPr lang="ko-KR" altLang="en-US" sz="1200" dirty="0" smtClean="0">
                <a:latin typeface="+mn-ea"/>
              </a:rPr>
              <a:t>시 </a:t>
            </a:r>
            <a:r>
              <a:rPr lang="en-US" altLang="ko-KR" sz="1200" dirty="0" smtClean="0">
                <a:latin typeface="+mn-ea"/>
              </a:rPr>
              <a:t>: 2</a:t>
            </a:r>
            <a:r>
              <a:rPr lang="ko-KR" altLang="en-US" sz="1200" dirty="0" smtClean="0">
                <a:latin typeface="+mn-ea"/>
              </a:rPr>
              <a:t>차 졸업작품기획서 제출</a:t>
            </a:r>
            <a:endParaRPr lang="en-US" altLang="ko-KR" sz="1200" dirty="0" smtClean="0">
              <a:latin typeface="+mn-ea"/>
            </a:endParaRP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altLang="ko-KR" sz="1200" dirty="0" smtClean="0">
                <a:latin typeface="+mn-ea"/>
              </a:rPr>
              <a:t>3</a:t>
            </a:r>
            <a:r>
              <a:rPr lang="ko-KR" altLang="en-US" sz="1200" dirty="0" smtClean="0">
                <a:latin typeface="+mn-ea"/>
              </a:rPr>
              <a:t>월 </a:t>
            </a:r>
            <a:r>
              <a:rPr lang="en-US" altLang="ko-KR" sz="1200" dirty="0" smtClean="0">
                <a:latin typeface="+mn-ea"/>
              </a:rPr>
              <a:t>15</a:t>
            </a:r>
            <a:r>
              <a:rPr lang="ko-KR" altLang="en-US" sz="1200" dirty="0" smtClean="0">
                <a:latin typeface="+mn-ea"/>
              </a:rPr>
              <a:t>일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각 </a:t>
            </a:r>
            <a:r>
              <a:rPr lang="ko-KR" altLang="en-US" sz="1200" dirty="0" err="1" smtClean="0">
                <a:latin typeface="+mn-ea"/>
              </a:rPr>
              <a:t>지도교수님과의</a:t>
            </a:r>
            <a:r>
              <a:rPr lang="ko-KR" altLang="en-US" sz="1200" dirty="0" smtClean="0">
                <a:latin typeface="+mn-ea"/>
              </a:rPr>
              <a:t> 수업</a:t>
            </a:r>
            <a:endParaRPr lang="en-US" altLang="ko-KR" sz="1200" dirty="0" smtClean="0">
              <a:latin typeface="+mn-ea"/>
            </a:endParaRP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altLang="ko-KR" sz="1200" dirty="0" smtClean="0">
                <a:latin typeface="+mn-ea"/>
              </a:rPr>
              <a:t>3</a:t>
            </a:r>
            <a:r>
              <a:rPr lang="ko-KR" altLang="en-US" sz="1200" dirty="0" smtClean="0">
                <a:latin typeface="+mn-ea"/>
              </a:rPr>
              <a:t>월 </a:t>
            </a:r>
            <a:r>
              <a:rPr lang="en-US" altLang="ko-KR" sz="1200" dirty="0" smtClean="0">
                <a:latin typeface="+mn-ea"/>
              </a:rPr>
              <a:t>22</a:t>
            </a:r>
            <a:r>
              <a:rPr lang="ko-KR" altLang="en-US" sz="1200" dirty="0" smtClean="0">
                <a:latin typeface="+mn-ea"/>
              </a:rPr>
              <a:t>일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강남희교수님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 임양미교수님의 지도 팀들 발표</a:t>
            </a:r>
            <a:endParaRPr lang="en-US" altLang="ko-KR" sz="1200" dirty="0" smtClean="0">
              <a:latin typeface="+mn-ea"/>
            </a:endParaRP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altLang="ko-KR" sz="1200" dirty="0" smtClean="0">
                <a:latin typeface="+mn-ea"/>
              </a:rPr>
              <a:t>3</a:t>
            </a:r>
            <a:r>
              <a:rPr lang="ko-KR" altLang="en-US" sz="1200" dirty="0" smtClean="0">
                <a:latin typeface="+mn-ea"/>
              </a:rPr>
              <a:t>월 </a:t>
            </a:r>
            <a:r>
              <a:rPr lang="en-US" altLang="ko-KR" sz="1200" dirty="0" smtClean="0">
                <a:latin typeface="+mn-ea"/>
              </a:rPr>
              <a:t>29</a:t>
            </a:r>
            <a:r>
              <a:rPr lang="ko-KR" altLang="en-US" sz="1200" dirty="0" smtClean="0">
                <a:latin typeface="+mn-ea"/>
              </a:rPr>
              <a:t>일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박태정교수님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err="1" smtClean="0">
                <a:latin typeface="+mn-ea"/>
              </a:rPr>
              <a:t>나정조교수님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임양규교수님의 지도 팀들 발표</a:t>
            </a:r>
            <a:endParaRPr lang="en-US" altLang="ko-KR" sz="1200" dirty="0" smtClean="0">
              <a:latin typeface="+mn-ea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ko-KR" sz="1600" dirty="0" smtClean="0">
                <a:latin typeface="+mn-ea"/>
              </a:rPr>
              <a:t>4</a:t>
            </a:r>
            <a:r>
              <a:rPr lang="ko-KR" altLang="en-US" sz="1600" dirty="0" smtClean="0">
                <a:latin typeface="+mn-ea"/>
              </a:rPr>
              <a:t>월  </a:t>
            </a:r>
            <a:endParaRPr lang="en-US" altLang="ko-KR" sz="1600" dirty="0">
              <a:latin typeface="+mn-ea"/>
            </a:endParaRP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altLang="ko-KR" sz="1200" dirty="0" smtClean="0">
                <a:latin typeface="+mn-ea"/>
              </a:rPr>
              <a:t>4</a:t>
            </a:r>
            <a:r>
              <a:rPr lang="ko-KR" altLang="en-US" sz="1200" dirty="0" smtClean="0">
                <a:latin typeface="+mn-ea"/>
              </a:rPr>
              <a:t>월 </a:t>
            </a:r>
            <a:r>
              <a:rPr lang="en-US" altLang="ko-KR" sz="1200" dirty="0" smtClean="0">
                <a:latin typeface="+mn-ea"/>
              </a:rPr>
              <a:t>5</a:t>
            </a:r>
            <a:r>
              <a:rPr lang="ko-KR" altLang="en-US" sz="1200" dirty="0" smtClean="0">
                <a:latin typeface="+mn-ea"/>
              </a:rPr>
              <a:t>일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각 </a:t>
            </a:r>
            <a:r>
              <a:rPr lang="ko-KR" altLang="en-US" sz="1200" dirty="0" err="1">
                <a:latin typeface="+mn-ea"/>
              </a:rPr>
              <a:t>지도교수님과의</a:t>
            </a:r>
            <a:r>
              <a:rPr lang="ko-KR" altLang="en-US" sz="1200" dirty="0">
                <a:latin typeface="+mn-ea"/>
              </a:rPr>
              <a:t> 수업 </a:t>
            </a:r>
            <a:endParaRPr lang="en-US" altLang="ko-KR" sz="1200" dirty="0" smtClean="0">
              <a:latin typeface="+mn-ea"/>
            </a:endParaRP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altLang="ko-KR" sz="1200" dirty="0" smtClean="0">
                <a:latin typeface="+mn-ea"/>
              </a:rPr>
              <a:t>4</a:t>
            </a:r>
            <a:r>
              <a:rPr lang="ko-KR" altLang="en-US" sz="1200" dirty="0" smtClean="0">
                <a:latin typeface="+mn-ea"/>
              </a:rPr>
              <a:t>월 </a:t>
            </a:r>
            <a:r>
              <a:rPr lang="en-US" altLang="ko-KR" sz="1200" dirty="0" smtClean="0">
                <a:latin typeface="+mn-ea"/>
              </a:rPr>
              <a:t>12</a:t>
            </a:r>
            <a:r>
              <a:rPr lang="ko-KR" altLang="en-US" sz="1200" dirty="0" smtClean="0">
                <a:latin typeface="+mn-ea"/>
              </a:rPr>
              <a:t>일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각 </a:t>
            </a:r>
            <a:r>
              <a:rPr lang="ko-KR" altLang="en-US" sz="1200" dirty="0" err="1">
                <a:latin typeface="+mn-ea"/>
              </a:rPr>
              <a:t>지도교수님과의</a:t>
            </a:r>
            <a:r>
              <a:rPr lang="ko-KR" altLang="en-US" sz="1200" dirty="0">
                <a:latin typeface="+mn-ea"/>
              </a:rPr>
              <a:t> 수업</a:t>
            </a:r>
            <a:endParaRPr lang="en-US" altLang="ko-KR" sz="1200" dirty="0">
              <a:latin typeface="+mn-ea"/>
            </a:endParaRP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altLang="ko-KR" sz="1200" dirty="0" smtClean="0">
                <a:latin typeface="+mn-ea"/>
              </a:rPr>
              <a:t>4</a:t>
            </a:r>
            <a:r>
              <a:rPr lang="ko-KR" altLang="en-US" sz="1200" dirty="0" smtClean="0">
                <a:latin typeface="+mn-ea"/>
              </a:rPr>
              <a:t>월 </a:t>
            </a:r>
            <a:r>
              <a:rPr lang="en-US" altLang="ko-KR" sz="1200" dirty="0" smtClean="0">
                <a:latin typeface="+mn-ea"/>
              </a:rPr>
              <a:t>19</a:t>
            </a:r>
            <a:r>
              <a:rPr lang="ko-KR" altLang="en-US" sz="1200" dirty="0" smtClean="0">
                <a:latin typeface="+mn-ea"/>
              </a:rPr>
              <a:t>일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강남희교수님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임양미교수님의 지도 팀들 발표</a:t>
            </a:r>
            <a:endParaRPr lang="en-US" altLang="ko-KR" sz="1200" dirty="0">
              <a:latin typeface="+mn-ea"/>
            </a:endParaRP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altLang="ko-KR" sz="1200" dirty="0" smtClean="0">
                <a:latin typeface="+mn-ea"/>
              </a:rPr>
              <a:t>4</a:t>
            </a:r>
            <a:r>
              <a:rPr lang="ko-KR" altLang="en-US" sz="1200" dirty="0" smtClean="0">
                <a:latin typeface="+mn-ea"/>
              </a:rPr>
              <a:t>월 </a:t>
            </a:r>
            <a:r>
              <a:rPr lang="en-US" altLang="ko-KR" sz="1200" dirty="0" smtClean="0">
                <a:latin typeface="+mn-ea"/>
              </a:rPr>
              <a:t>26</a:t>
            </a:r>
            <a:r>
              <a:rPr lang="ko-KR" altLang="en-US" sz="1200" dirty="0" smtClean="0">
                <a:latin typeface="+mn-ea"/>
              </a:rPr>
              <a:t>일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박태정교수님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나정조교수님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임양규교수님의 지도 팀들 </a:t>
            </a:r>
            <a:r>
              <a:rPr lang="ko-KR" altLang="en-US" sz="1200" dirty="0" smtClean="0">
                <a:latin typeface="+mn-ea"/>
              </a:rPr>
              <a:t>발표</a:t>
            </a:r>
            <a:endParaRPr lang="en-US" altLang="ko-KR" sz="1200" dirty="0">
              <a:latin typeface="+mn-ea"/>
            </a:endParaRP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endParaRPr lang="en-US" altLang="ko-KR" sz="1200" dirty="0" smtClean="0">
              <a:latin typeface="+mn-ea"/>
            </a:endParaRP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193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>
                <a:latin typeface="+mn-ea"/>
              </a:rPr>
              <a:t>1. </a:t>
            </a:r>
            <a:r>
              <a:rPr lang="ko-KR" altLang="en-US" sz="2400" b="1" dirty="0"/>
              <a:t>운영 방안 </a:t>
            </a:r>
            <a:r>
              <a:rPr lang="en-US" altLang="ko-KR" sz="2400" b="1" dirty="0"/>
              <a:t>(1, 2</a:t>
            </a:r>
            <a:r>
              <a:rPr lang="ko-KR" altLang="en-US" sz="2400" b="1" dirty="0"/>
              <a:t>학기 통합</a:t>
            </a:r>
            <a:r>
              <a:rPr lang="en-US" altLang="ko-KR" sz="2400" b="1" dirty="0" smtClean="0"/>
              <a:t>)</a:t>
            </a:r>
            <a:endParaRPr lang="ko-KR" altLang="en-US" sz="2400" dirty="0"/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ko-KR" sz="1800" b="1" dirty="0" smtClean="0">
                <a:latin typeface="+mn-ea"/>
              </a:rPr>
              <a:t>1</a:t>
            </a:r>
            <a:r>
              <a:rPr lang="ko-KR" altLang="en-US" sz="1800" b="1" dirty="0" smtClean="0">
                <a:latin typeface="+mn-ea"/>
              </a:rPr>
              <a:t>학기 진행 일정</a:t>
            </a:r>
            <a:endParaRPr lang="en-US" altLang="ko-KR" sz="1800" b="1" dirty="0" smtClean="0">
              <a:latin typeface="+mn-ea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ko-KR" sz="1600" dirty="0">
                <a:latin typeface="+mn-ea"/>
              </a:rPr>
              <a:t>5</a:t>
            </a:r>
            <a:r>
              <a:rPr lang="ko-KR" altLang="en-US" sz="1600" dirty="0" smtClean="0">
                <a:latin typeface="+mn-ea"/>
              </a:rPr>
              <a:t>월  </a:t>
            </a:r>
            <a:endParaRPr lang="en-US" altLang="ko-KR" sz="1600" dirty="0" smtClean="0">
              <a:latin typeface="+mn-ea"/>
            </a:endParaRP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altLang="ko-KR" sz="1200" dirty="0" smtClean="0">
                <a:latin typeface="+mn-ea"/>
              </a:rPr>
              <a:t>5</a:t>
            </a:r>
            <a:r>
              <a:rPr lang="ko-KR" altLang="en-US" sz="1200" dirty="0" smtClean="0">
                <a:latin typeface="+mn-ea"/>
              </a:rPr>
              <a:t>월 </a:t>
            </a:r>
            <a:r>
              <a:rPr lang="en-US" altLang="ko-KR" sz="1200" dirty="0" smtClean="0">
                <a:latin typeface="+mn-ea"/>
              </a:rPr>
              <a:t>3</a:t>
            </a:r>
            <a:r>
              <a:rPr lang="ko-KR" altLang="en-US" sz="1200" dirty="0" smtClean="0">
                <a:latin typeface="+mn-ea"/>
              </a:rPr>
              <a:t>일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각 </a:t>
            </a:r>
            <a:r>
              <a:rPr lang="ko-KR" altLang="en-US" sz="1200" dirty="0" err="1">
                <a:latin typeface="+mn-ea"/>
              </a:rPr>
              <a:t>지도교수님과의</a:t>
            </a:r>
            <a:r>
              <a:rPr lang="ko-KR" altLang="en-US" sz="1200" dirty="0">
                <a:latin typeface="+mn-ea"/>
              </a:rPr>
              <a:t> 수업 </a:t>
            </a:r>
            <a:endParaRPr lang="en-US" altLang="ko-KR" sz="1200" dirty="0">
              <a:latin typeface="+mn-ea"/>
            </a:endParaRP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altLang="ko-KR" sz="1200" dirty="0" smtClean="0">
                <a:latin typeface="+mn-ea"/>
              </a:rPr>
              <a:t>5</a:t>
            </a:r>
            <a:r>
              <a:rPr lang="ko-KR" altLang="en-US" sz="1200" dirty="0" smtClean="0">
                <a:latin typeface="+mn-ea"/>
              </a:rPr>
              <a:t>월 </a:t>
            </a:r>
            <a:r>
              <a:rPr lang="en-US" altLang="ko-KR" sz="1200" dirty="0" smtClean="0">
                <a:latin typeface="+mn-ea"/>
              </a:rPr>
              <a:t>10</a:t>
            </a:r>
            <a:r>
              <a:rPr lang="ko-KR" altLang="en-US" sz="1200" dirty="0" smtClean="0">
                <a:latin typeface="+mn-ea"/>
              </a:rPr>
              <a:t>일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각 </a:t>
            </a:r>
            <a:r>
              <a:rPr lang="ko-KR" altLang="en-US" sz="1200" dirty="0" err="1">
                <a:latin typeface="+mn-ea"/>
              </a:rPr>
              <a:t>지도교수님과의</a:t>
            </a:r>
            <a:r>
              <a:rPr lang="ko-KR" altLang="en-US" sz="1200" dirty="0">
                <a:latin typeface="+mn-ea"/>
              </a:rPr>
              <a:t> 수업</a:t>
            </a:r>
            <a:endParaRPr lang="en-US" altLang="ko-KR" sz="1200" dirty="0">
              <a:latin typeface="+mn-ea"/>
            </a:endParaRP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altLang="ko-KR" sz="1200" dirty="0" smtClean="0">
                <a:latin typeface="+mn-ea"/>
              </a:rPr>
              <a:t>5</a:t>
            </a:r>
            <a:r>
              <a:rPr lang="ko-KR" altLang="en-US" sz="1200" dirty="0" smtClean="0">
                <a:latin typeface="+mn-ea"/>
              </a:rPr>
              <a:t>월 </a:t>
            </a:r>
            <a:r>
              <a:rPr lang="en-US" altLang="ko-KR" sz="1200" dirty="0" smtClean="0">
                <a:latin typeface="+mn-ea"/>
              </a:rPr>
              <a:t>17</a:t>
            </a:r>
            <a:r>
              <a:rPr lang="ko-KR" altLang="en-US" sz="1200" dirty="0" smtClean="0">
                <a:latin typeface="+mn-ea"/>
              </a:rPr>
              <a:t>일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강남희교수님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임양미교수님의 지도 팀들 발표</a:t>
            </a:r>
            <a:endParaRPr lang="en-US" altLang="ko-KR" sz="1200" dirty="0">
              <a:latin typeface="+mn-ea"/>
            </a:endParaRP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altLang="ko-KR" sz="1200" dirty="0" smtClean="0">
                <a:latin typeface="+mn-ea"/>
              </a:rPr>
              <a:t>5</a:t>
            </a:r>
            <a:r>
              <a:rPr lang="ko-KR" altLang="en-US" sz="1200" dirty="0" smtClean="0">
                <a:latin typeface="+mn-ea"/>
              </a:rPr>
              <a:t>월 </a:t>
            </a:r>
            <a:r>
              <a:rPr lang="en-US" altLang="ko-KR" sz="1200" dirty="0" smtClean="0">
                <a:latin typeface="+mn-ea"/>
              </a:rPr>
              <a:t>24</a:t>
            </a:r>
            <a:r>
              <a:rPr lang="ko-KR" altLang="en-US" sz="1200" dirty="0" smtClean="0">
                <a:latin typeface="+mn-ea"/>
              </a:rPr>
              <a:t>일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박태정교수님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나정조교수님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임양규교수님의 지도 팀들 </a:t>
            </a:r>
            <a:r>
              <a:rPr lang="ko-KR" altLang="en-US" sz="1200" dirty="0" smtClean="0">
                <a:latin typeface="+mn-ea"/>
              </a:rPr>
              <a:t>발표</a:t>
            </a:r>
            <a:endParaRPr lang="en-US" altLang="ko-KR" sz="1200" dirty="0" smtClean="0">
              <a:latin typeface="+mn-ea"/>
            </a:endParaRP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altLang="ko-KR" sz="1200" dirty="0" smtClean="0">
                <a:latin typeface="+mn-ea"/>
              </a:rPr>
              <a:t>5</a:t>
            </a:r>
            <a:r>
              <a:rPr lang="ko-KR" altLang="en-US" sz="1200" dirty="0" smtClean="0">
                <a:latin typeface="+mn-ea"/>
              </a:rPr>
              <a:t>월 </a:t>
            </a:r>
            <a:r>
              <a:rPr lang="en-US" altLang="ko-KR" sz="1200" dirty="0" smtClean="0">
                <a:latin typeface="+mn-ea"/>
              </a:rPr>
              <a:t>31</a:t>
            </a:r>
            <a:r>
              <a:rPr lang="ko-KR" altLang="en-US" sz="1200" dirty="0" smtClean="0">
                <a:latin typeface="+mn-ea"/>
              </a:rPr>
              <a:t>일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각 </a:t>
            </a:r>
            <a:r>
              <a:rPr lang="ko-KR" altLang="en-US" sz="1200" dirty="0" err="1">
                <a:latin typeface="+mn-ea"/>
              </a:rPr>
              <a:t>지도교수님과의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수업</a:t>
            </a:r>
            <a:endParaRPr lang="en-US" altLang="ko-KR" sz="1200" dirty="0" smtClean="0">
              <a:latin typeface="+mn-ea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ko-KR" sz="1600" dirty="0" smtClean="0">
                <a:latin typeface="+mn-ea"/>
              </a:rPr>
              <a:t>6</a:t>
            </a:r>
            <a:r>
              <a:rPr lang="ko-KR" altLang="en-US" sz="1600" dirty="0" smtClean="0">
                <a:latin typeface="+mn-ea"/>
              </a:rPr>
              <a:t>월  </a:t>
            </a:r>
            <a:endParaRPr lang="en-US" altLang="ko-KR" sz="1600" dirty="0">
              <a:latin typeface="+mn-ea"/>
            </a:endParaRP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altLang="ko-KR" sz="1200" dirty="0" smtClean="0">
                <a:latin typeface="+mn-ea"/>
              </a:rPr>
              <a:t>6</a:t>
            </a:r>
            <a:r>
              <a:rPr lang="ko-KR" altLang="en-US" sz="1200" dirty="0" smtClean="0">
                <a:latin typeface="+mn-ea"/>
              </a:rPr>
              <a:t>월 </a:t>
            </a:r>
            <a:r>
              <a:rPr lang="en-US" altLang="ko-KR" sz="1200" dirty="0" smtClean="0">
                <a:latin typeface="+mn-ea"/>
              </a:rPr>
              <a:t>7</a:t>
            </a:r>
            <a:r>
              <a:rPr lang="ko-KR" altLang="en-US" sz="1200" dirty="0" smtClean="0">
                <a:latin typeface="+mn-ea"/>
              </a:rPr>
              <a:t>일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각 </a:t>
            </a:r>
            <a:r>
              <a:rPr lang="ko-KR" altLang="en-US" sz="1200" dirty="0" err="1">
                <a:latin typeface="+mn-ea"/>
              </a:rPr>
              <a:t>지도교수님과의</a:t>
            </a:r>
            <a:r>
              <a:rPr lang="ko-KR" altLang="en-US" sz="1200" dirty="0">
                <a:latin typeface="+mn-ea"/>
              </a:rPr>
              <a:t> 수업 </a:t>
            </a:r>
            <a:endParaRPr lang="en-US" altLang="ko-KR" sz="1200" dirty="0">
              <a:latin typeface="+mn-ea"/>
            </a:endParaRP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altLang="ko-KR" sz="1200" dirty="0" smtClean="0">
                <a:latin typeface="+mn-ea"/>
              </a:rPr>
              <a:t>6</a:t>
            </a:r>
            <a:r>
              <a:rPr lang="ko-KR" altLang="en-US" sz="1200" dirty="0" smtClean="0">
                <a:latin typeface="+mn-ea"/>
              </a:rPr>
              <a:t>월 </a:t>
            </a:r>
            <a:r>
              <a:rPr lang="en-US" altLang="ko-KR" sz="1200" dirty="0" smtClean="0">
                <a:latin typeface="+mn-ea"/>
              </a:rPr>
              <a:t>14</a:t>
            </a:r>
            <a:r>
              <a:rPr lang="ko-KR" altLang="en-US" sz="1200" dirty="0" smtClean="0">
                <a:latin typeface="+mn-ea"/>
              </a:rPr>
              <a:t>일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각 </a:t>
            </a:r>
            <a:r>
              <a:rPr lang="ko-KR" altLang="en-US" sz="1200" dirty="0" err="1">
                <a:latin typeface="+mn-ea"/>
              </a:rPr>
              <a:t>지도교수님과의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수업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기말 주라 수업 불가능 예정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altLang="ko-KR" sz="1200" b="1" dirty="0" smtClean="0">
                <a:latin typeface="+mn-ea"/>
              </a:rPr>
              <a:t>6</a:t>
            </a:r>
            <a:r>
              <a:rPr lang="ko-KR" altLang="en-US" sz="1200" b="1" dirty="0" smtClean="0">
                <a:latin typeface="+mn-ea"/>
              </a:rPr>
              <a:t>월 </a:t>
            </a:r>
            <a:r>
              <a:rPr lang="en-US" altLang="ko-KR" sz="1200" b="1" dirty="0" smtClean="0">
                <a:latin typeface="+mn-ea"/>
              </a:rPr>
              <a:t>21</a:t>
            </a:r>
            <a:r>
              <a:rPr lang="ko-KR" altLang="en-US" sz="1200" b="1" dirty="0" smtClean="0">
                <a:latin typeface="+mn-ea"/>
              </a:rPr>
              <a:t>일</a:t>
            </a:r>
            <a:r>
              <a:rPr lang="en-US" altLang="ko-KR" sz="1200" b="1" dirty="0">
                <a:latin typeface="+mn-ea"/>
              </a:rPr>
              <a:t>: 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모든 팀 발표 </a:t>
            </a:r>
            <a:r>
              <a:rPr lang="en-US" altLang="ko-KR" sz="1200" b="1" dirty="0" smtClean="0">
                <a:latin typeface="+mn-ea"/>
              </a:rPr>
              <a:t>(</a:t>
            </a:r>
            <a:r>
              <a:rPr lang="ko-KR" altLang="en-US" sz="1200" b="1" dirty="0" smtClean="0">
                <a:latin typeface="+mn-ea"/>
              </a:rPr>
              <a:t>오후 </a:t>
            </a:r>
            <a:r>
              <a:rPr lang="en-US" altLang="ko-KR" sz="1200" b="1" dirty="0" smtClean="0">
                <a:latin typeface="+mn-ea"/>
              </a:rPr>
              <a:t>4</a:t>
            </a:r>
            <a:r>
              <a:rPr lang="ko-KR" altLang="en-US" sz="1200" b="1" dirty="0" smtClean="0">
                <a:latin typeface="+mn-ea"/>
              </a:rPr>
              <a:t>시 </a:t>
            </a:r>
            <a:r>
              <a:rPr lang="en-US" altLang="ko-KR" sz="1200" b="1" dirty="0" smtClean="0">
                <a:latin typeface="+mn-ea"/>
              </a:rPr>
              <a:t>~ </a:t>
            </a:r>
            <a:r>
              <a:rPr lang="ko-KR" altLang="en-US" sz="1200" b="1" dirty="0" smtClean="0">
                <a:latin typeface="+mn-ea"/>
              </a:rPr>
              <a:t>약 오후 </a:t>
            </a:r>
            <a:r>
              <a:rPr lang="en-US" altLang="ko-KR" sz="1200" b="1" dirty="0" smtClean="0">
                <a:latin typeface="+mn-ea"/>
              </a:rPr>
              <a:t>10</a:t>
            </a:r>
            <a:r>
              <a:rPr lang="ko-KR" altLang="en-US" sz="1200" b="1" dirty="0" smtClean="0">
                <a:latin typeface="+mn-ea"/>
              </a:rPr>
              <a:t>시 이후 종료 예정</a:t>
            </a:r>
            <a:r>
              <a:rPr lang="en-US" altLang="ko-KR" sz="1200" b="1" dirty="0" smtClean="0">
                <a:latin typeface="+mn-ea"/>
              </a:rPr>
              <a:t>), </a:t>
            </a:r>
            <a:r>
              <a:rPr lang="ko-KR" altLang="en-US" sz="1200" b="1" dirty="0" smtClean="0">
                <a:latin typeface="+mn-ea"/>
              </a:rPr>
              <a:t>성적마감으로 인해 더 이상 연장 불가능입니다</a:t>
            </a:r>
            <a:r>
              <a:rPr lang="en-US" altLang="ko-KR" sz="1200" b="1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533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sz="2400" b="1" dirty="0">
                <a:solidFill>
                  <a:prstClr val="black"/>
                </a:solidFill>
              </a:rPr>
              <a:t>운영 방안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(LMS 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활용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 smtClean="0">
                <a:latin typeface="+mn-ea"/>
              </a:rPr>
              <a:t>A, B</a:t>
            </a:r>
            <a:r>
              <a:rPr lang="ko-KR" altLang="en-US" sz="2000" dirty="0" smtClean="0">
                <a:latin typeface="+mn-ea"/>
              </a:rPr>
              <a:t>반 </a:t>
            </a:r>
            <a:r>
              <a:rPr lang="en-US" altLang="ko-KR" sz="2000" dirty="0" smtClean="0">
                <a:latin typeface="+mn-ea"/>
              </a:rPr>
              <a:t>Zoom </a:t>
            </a:r>
            <a:r>
              <a:rPr lang="ko-KR" altLang="en-US" sz="2000" dirty="0" smtClean="0">
                <a:latin typeface="+mn-ea"/>
              </a:rPr>
              <a:t>수업 방법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 smtClean="0">
                <a:latin typeface="+mn-ea"/>
              </a:rPr>
              <a:t>각각의 </a:t>
            </a:r>
            <a:r>
              <a:rPr lang="en-US" altLang="ko-KR" sz="2000" dirty="0" smtClean="0">
                <a:latin typeface="+mn-ea"/>
              </a:rPr>
              <a:t>LMS</a:t>
            </a:r>
            <a:r>
              <a:rPr lang="ko-KR" altLang="en-US" sz="2000" dirty="0" smtClean="0">
                <a:latin typeface="+mn-ea"/>
              </a:rPr>
              <a:t>에 </a:t>
            </a:r>
            <a:r>
              <a:rPr lang="ko-KR" altLang="en-US" sz="2000" dirty="0" err="1" smtClean="0">
                <a:latin typeface="+mn-ea"/>
              </a:rPr>
              <a:t>로그인을</a:t>
            </a:r>
            <a:r>
              <a:rPr lang="ko-KR" altLang="en-US" sz="2000" dirty="0" smtClean="0">
                <a:latin typeface="+mn-ea"/>
              </a:rPr>
              <a:t> 한 상태에서 공통 </a:t>
            </a:r>
            <a:r>
              <a:rPr lang="en-US" altLang="ko-KR" sz="2000" dirty="0" smtClean="0">
                <a:latin typeface="+mn-ea"/>
              </a:rPr>
              <a:t>Zoom </a:t>
            </a:r>
            <a:r>
              <a:rPr lang="ko-KR" altLang="en-US" sz="2000" dirty="0" smtClean="0">
                <a:latin typeface="+mn-ea"/>
              </a:rPr>
              <a:t>접속 </a:t>
            </a:r>
            <a:endParaRPr lang="en-US" altLang="ko-KR" sz="20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sz="2000" dirty="0" smtClean="0">
                <a:latin typeface="+mn-ea"/>
              </a:rPr>
              <a:t>가능한지 테스트 해보아야 함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 smtClean="0">
                <a:latin typeface="+mn-ea"/>
              </a:rPr>
              <a:t>각 </a:t>
            </a:r>
            <a:r>
              <a:rPr lang="ko-KR" altLang="en-US" sz="2000" dirty="0" err="1" smtClean="0">
                <a:latin typeface="+mn-ea"/>
              </a:rPr>
              <a:t>지도교수님과의</a:t>
            </a:r>
            <a:r>
              <a:rPr lang="ko-KR" altLang="en-US" sz="2000" dirty="0" smtClean="0">
                <a:latin typeface="+mn-ea"/>
              </a:rPr>
              <a:t> 수업 주간은 줌 또는 세미나 </a:t>
            </a:r>
            <a:r>
              <a:rPr lang="ko-KR" altLang="en-US" sz="2000" dirty="0" err="1" smtClean="0">
                <a:latin typeface="+mn-ea"/>
              </a:rPr>
              <a:t>증빙사진</a:t>
            </a:r>
            <a:r>
              <a:rPr lang="ko-KR" altLang="en-US" sz="2000" dirty="0" smtClean="0">
                <a:latin typeface="+mn-ea"/>
              </a:rPr>
              <a:t> 첨부 하여 보고서 제출 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smtClean="0">
                <a:latin typeface="+mn-ea"/>
              </a:rPr>
              <a:t>과제 창 사용</a:t>
            </a:r>
            <a:r>
              <a:rPr lang="en-US" altLang="ko-KR" sz="2000" dirty="0" smtClean="0">
                <a:latin typeface="+mn-ea"/>
              </a:rPr>
              <a:t>)</a:t>
            </a:r>
          </a:p>
          <a:p>
            <a:pPr lvl="1">
              <a:lnSpc>
                <a:spcPct val="100000"/>
              </a:lnSpc>
            </a:pP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514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>
                <a:latin typeface="+mn-ea"/>
              </a:rPr>
              <a:t>1. </a:t>
            </a:r>
            <a:r>
              <a:rPr lang="ko-KR" altLang="en-US" sz="2400" b="1" dirty="0"/>
              <a:t>운영 방안 </a:t>
            </a:r>
            <a:r>
              <a:rPr lang="en-US" altLang="ko-KR" sz="2400" b="1" dirty="0"/>
              <a:t>(1, 2</a:t>
            </a:r>
            <a:r>
              <a:rPr lang="ko-KR" altLang="en-US" sz="2400" b="1" dirty="0"/>
              <a:t>학기 통합</a:t>
            </a:r>
            <a:r>
              <a:rPr lang="en-US" altLang="ko-KR" sz="2400" b="1" dirty="0" smtClean="0"/>
              <a:t>)</a:t>
            </a:r>
            <a:endParaRPr lang="ko-KR" altLang="en-US" sz="2400" dirty="0"/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ko-KR" altLang="en-US" sz="1800" b="1" dirty="0" smtClean="0">
                <a:solidFill>
                  <a:srgbClr val="FF0000"/>
                </a:solidFill>
                <a:latin typeface="+mn-ea"/>
              </a:rPr>
              <a:t>방학 </a:t>
            </a:r>
            <a:r>
              <a:rPr lang="ko-KR" altLang="en-US" sz="1800" b="1" dirty="0">
                <a:solidFill>
                  <a:srgbClr val="FF0000"/>
                </a:solidFill>
                <a:latin typeface="+mn-ea"/>
              </a:rPr>
              <a:t>중 진행 목표</a:t>
            </a:r>
            <a:endParaRPr lang="en-US" altLang="ko-KR" sz="1800" b="1" dirty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하계 방학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90%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이상 동작 완료되어야 </a:t>
            </a:r>
            <a:r>
              <a:rPr lang="ko-KR" altLang="en-US" sz="1600" dirty="0" smtClean="0">
                <a:solidFill>
                  <a:srgbClr val="FF0000"/>
                </a:solidFill>
                <a:latin typeface="+mn-ea"/>
              </a:rPr>
              <a:t>함 </a:t>
            </a:r>
            <a:endParaRPr lang="en-US" altLang="ko-KR" sz="16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ko-KR" sz="1800" b="1" dirty="0">
                <a:latin typeface="+mn-ea"/>
              </a:rPr>
              <a:t>2</a:t>
            </a:r>
            <a:r>
              <a:rPr lang="ko-KR" altLang="en-US" sz="1800" b="1" dirty="0">
                <a:latin typeface="+mn-ea"/>
              </a:rPr>
              <a:t>학기 </a:t>
            </a:r>
            <a:r>
              <a:rPr lang="ko-KR" altLang="en-US" sz="1800" b="1" dirty="0" smtClean="0">
                <a:latin typeface="+mn-ea"/>
              </a:rPr>
              <a:t>진행</a:t>
            </a:r>
            <a:endParaRPr lang="en-US" altLang="ko-KR" sz="1800" b="1" dirty="0" smtClean="0">
              <a:latin typeface="+mn-ea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ko-KR" sz="1600" dirty="0" smtClean="0">
                <a:latin typeface="+mn-ea"/>
              </a:rPr>
              <a:t>9</a:t>
            </a:r>
            <a:r>
              <a:rPr lang="ko-KR" altLang="en-US" sz="1600" dirty="0" smtClean="0">
                <a:latin typeface="+mn-ea"/>
              </a:rPr>
              <a:t>월 </a:t>
            </a:r>
            <a:r>
              <a:rPr lang="en-US" altLang="ko-KR" sz="1600" dirty="0" smtClean="0">
                <a:latin typeface="+mn-ea"/>
              </a:rPr>
              <a:t>6</a:t>
            </a:r>
            <a:r>
              <a:rPr lang="ko-KR" altLang="en-US" sz="1600" dirty="0" smtClean="0">
                <a:latin typeface="+mn-ea"/>
              </a:rPr>
              <a:t>일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박태정교수님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나정조교수님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임양규교수님의 지도 팀들 발표 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ko-KR" sz="1600" dirty="0" smtClean="0">
                <a:latin typeface="+mn-ea"/>
              </a:rPr>
              <a:t>9</a:t>
            </a:r>
            <a:r>
              <a:rPr lang="ko-KR" altLang="en-US" sz="1600" dirty="0" smtClean="0">
                <a:latin typeface="+mn-ea"/>
              </a:rPr>
              <a:t>월 </a:t>
            </a:r>
            <a:r>
              <a:rPr lang="en-US" altLang="ko-KR" sz="1600" dirty="0" smtClean="0">
                <a:latin typeface="+mn-ea"/>
              </a:rPr>
              <a:t>13</a:t>
            </a:r>
            <a:r>
              <a:rPr lang="ko-KR" altLang="en-US" sz="1600" dirty="0" smtClean="0">
                <a:latin typeface="+mn-ea"/>
              </a:rPr>
              <a:t>일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강남희교수님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임양미교수님의 지도 팀들 </a:t>
            </a:r>
            <a:r>
              <a:rPr lang="ko-KR" altLang="en-US" sz="1600" dirty="0" smtClean="0">
                <a:latin typeface="+mn-ea"/>
              </a:rPr>
              <a:t>발표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ko-KR" sz="1600" dirty="0" smtClean="0">
                <a:latin typeface="+mn-ea"/>
              </a:rPr>
              <a:t>9</a:t>
            </a:r>
            <a:r>
              <a:rPr lang="ko-KR" altLang="en-US" sz="1600" dirty="0" smtClean="0">
                <a:latin typeface="+mn-ea"/>
              </a:rPr>
              <a:t>월 </a:t>
            </a:r>
            <a:r>
              <a:rPr lang="en-US" altLang="ko-KR" sz="1600" dirty="0" smtClean="0">
                <a:latin typeface="+mn-ea"/>
              </a:rPr>
              <a:t>20</a:t>
            </a:r>
            <a:r>
              <a:rPr lang="ko-KR" altLang="en-US" sz="1600" dirty="0" smtClean="0">
                <a:latin typeface="+mn-ea"/>
              </a:rPr>
              <a:t>일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추석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ko-KR" sz="1600" dirty="0" smtClean="0">
                <a:latin typeface="+mn-ea"/>
              </a:rPr>
              <a:t>9</a:t>
            </a:r>
            <a:r>
              <a:rPr lang="ko-KR" altLang="en-US" sz="1600" dirty="0" smtClean="0">
                <a:latin typeface="+mn-ea"/>
              </a:rPr>
              <a:t>월 </a:t>
            </a:r>
            <a:r>
              <a:rPr lang="en-US" altLang="ko-KR" sz="1600" dirty="0" smtClean="0">
                <a:latin typeface="+mn-ea"/>
              </a:rPr>
              <a:t>27</a:t>
            </a:r>
            <a:r>
              <a:rPr lang="ko-KR" altLang="en-US" sz="1600" dirty="0" smtClean="0">
                <a:latin typeface="+mn-ea"/>
              </a:rPr>
              <a:t>일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오프라인 수업으로 졸업 준비 일정 조율 및 사진 촬영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ko-KR" sz="1600" dirty="0" smtClean="0">
                <a:latin typeface="+mn-ea"/>
              </a:rPr>
              <a:t>10</a:t>
            </a:r>
            <a:r>
              <a:rPr lang="ko-KR" altLang="en-US" sz="1600" dirty="0" smtClean="0">
                <a:latin typeface="+mn-ea"/>
              </a:rPr>
              <a:t>월 </a:t>
            </a:r>
            <a:r>
              <a:rPr lang="en-US" altLang="ko-KR" sz="1600" dirty="0" smtClean="0">
                <a:latin typeface="+mn-ea"/>
              </a:rPr>
              <a:t>4</a:t>
            </a:r>
            <a:r>
              <a:rPr lang="ko-KR" altLang="en-US" sz="1600" dirty="0" smtClean="0">
                <a:latin typeface="+mn-ea"/>
              </a:rPr>
              <a:t>일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영상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도록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초대장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전시 관련 모든 체크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ko-KR" sz="1600" dirty="0" smtClean="0">
                <a:latin typeface="+mn-ea"/>
              </a:rPr>
              <a:t>10</a:t>
            </a:r>
            <a:r>
              <a:rPr lang="ko-KR" altLang="en-US" sz="1600" dirty="0" smtClean="0">
                <a:latin typeface="+mn-ea"/>
              </a:rPr>
              <a:t>월 </a:t>
            </a:r>
            <a:r>
              <a:rPr lang="en-US" altLang="ko-KR" sz="1600" dirty="0" smtClean="0">
                <a:latin typeface="+mn-ea"/>
              </a:rPr>
              <a:t>11</a:t>
            </a:r>
            <a:r>
              <a:rPr lang="ko-KR" altLang="en-US" sz="1600" dirty="0" smtClean="0">
                <a:latin typeface="+mn-ea"/>
              </a:rPr>
              <a:t>일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중간고사를 위한 잠시 쉬어 가기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ko-KR" sz="1600" dirty="0" smtClean="0">
                <a:latin typeface="+mn-ea"/>
              </a:rPr>
              <a:t>10</a:t>
            </a:r>
            <a:r>
              <a:rPr lang="ko-KR" altLang="en-US" sz="1600" dirty="0" smtClean="0">
                <a:latin typeface="+mn-ea"/>
              </a:rPr>
              <a:t>월 </a:t>
            </a:r>
            <a:r>
              <a:rPr lang="en-US" altLang="ko-KR" sz="1600" dirty="0" smtClean="0">
                <a:latin typeface="+mn-ea"/>
              </a:rPr>
              <a:t>18</a:t>
            </a:r>
            <a:r>
              <a:rPr lang="ko-KR" altLang="en-US" sz="1600" dirty="0" smtClean="0">
                <a:latin typeface="+mn-ea"/>
              </a:rPr>
              <a:t>일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전시 점검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ko-KR" sz="1600" dirty="0" smtClean="0">
                <a:latin typeface="+mn-ea"/>
              </a:rPr>
              <a:t>10</a:t>
            </a:r>
            <a:r>
              <a:rPr lang="ko-KR" altLang="en-US" sz="1600" dirty="0" smtClean="0">
                <a:latin typeface="+mn-ea"/>
              </a:rPr>
              <a:t>월 </a:t>
            </a:r>
            <a:r>
              <a:rPr lang="en-US" altLang="ko-KR" sz="1600" dirty="0" smtClean="0">
                <a:latin typeface="+mn-ea"/>
              </a:rPr>
              <a:t>20</a:t>
            </a:r>
            <a:r>
              <a:rPr lang="ko-KR" altLang="en-US" sz="1600" dirty="0" smtClean="0">
                <a:latin typeface="+mn-ea"/>
              </a:rPr>
              <a:t>일 </a:t>
            </a:r>
            <a:r>
              <a:rPr lang="en-US" altLang="ko-KR" sz="1600" dirty="0" smtClean="0">
                <a:latin typeface="+mn-ea"/>
              </a:rPr>
              <a:t>~ 22</a:t>
            </a:r>
            <a:r>
              <a:rPr lang="ko-KR" altLang="en-US" sz="1600" dirty="0" smtClean="0">
                <a:latin typeface="+mn-ea"/>
              </a:rPr>
              <a:t>일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온라인</a:t>
            </a:r>
            <a:r>
              <a:rPr lang="en-US" altLang="ko-KR" sz="1600" dirty="0" smtClean="0">
                <a:latin typeface="+mn-ea"/>
              </a:rPr>
              <a:t>/</a:t>
            </a:r>
            <a:r>
              <a:rPr lang="ko-KR" altLang="en-US" sz="1600" dirty="0" smtClean="0">
                <a:latin typeface="+mn-ea"/>
              </a:rPr>
              <a:t>오프라인 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가전시</a:t>
            </a:r>
            <a:r>
              <a:rPr lang="ko-KR" altLang="en-US" sz="1600" dirty="0">
                <a:latin typeface="+mn-ea"/>
              </a:rPr>
              <a:t> 및 최종 전시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작품 평가</a:t>
            </a:r>
            <a:r>
              <a:rPr lang="en-US" altLang="ko-KR" sz="1600" dirty="0" smtClean="0">
                <a:latin typeface="+mn-ea"/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ko-KR" sz="1600" dirty="0" smtClean="0">
                <a:latin typeface="+mn-ea"/>
                <a:sym typeface="Wingdings" panose="05000000000000000000" pitchFamily="2" charset="2"/>
              </a:rPr>
              <a:t>11</a:t>
            </a:r>
            <a:r>
              <a:rPr lang="ko-KR" altLang="en-US" sz="1600" dirty="0" smtClean="0">
                <a:latin typeface="+mn-ea"/>
                <a:sym typeface="Wingdings" panose="05000000000000000000" pitchFamily="2" charset="2"/>
              </a:rPr>
              <a:t>월 </a:t>
            </a:r>
            <a:r>
              <a:rPr lang="en-US" altLang="ko-KR" sz="1600" dirty="0" smtClean="0">
                <a:latin typeface="+mn-ea"/>
                <a:sym typeface="Wingdings" panose="05000000000000000000" pitchFamily="2" charset="2"/>
              </a:rPr>
              <a:t>1</a:t>
            </a:r>
            <a:r>
              <a:rPr lang="ko-KR" altLang="en-US" sz="1600" dirty="0" smtClean="0">
                <a:latin typeface="+mn-ea"/>
                <a:sym typeface="Wingdings" panose="05000000000000000000" pitchFamily="2" charset="2"/>
              </a:rPr>
              <a:t>회 </a:t>
            </a:r>
            <a:r>
              <a:rPr lang="en-US" altLang="ko-KR" sz="1600" dirty="0" smtClean="0">
                <a:latin typeface="+mn-ea"/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latin typeface="+mn-ea"/>
                <a:sym typeface="Wingdings" panose="05000000000000000000" pitchFamily="2" charset="2"/>
              </a:rPr>
              <a:t>취업특강 또는 취업박람회 참여 예정</a:t>
            </a:r>
            <a:endParaRPr lang="en-US" altLang="ko-KR" sz="1600" dirty="0">
              <a:latin typeface="+mn-ea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ko-KR" sz="1600" b="1" dirty="0">
                <a:latin typeface="+mn-ea"/>
              </a:rPr>
              <a:t>11</a:t>
            </a:r>
            <a:r>
              <a:rPr lang="ko-KR" altLang="en-US" sz="1600" b="1" dirty="0">
                <a:latin typeface="+mn-ea"/>
              </a:rPr>
              <a:t>월 </a:t>
            </a:r>
            <a:r>
              <a:rPr lang="en-US" altLang="ko-KR" sz="1600" b="1" dirty="0" smtClean="0">
                <a:latin typeface="+mn-ea"/>
              </a:rPr>
              <a:t>22</a:t>
            </a:r>
            <a:r>
              <a:rPr lang="ko-KR" altLang="en-US" sz="1600" b="1" dirty="0" smtClean="0">
                <a:latin typeface="+mn-ea"/>
              </a:rPr>
              <a:t>일</a:t>
            </a:r>
            <a:r>
              <a:rPr lang="en-US" altLang="ko-KR" sz="1600" b="1" dirty="0" smtClean="0">
                <a:latin typeface="+mn-ea"/>
              </a:rPr>
              <a:t>: </a:t>
            </a:r>
            <a:r>
              <a:rPr lang="ko-KR" altLang="en-US" sz="1600" b="1" dirty="0" smtClean="0">
                <a:latin typeface="+mn-ea"/>
              </a:rPr>
              <a:t>최종 보고서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제출</a:t>
            </a:r>
            <a:r>
              <a:rPr lang="en-US" altLang="ko-KR" sz="1600" b="1" dirty="0" smtClean="0">
                <a:latin typeface="+mn-ea"/>
              </a:rPr>
              <a:t>: DVD or CD or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USB, A4</a:t>
            </a:r>
            <a:r>
              <a:rPr lang="ko-KR" altLang="en-US" sz="1600" b="1" dirty="0" smtClean="0">
                <a:latin typeface="+mn-ea"/>
              </a:rPr>
              <a:t>작성 보고서 </a:t>
            </a:r>
            <a:r>
              <a:rPr lang="en-US" altLang="ko-KR" sz="1600" b="1" dirty="0" smtClean="0">
                <a:latin typeface="+mn-ea"/>
              </a:rPr>
              <a:t>30</a:t>
            </a:r>
            <a:r>
              <a:rPr lang="ko-KR" altLang="en-US" sz="1600" b="1" dirty="0" smtClean="0">
                <a:latin typeface="+mn-ea"/>
              </a:rPr>
              <a:t>장 이상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00000"/>
              </a:lnSpc>
            </a:pPr>
            <a:endParaRPr lang="ko-KR" altLang="en-US" sz="1800" dirty="0">
              <a:latin typeface="+mn-ea"/>
            </a:endParaRP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225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 smtClean="0"/>
              <a:t>졸업준비위원회 구성</a:t>
            </a:r>
            <a:r>
              <a:rPr lang="en-US" altLang="ko-KR" sz="2400" b="1" dirty="0" smtClean="0"/>
              <a:t> </a:t>
            </a:r>
            <a:endParaRPr lang="ko-KR" altLang="en-US" sz="2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dirty="0" smtClean="0">
                <a:latin typeface="+mn-ea"/>
              </a:rPr>
              <a:t>전체 </a:t>
            </a:r>
            <a:r>
              <a:rPr lang="ko-KR" altLang="en-US" sz="1800" dirty="0" err="1" smtClean="0">
                <a:latin typeface="+mn-ea"/>
              </a:rPr>
              <a:t>졸장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:  1</a:t>
            </a:r>
            <a:r>
              <a:rPr lang="ko-KR" altLang="en-US" sz="1800" dirty="0" smtClean="0">
                <a:latin typeface="+mn-ea"/>
              </a:rPr>
              <a:t>인</a:t>
            </a:r>
            <a:r>
              <a:rPr lang="en-US" altLang="ko-KR" sz="1800" dirty="0" smtClean="0">
                <a:latin typeface="+mn-ea"/>
              </a:rPr>
              <a:t>,  </a:t>
            </a:r>
            <a:r>
              <a:rPr lang="ko-KR" altLang="en-US" sz="1800" dirty="0" err="1" smtClean="0">
                <a:latin typeface="+mn-ea"/>
              </a:rPr>
              <a:t>부졸장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2</a:t>
            </a:r>
            <a:r>
              <a:rPr lang="ko-KR" altLang="en-US" sz="1800" dirty="0" smtClean="0">
                <a:latin typeface="+mn-ea"/>
              </a:rPr>
              <a:t>인</a:t>
            </a:r>
            <a:endParaRPr lang="en-US" altLang="ko-KR" sz="1800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 err="1" smtClean="0">
                <a:latin typeface="+mn-ea"/>
              </a:rPr>
              <a:t>전시장소</a:t>
            </a:r>
            <a:endParaRPr lang="en-US" altLang="ko-KR" sz="1800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 smtClean="0">
                <a:latin typeface="+mn-ea"/>
              </a:rPr>
              <a:t>도서관 </a:t>
            </a:r>
            <a:r>
              <a:rPr lang="ko-KR" altLang="en-US" sz="1600" dirty="0" err="1" smtClean="0">
                <a:latin typeface="+mn-ea"/>
              </a:rPr>
              <a:t>플랜잇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 err="1" smtClean="0">
                <a:latin typeface="+mn-ea"/>
              </a:rPr>
              <a:t>하나누리관</a:t>
            </a:r>
            <a:r>
              <a:rPr lang="ko-KR" altLang="en-US" sz="1600" dirty="0" smtClean="0">
                <a:latin typeface="+mn-ea"/>
              </a:rPr>
              <a:t> </a:t>
            </a:r>
            <a:endParaRPr lang="en-US" altLang="ko-KR" sz="1600" dirty="0">
              <a:latin typeface="+mn-ea"/>
            </a:endParaRPr>
          </a:p>
          <a:p>
            <a:pPr lvl="2">
              <a:lnSpc>
                <a:spcPct val="100000"/>
              </a:lnSpc>
            </a:pPr>
            <a:r>
              <a:rPr lang="en-US" altLang="ko-KR" sz="1400" dirty="0" smtClean="0">
                <a:latin typeface="+mn-ea"/>
              </a:rPr>
              <a:t>8</a:t>
            </a:r>
            <a:r>
              <a:rPr lang="ko-KR" altLang="en-US" sz="1400" dirty="0">
                <a:latin typeface="+mn-ea"/>
              </a:rPr>
              <a:t>월 개강 전에 전시장 대여 </a:t>
            </a:r>
            <a:r>
              <a:rPr lang="ko-KR" altLang="en-US" sz="1400" dirty="0" smtClean="0">
                <a:latin typeface="+mn-ea"/>
              </a:rPr>
              <a:t>확정</a:t>
            </a:r>
            <a:endParaRPr lang="en-US" altLang="ko-KR" sz="1400" dirty="0" smtClean="0">
              <a:latin typeface="+mn-ea"/>
            </a:endParaRPr>
          </a:p>
          <a:p>
            <a:pPr lvl="2">
              <a:lnSpc>
                <a:spcPct val="100000"/>
              </a:lnSpc>
            </a:pPr>
            <a:r>
              <a:rPr lang="ko-KR" altLang="en-US" sz="1400" dirty="0" smtClean="0">
                <a:latin typeface="+mn-ea"/>
              </a:rPr>
              <a:t>한달 </a:t>
            </a:r>
            <a:r>
              <a:rPr lang="ko-KR" altLang="en-US" sz="1400" dirty="0">
                <a:latin typeface="+mn-ea"/>
              </a:rPr>
              <a:t>전 신청하는 방식으로 </a:t>
            </a:r>
            <a:r>
              <a:rPr lang="ko-KR" altLang="en-US" sz="1400" dirty="0" smtClean="0">
                <a:latin typeface="+mn-ea"/>
              </a:rPr>
              <a:t>결정</a:t>
            </a:r>
            <a:endParaRPr lang="en-US" altLang="ko-KR" sz="1400" dirty="0" smtClean="0">
              <a:latin typeface="+mn-ea"/>
            </a:endParaRPr>
          </a:p>
          <a:p>
            <a:pPr lvl="0">
              <a:lnSpc>
                <a:spcPct val="100000"/>
              </a:lnSpc>
            </a:pPr>
            <a:r>
              <a:rPr lang="en-US" altLang="ko-KR" sz="1800" b="1" dirty="0">
                <a:latin typeface="+mn-ea"/>
              </a:rPr>
              <a:t>9</a:t>
            </a:r>
            <a:r>
              <a:rPr lang="ko-KR" altLang="en-US" sz="1800" b="1" dirty="0">
                <a:latin typeface="+mn-ea"/>
              </a:rPr>
              <a:t>월부터 전시 준비 시작</a:t>
            </a:r>
            <a:endParaRPr lang="en-US" altLang="ko-KR" sz="1800" b="1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latin typeface="+mn-ea"/>
              </a:rPr>
              <a:t>파트 단위로 준비 </a:t>
            </a: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600" dirty="0" err="1">
                <a:latin typeface="+mn-ea"/>
                <a:sym typeface="Wingdings" panose="05000000000000000000" pitchFamily="2" charset="2"/>
              </a:rPr>
              <a:t>다음페이지</a:t>
            </a:r>
            <a:endParaRPr lang="en-US" altLang="ko-KR" sz="1600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sz="1600" dirty="0">
                <a:latin typeface="+mn-ea"/>
              </a:rPr>
              <a:t>3</a:t>
            </a:r>
            <a:r>
              <a:rPr lang="ko-KR" altLang="en-US" sz="1600" dirty="0">
                <a:latin typeface="+mn-ea"/>
              </a:rPr>
              <a:t>학년 봉사자 </a:t>
            </a:r>
            <a:r>
              <a:rPr lang="ko-KR" altLang="en-US" sz="1600" dirty="0" smtClean="0">
                <a:latin typeface="+mn-ea"/>
              </a:rPr>
              <a:t>선정 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비교과랑</a:t>
            </a:r>
            <a:r>
              <a:rPr lang="ko-KR" altLang="en-US" sz="1600" dirty="0" smtClean="0">
                <a:latin typeface="+mn-ea"/>
              </a:rPr>
              <a:t> 연결되어 있음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아미공마일리지 </a:t>
            </a:r>
            <a:r>
              <a:rPr lang="en-US" altLang="ko-KR" sz="1600" dirty="0" smtClean="0">
                <a:latin typeface="+mn-ea"/>
              </a:rPr>
              <a:t>2</a:t>
            </a:r>
            <a:r>
              <a:rPr lang="ko-KR" altLang="en-US" sz="1600" dirty="0" smtClean="0">
                <a:latin typeface="+mn-ea"/>
              </a:rPr>
              <a:t>학기 부터 시작</a:t>
            </a:r>
            <a:r>
              <a:rPr lang="en-US" altLang="ko-KR" sz="1600" dirty="0" smtClean="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  <a:p>
            <a:pPr lvl="2">
              <a:lnSpc>
                <a:spcPct val="100000"/>
              </a:lnSpc>
            </a:pPr>
            <a:r>
              <a:rPr lang="en-US" altLang="ko-KR" sz="1600" dirty="0">
                <a:latin typeface="+mn-ea"/>
              </a:rPr>
              <a:t>9</a:t>
            </a:r>
            <a:r>
              <a:rPr lang="ko-KR" altLang="en-US" sz="1600" dirty="0">
                <a:latin typeface="+mn-ea"/>
              </a:rPr>
              <a:t>월 </a:t>
            </a:r>
            <a:r>
              <a:rPr lang="ko-KR" altLang="en-US" sz="1600" dirty="0" err="1">
                <a:latin typeface="+mn-ea"/>
              </a:rPr>
              <a:t>둘째주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~ 10</a:t>
            </a:r>
            <a:r>
              <a:rPr lang="ko-KR" altLang="en-US" sz="1600" dirty="0">
                <a:latin typeface="+mn-ea"/>
              </a:rPr>
              <a:t>월 </a:t>
            </a:r>
            <a:r>
              <a:rPr lang="ko-KR" altLang="en-US" sz="1600" dirty="0" err="1">
                <a:latin typeface="+mn-ea"/>
              </a:rPr>
              <a:t>둘째주</a:t>
            </a:r>
            <a:r>
              <a:rPr lang="ko-KR" altLang="en-US" sz="1600" dirty="0">
                <a:latin typeface="+mn-ea"/>
              </a:rPr>
              <a:t> 동안 </a:t>
            </a:r>
            <a:r>
              <a:rPr lang="en-US" altLang="ko-KR" sz="1600" dirty="0">
                <a:latin typeface="+mn-ea"/>
              </a:rPr>
              <a:t>4</a:t>
            </a:r>
            <a:r>
              <a:rPr lang="ko-KR" altLang="en-US" sz="1600" dirty="0">
                <a:latin typeface="+mn-ea"/>
              </a:rPr>
              <a:t>학년 현재 진행 보고서를 </a:t>
            </a:r>
            <a:r>
              <a:rPr lang="en-US" altLang="ko-KR" sz="1600" dirty="0">
                <a:latin typeface="+mn-ea"/>
              </a:rPr>
              <a:t>339</a:t>
            </a:r>
            <a:r>
              <a:rPr lang="ko-KR" altLang="en-US" sz="1600" dirty="0">
                <a:latin typeface="+mn-ea"/>
              </a:rPr>
              <a:t>호 벽에 붙이고 </a:t>
            </a:r>
            <a:r>
              <a:rPr lang="en-US" altLang="ko-KR" sz="1600" dirty="0">
                <a:latin typeface="+mn-ea"/>
              </a:rPr>
              <a:t>4</a:t>
            </a:r>
            <a:r>
              <a:rPr lang="ko-KR" altLang="en-US" sz="1600" dirty="0">
                <a:latin typeface="+mn-ea"/>
              </a:rPr>
              <a:t>학년 전시 기간 동안 도와줄 </a:t>
            </a:r>
            <a:r>
              <a:rPr lang="en-US" altLang="ko-KR" sz="1600" dirty="0">
                <a:latin typeface="+mn-ea"/>
              </a:rPr>
              <a:t>3</a:t>
            </a:r>
            <a:r>
              <a:rPr lang="ko-KR" altLang="en-US" sz="1600" dirty="0">
                <a:latin typeface="+mn-ea"/>
              </a:rPr>
              <a:t>학년 봉사자를 지원 받음 </a:t>
            </a:r>
            <a:endParaRPr lang="en-US" altLang="ko-KR" sz="1600" dirty="0">
              <a:latin typeface="+mn-ea"/>
            </a:endParaRPr>
          </a:p>
          <a:p>
            <a:pPr lvl="2">
              <a:lnSpc>
                <a:spcPct val="100000"/>
              </a:lnSpc>
            </a:pPr>
            <a:r>
              <a:rPr lang="ko-KR" altLang="en-US" sz="1600" dirty="0">
                <a:latin typeface="+mn-ea"/>
              </a:rPr>
              <a:t>전년도와 동일</a:t>
            </a:r>
            <a:endParaRPr lang="en-US" altLang="ko-KR" sz="1600" dirty="0">
              <a:latin typeface="+mn-ea"/>
            </a:endParaRPr>
          </a:p>
          <a:p>
            <a:pPr lvl="2">
              <a:lnSpc>
                <a:spcPct val="100000"/>
              </a:lnSpc>
            </a:pPr>
            <a:endParaRPr lang="en-US" altLang="ko-KR" sz="1800" dirty="0">
              <a:latin typeface="+mn-ea"/>
            </a:endParaRPr>
          </a:p>
          <a:p>
            <a:pPr lvl="2">
              <a:lnSpc>
                <a:spcPct val="100000"/>
              </a:lnSpc>
            </a:pP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287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졸업준비위원회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일정 예시</a:t>
            </a:r>
            <a:r>
              <a:rPr lang="en-US" altLang="ko-KR" sz="2400" b="1" dirty="0" smtClean="0"/>
              <a:t>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270032"/>
              </p:ext>
            </p:extLst>
          </p:nvPr>
        </p:nvGraphicFramePr>
        <p:xfrm>
          <a:off x="2500606" y="1690688"/>
          <a:ext cx="6662054" cy="4794086"/>
        </p:xfrm>
        <a:graphic>
          <a:graphicData uri="http://schemas.openxmlformats.org/drawingml/2006/table">
            <a:tbl>
              <a:tblPr/>
              <a:tblGrid>
                <a:gridCol w="951722">
                  <a:extLst>
                    <a:ext uri="{9D8B030D-6E8A-4147-A177-3AD203B41FA5}">
                      <a16:colId xmlns:a16="http://schemas.microsoft.com/office/drawing/2014/main" val="1081380980"/>
                    </a:ext>
                  </a:extLst>
                </a:gridCol>
                <a:gridCol w="951722">
                  <a:extLst>
                    <a:ext uri="{9D8B030D-6E8A-4147-A177-3AD203B41FA5}">
                      <a16:colId xmlns:a16="http://schemas.microsoft.com/office/drawing/2014/main" val="2620117409"/>
                    </a:ext>
                  </a:extLst>
                </a:gridCol>
                <a:gridCol w="951722">
                  <a:extLst>
                    <a:ext uri="{9D8B030D-6E8A-4147-A177-3AD203B41FA5}">
                      <a16:colId xmlns:a16="http://schemas.microsoft.com/office/drawing/2014/main" val="2954871472"/>
                    </a:ext>
                  </a:extLst>
                </a:gridCol>
                <a:gridCol w="951722">
                  <a:extLst>
                    <a:ext uri="{9D8B030D-6E8A-4147-A177-3AD203B41FA5}">
                      <a16:colId xmlns:a16="http://schemas.microsoft.com/office/drawing/2014/main" val="19603024"/>
                    </a:ext>
                  </a:extLst>
                </a:gridCol>
                <a:gridCol w="951722">
                  <a:extLst>
                    <a:ext uri="{9D8B030D-6E8A-4147-A177-3AD203B41FA5}">
                      <a16:colId xmlns:a16="http://schemas.microsoft.com/office/drawing/2014/main" val="2696274949"/>
                    </a:ext>
                  </a:extLst>
                </a:gridCol>
                <a:gridCol w="951722">
                  <a:extLst>
                    <a:ext uri="{9D8B030D-6E8A-4147-A177-3AD203B41FA5}">
                      <a16:colId xmlns:a16="http://schemas.microsoft.com/office/drawing/2014/main" val="2182717820"/>
                    </a:ext>
                  </a:extLst>
                </a:gridCol>
                <a:gridCol w="951722">
                  <a:extLst>
                    <a:ext uri="{9D8B030D-6E8A-4147-A177-3AD203B41FA5}">
                      <a16:colId xmlns:a16="http://schemas.microsoft.com/office/drawing/2014/main" val="2715073245"/>
                    </a:ext>
                  </a:extLst>
                </a:gridCol>
              </a:tblGrid>
              <a:tr h="1647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311139"/>
                  </a:ext>
                </a:extLst>
              </a:tr>
              <a:tr h="1647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9/4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B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B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947625"/>
                  </a:ext>
                </a:extLst>
              </a:tr>
              <a:tr h="4199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-18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</a:t>
                      </a:r>
                      <a:r>
                        <a:rPr lang="en-US" altLang="ko-KR" sz="700" kern="0" spc="-18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kern="0" spc="-18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r>
                        <a:rPr lang="en-US" altLang="ko-KR" sz="700" kern="0" spc="-18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kern="0" spc="-18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단체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사진촬영 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도록용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B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6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팀별 전시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16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가안 제출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B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402917"/>
                  </a:ext>
                </a:extLst>
              </a:tr>
              <a:tr h="1647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329040"/>
                  </a:ext>
                </a:extLst>
              </a:tr>
              <a:tr h="4199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-8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도록</a:t>
                      </a:r>
                      <a:r>
                        <a:rPr lang="en-US" altLang="ko-KR" sz="700" kern="0" spc="-8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kern="0" spc="-8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포스터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초대장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견적서 제출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447260"/>
                  </a:ext>
                </a:extLst>
              </a:tr>
              <a:tr h="1647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B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B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523129"/>
                  </a:ext>
                </a:extLst>
              </a:tr>
              <a:tr h="5047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2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700" kern="0" spc="-2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졸작 발표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/>
                      </a:r>
                      <a:b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</a:br>
                      <a:r>
                        <a:rPr lang="en-US" altLang="ko-KR" sz="700" kern="0" spc="-2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700" kern="0" spc="-2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도록 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-2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레이아웃 배포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B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취합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700" kern="0" spc="-2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도우미 모집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-2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기획서 부착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B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도우미신청 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145659"/>
                  </a:ext>
                </a:extLst>
              </a:tr>
              <a:tr h="1647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10/1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854617"/>
                  </a:ext>
                </a:extLst>
              </a:tr>
              <a:tr h="4199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-1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7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도록</a:t>
                      </a:r>
                      <a:r>
                        <a:rPr lang="en-US" altLang="ko-KR" sz="7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포스터</a:t>
                      </a:r>
                      <a:r>
                        <a:rPr lang="en-US" altLang="ko-KR" sz="7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초대장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-26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시안 제출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24826"/>
                  </a:ext>
                </a:extLst>
              </a:tr>
              <a:tr h="1647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572836"/>
                  </a:ext>
                </a:extLst>
              </a:tr>
              <a:tr h="4199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7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도록</a:t>
                      </a:r>
                      <a:r>
                        <a:rPr lang="en-US" altLang="ko-KR" sz="7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포스터</a:t>
                      </a:r>
                      <a:r>
                        <a:rPr lang="en-US" altLang="ko-KR" sz="7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초대장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현물 수취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13477"/>
                  </a:ext>
                </a:extLst>
              </a:tr>
              <a:tr h="1647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3670"/>
                  </a:ext>
                </a:extLst>
              </a:tr>
              <a:tr h="4199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인쇄물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209195"/>
                  </a:ext>
                </a:extLst>
              </a:tr>
              <a:tr h="1647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403028"/>
                  </a:ext>
                </a:extLst>
              </a:tr>
              <a:tr h="20267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47140"/>
                  </a:ext>
                </a:extLst>
              </a:tr>
              <a:tr h="1647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B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B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B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B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B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011089"/>
                  </a:ext>
                </a:extLst>
              </a:tr>
              <a:tr h="5047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draft </a:t>
                      </a:r>
                      <a:r>
                        <a:rPr lang="ko-KR" altLang="en-US" sz="700" kern="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전시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/>
                      </a:r>
                      <a:b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</a:b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(11-17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B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전시 설치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(16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B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졸작 전시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B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졸작 전시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B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1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700" kern="0" spc="-1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전시 </a:t>
                      </a:r>
                      <a:r>
                        <a:rPr lang="en-US" altLang="ko-KR" sz="700" kern="0" spc="-1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700" kern="0" spc="-1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철거 및 마무리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(~ 18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700" kern="0" spc="-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뒷풀이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B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975" marR="50975" marT="14093" marB="14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422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67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solidFill>
                  <a:prstClr val="black"/>
                </a:solidFill>
              </a:rPr>
              <a:t>3. </a:t>
            </a:r>
            <a:r>
              <a:rPr lang="ko-KR" altLang="en-US" sz="2400" b="1" dirty="0">
                <a:solidFill>
                  <a:prstClr val="black"/>
                </a:solidFill>
              </a:rPr>
              <a:t>졸업 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평가 및 요건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4980709" cy="250574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성적 평가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절대 평가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모든 교수님 평가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LMS </a:t>
            </a:r>
            <a:r>
              <a:rPr lang="ko-KR" altLang="en-US" dirty="0" smtClean="0"/>
              <a:t>실시간 수업 증빙 보고서 과제 평가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err="1" smtClean="0"/>
              <a:t>한이음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신청팀은</a:t>
            </a:r>
            <a:r>
              <a:rPr lang="ko-KR" altLang="en-US" dirty="0" smtClean="0"/>
              <a:t> 수료 완료 평가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졸업작품전시회 참여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최종보고서 제출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각종 자격증 </a:t>
            </a:r>
            <a:r>
              <a:rPr lang="en-US" altLang="ko-KR" dirty="0" smtClean="0"/>
              <a:t>(4</a:t>
            </a:r>
            <a:r>
              <a:rPr lang="ko-KR" altLang="en-US" dirty="0" smtClean="0"/>
              <a:t>년제에 준한 것이어야 함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학술대회 참여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공모전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영어점수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등에서 </a:t>
            </a:r>
            <a:r>
              <a:rPr lang="ko-KR" altLang="en-US" dirty="0" err="1" smtClean="0"/>
              <a:t>택</a:t>
            </a:r>
            <a:r>
              <a:rPr lang="en-US" altLang="ko-KR" dirty="0" smtClean="0"/>
              <a:t>1</a:t>
            </a:r>
            <a:r>
              <a:rPr lang="ko-KR" altLang="en-US" dirty="0" smtClean="0"/>
              <a:t>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제출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디지털프로젝트 </a:t>
            </a:r>
            <a:r>
              <a:rPr lang="en-US" altLang="ko-KR" dirty="0" smtClean="0"/>
              <a:t>1, 2 </a:t>
            </a:r>
            <a:r>
              <a:rPr lang="ko-KR" altLang="en-US" dirty="0" smtClean="0"/>
              <a:t>필수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12" y="5630488"/>
            <a:ext cx="10973636" cy="7914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418" y="1635679"/>
            <a:ext cx="5688569" cy="347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28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 smtClean="0">
                <a:solidFill>
                  <a:prstClr val="black"/>
                </a:solidFill>
              </a:rPr>
              <a:t>4. </a:t>
            </a:r>
            <a:r>
              <a:rPr lang="ko-KR" altLang="en-US" sz="2400" b="1" dirty="0" err="1" smtClean="0">
                <a:solidFill>
                  <a:prstClr val="black"/>
                </a:solidFill>
              </a:rPr>
              <a:t>한이음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 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3080657" cy="435133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000" b="1" dirty="0" err="1" smtClean="0"/>
              <a:t>한이음</a:t>
            </a:r>
            <a:r>
              <a:rPr lang="ko-KR" altLang="en-US" sz="2000" b="1" dirty="0" smtClean="0"/>
              <a:t> 사업 참가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오후 </a:t>
            </a:r>
            <a:r>
              <a:rPr lang="en-US" altLang="ko-KR" sz="2000" b="1" dirty="0" smtClean="0"/>
              <a:t>6</a:t>
            </a:r>
            <a:r>
              <a:rPr lang="ko-KR" altLang="en-US" sz="2000" b="1" dirty="0" smtClean="0"/>
              <a:t>시 줌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/>
              <a:t>주제</a:t>
            </a:r>
            <a:r>
              <a:rPr lang="en-US" altLang="ko-KR" sz="2000" b="1" dirty="0"/>
              <a:t>: 3/8 Zoom </a:t>
            </a:r>
            <a:r>
              <a:rPr lang="ko-KR" altLang="en-US" sz="2000" b="1" dirty="0"/>
              <a:t>강의</a:t>
            </a:r>
          </a:p>
          <a:p>
            <a:r>
              <a:rPr lang="ko-KR" altLang="en-US" sz="2000" b="1" dirty="0"/>
              <a:t>시간</a:t>
            </a:r>
            <a:r>
              <a:rPr lang="en-US" altLang="ko-KR" sz="2000" b="1" dirty="0"/>
              <a:t>: 2021</a:t>
            </a:r>
            <a:r>
              <a:rPr lang="ko-KR" altLang="en-US" sz="2000" b="1" dirty="0"/>
              <a:t>년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월 </a:t>
            </a:r>
            <a:r>
              <a:rPr lang="en-US" altLang="ko-KR" sz="2000" b="1" dirty="0"/>
              <a:t>8</a:t>
            </a:r>
            <a:r>
              <a:rPr lang="ko-KR" altLang="en-US" sz="2000" b="1" dirty="0"/>
              <a:t>일  </a:t>
            </a:r>
            <a:r>
              <a:rPr lang="en-US" altLang="ko-KR" sz="2000" b="1" dirty="0"/>
              <a:t>06:00 </a:t>
            </a:r>
            <a:r>
              <a:rPr lang="ko-KR" altLang="en-US" sz="2000" b="1" dirty="0"/>
              <a:t>오후 서울</a:t>
            </a:r>
          </a:p>
          <a:p>
            <a:endParaRPr lang="ko-KR" altLang="en-US" sz="2000" b="1" dirty="0"/>
          </a:p>
          <a:p>
            <a:r>
              <a:rPr lang="en-US" altLang="ko-KR" sz="2000" b="1" dirty="0"/>
              <a:t>Zoom </a:t>
            </a:r>
            <a:r>
              <a:rPr lang="ko-KR" altLang="en-US" sz="2000" b="1" dirty="0"/>
              <a:t>회의 참가</a:t>
            </a:r>
          </a:p>
          <a:p>
            <a:r>
              <a:rPr lang="en-US" altLang="ko-KR" sz="2000" b="1" dirty="0"/>
              <a:t>https://duksung-ac-kr.zoom.us/j/82512569951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회의 </a:t>
            </a:r>
            <a:r>
              <a:rPr lang="en-US" altLang="ko-KR" sz="2000" b="1" dirty="0"/>
              <a:t>ID: 825 1256 9951</a:t>
            </a:r>
            <a:endParaRPr lang="ko-KR" altLang="en-US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291" y="1437121"/>
            <a:ext cx="7314197" cy="51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29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923</Words>
  <Application>Microsoft Office PowerPoint</Application>
  <PresentationFormat>와이드스크린</PresentationFormat>
  <Paragraphs>214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Adobe Heiti Std R</vt:lpstr>
      <vt:lpstr>HY견고딕</vt:lpstr>
      <vt:lpstr>굴림</vt:lpstr>
      <vt:lpstr>맑은 고딕</vt:lpstr>
      <vt:lpstr>함초롬바탕</vt:lpstr>
      <vt:lpstr>Arial</vt:lpstr>
      <vt:lpstr>Wingdings</vt:lpstr>
      <vt:lpstr>Office 테마</vt:lpstr>
      <vt:lpstr>IT미디어공학과 디지털프로젝트 2021 졸업작품</vt:lpstr>
      <vt:lpstr>1. 운영 방안 (1, 2학기 통합)</vt:lpstr>
      <vt:lpstr>1. 운영 방안 (1, 2학기 통합)</vt:lpstr>
      <vt:lpstr>1. 운영 방안 (LMS 활용)</vt:lpstr>
      <vt:lpstr>1. 운영 방안 (1, 2학기 통합)</vt:lpstr>
      <vt:lpstr>2. 졸업준비위원회 구성 </vt:lpstr>
      <vt:lpstr>2. 졸업준비위원회 (일정 예시)</vt:lpstr>
      <vt:lpstr>3. 졸업 평가 및 요건</vt:lpstr>
      <vt:lpstr>4. 한이음 OT</vt:lpstr>
      <vt:lpstr>PowerPoint 프레젠테이션</vt:lpstr>
      <vt:lpstr>PowerPoint 프레젠테이션</vt:lpstr>
      <vt:lpstr>5. 졸업할 수 있을가?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DS</dc:creator>
  <cp:lastModifiedBy>DS</cp:lastModifiedBy>
  <cp:revision>49</cp:revision>
  <dcterms:created xsi:type="dcterms:W3CDTF">2020-02-26T04:56:09Z</dcterms:created>
  <dcterms:modified xsi:type="dcterms:W3CDTF">2021-03-05T10:34:46Z</dcterms:modified>
</cp:coreProperties>
</file>