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6" roundtripDataSignature="AMtx7mjgi58W1wDr1cYUpWK8TkpvzJdG3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59839D5-8246-4D8E-8B88-F6D8E93B70DB}">
  <a:tblStyle styleId="{259839D5-8246-4D8E-8B88-F6D8E93B70D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5727AD25-7231-4D9B-9596-B469F3464AEF}" styleName="Table_1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fill>
          <a:solidFill>
            <a:srgbClr val="D0DEEF"/>
          </a:solidFill>
        </a:fill>
      </a:tcStyle>
    </a:band1H>
    <a:band2H>
      <a:tcTxStyle/>
    </a:band2H>
    <a:band1V>
      <a:tcTxStyle/>
      <a:tcStyle>
        <a:fill>
          <a:solidFill>
            <a:srgbClr val="D0DEEF"/>
          </a:solidFill>
        </a:fill>
      </a:tcStyle>
    </a:band1V>
    <a:band2V>
      <a:tcTxStyle/>
    </a:band2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customschemas.google.com/relationships/presentationmetadata" Target="meta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500"/>
              <a:t>사용자의 직접/간접적으로 받아온 감정과 사용자의 날씨 선호도에 따른 mood 추출표</a:t>
            </a:r>
            <a:endParaRPr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500"/>
              <a:t>날씨보단 사용자의 감정이 더 우선시 되는 서비스이기에 감정과 날씨를 7:3비율로 계산 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c9af2a618b_0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gc9af2a618b_0_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192" name="Google Shape;192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/>
              <a:t>작품 소개(기능적)-&gt; 크게 4가지 기능이 있다.</a:t>
            </a:r>
            <a:endParaRPr/>
          </a:p>
        </p:txBody>
      </p:sp>
      <p:sp>
        <p:nvSpPr>
          <p:cNvPr id="203" name="Google Shape;203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1" name="Google Shape;221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/>
              <a:t>작품 소개(기능적)-&gt; 크게 4가지 기능이 있다.</a:t>
            </a:r>
            <a:endParaRPr/>
          </a:p>
        </p:txBody>
      </p:sp>
      <p:sp>
        <p:nvSpPr>
          <p:cNvPr id="222" name="Google Shape;222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0" name="Google Shape;240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/>
              <a:t>작품 소개(기능적)-&gt; 크게 4가지 기능이 있다.</a:t>
            </a:r>
            <a:endParaRPr/>
          </a:p>
        </p:txBody>
      </p:sp>
      <p:sp>
        <p:nvSpPr>
          <p:cNvPr id="241" name="Google Shape;241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6" name="Google Shape;266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/>
              <a:t>작품 소개(기능적)-&gt; 크게 4가지 기능이 있다.</a:t>
            </a:r>
            <a:endParaRPr/>
          </a:p>
        </p:txBody>
      </p:sp>
      <p:sp>
        <p:nvSpPr>
          <p:cNvPr id="267" name="Google Shape;267;p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c9af2a618b_0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앞서 살펴보았듯이 저희 프로젝트는 use case 4가지로 구성되어 있습니다.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저희는 일단 먼저 use case 1에 대한 전반적인 개발을 한 뒤,  나머지 use case 를 구축할 계획에 있습니다.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따라서 이번 발표에는 use case 1에 대해서만 기술적인 부분에 대해 설명해보도록 하겠습니다.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286" name="Google Shape;286;gc9af2a618b_0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 sz="1100"/>
              <a:t>use case 1에서 사용되는 기술적인 부분을 도식화한 그림입니다. (간단하게 구조 설명??)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 sz="1100"/>
              <a:t>이렇게 도식화된 그림을 토대로 라즈베리파이, 사용자 감정 예측 서버, mood 관리 서버로 크게 나눠서 설명해보도록 하겠습니다.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 sz="1100"/>
          </a:p>
        </p:txBody>
      </p:sp>
      <p:sp>
        <p:nvSpPr>
          <p:cNvPr id="291" name="Google Shape;291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c9af2a618b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gc9af2a618b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먼저, 라즈베리파이입니다.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라즈베리파이는 크게 세 가지 기능을 합니다. (빨강이)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먼저, 라즈베리파이의 마이크를 통해 5초마다 사용자의 음성을 음성인식 api를 통해 text파일로 변환합니다.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생성된 텍스트 파일은 실시간 데이터 갱신이 가능한 firebase database 라이브러리에 저장되고,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javascript를 사용해 firebase database의 데이터를 감정예측 서버로 전송합니다.(flask 기반)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다음은 GPS모듈 기능으로 실시간으로 디퓨저의 위치 정보를 받아 날씨 정보를 얻는데 사용됩니다.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실시간 날씨 정보는 추후 mood 수치화 과정에서 사용됩니다.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마지막은 아두이노 컨트롤러입니다.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라즈베리파이는 mood 결정 및 사용자 관리 서버로부터 mood값을 받게 되는데 이 mood값의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향을 분사하라는 명령을 블루투스 통신을 통해 아두이노에게 전달하는 역할을 합니다.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라즈베리파이로부터 mood 값을 전달받은 아두이노는 그 값에 해당하는 디퓨저를 분사시키게 됩니다.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 sz="1100"/>
          </a:p>
        </p:txBody>
      </p:sp>
      <p:sp>
        <p:nvSpPr>
          <p:cNvPr id="297" name="Google Shape;297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c8c7daba02_3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c8c7daba02_3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다음은 사용자 감정 예측 서버입니다.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라즈베리파이에서 생성된 음성 text file이 사용자 감정 예측 서버로 전달됩니다.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이 텍스트 파일은 텍스트 분석 및 분류모델인 KoBERT(코벌트)를 거쳐 사용자 감정 결과가 도출됩니다.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결과가 도출되면 mood표에 의해 수치화되어 mood 관리 서버로 넘겨집니다.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 sz="1100"/>
              <a:t>koBERT: 자연어를 이해하기 위한 양방향 학습 모델을 모두 지원하는 언어 이해 알고리즘.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0000"/>
                </a:solidFill>
              </a:rPr>
              <a:t>(그림 바꿔야 해!)+ 서버 이름 굵기 굵게? + 라즈베리파이에 마이크?</a:t>
            </a:r>
            <a:endParaRPr sz="1100">
              <a:solidFill>
                <a:srgbClr val="FF0000"/>
              </a:solidFill>
            </a:endParaRPr>
          </a:p>
        </p:txBody>
      </p:sp>
      <p:sp>
        <p:nvSpPr>
          <p:cNvPr id="303" name="Google Shape;303;gc8c7daba02_3_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마지막으로 mood 관리 서버를 도식화한 그림입니다.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mooDiffuesr 사용하기 전, 앱을 통해 사용자의 날씨 선호도 및 사용자의 개인정보를 받게 됩니다.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이렇게 받은 개인정보는 사용자 관리 서버에서 관리됩니다.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&lt;그 중 날씨 선호도는 mood 관리</a:t>
            </a:r>
            <a:r>
              <a:rPr lang="en-US" sz="1100"/>
              <a:t> 서버에서 mood 를 결정할 때 사용됩니다.&gt;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mood 관리 서버에서는 GPS 모듈에서 얻은 디퓨저 위치의 위도와 경도를 / 실시간 날씨 정보를 얻는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api를 통해 현재 날씨 상태를 받습니다.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이렇게 얻은 날씨와 사용자 관리 서버에서 가져온 날씨 선호도를 비교하여 날씨 수치화 과정이 일어납니다.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그리고 사용자 감정 예측 서버를 통해 도출된 감정 수치화를 가져오게 됩니다.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이러한 과정으로 수치화된 날씨와 감정은 mood 표에 의해 mood 값이 결정됩니다.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 sz="1100"/>
          </a:p>
        </p:txBody>
      </p:sp>
      <p:sp>
        <p:nvSpPr>
          <p:cNvPr id="308" name="Google Shape;308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c9af2a618b_0_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gc9af2a618b_0_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8" name="Google Shape;318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/>
              <a:t>기대효과/우리만의 장점 보여줄만한 것(기술적으로 어려운 것을 도전한다던지 우리가 할 프로젝트가 현 트랜드에 맞는 기술이라던지 등등.) -&gt;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 </a:t>
            </a:r>
            <a:r>
              <a:rPr lang="en-US"/>
              <a:t>아로마테라피 : - 기쁨/우울/분노 세 가지 감정에 맞추어 진정 또는 활기를 주는 향을 분사해줌으로써 사용자의 심리적 안정감을 제공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 홈 프레그런스: - 주거공간에 대한 관심이 증가하면서 리빙 제품이 주목을 받고 있음. 홈 프레그런스 시장은 꾸준히 성장 중. 한 가지 향만 쓸 수 있는 기존 디퓨저 보다 여러 향을 느낄 수 있는 IoT 스마트 디퓨저를 찾는 사람이 증가할 것.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 삶의 질 향상: - 향기흡입법을 통해 학업 및 일의 능률 향상, 수면의 질 향상 등의 효과로 우울감을 느끼거나 활기가 필요한 사용자의 삶의 질 향상</a:t>
            </a:r>
            <a:endParaRPr/>
          </a:p>
        </p:txBody>
      </p:sp>
      <p:sp>
        <p:nvSpPr>
          <p:cNvPr id="319" name="Google Shape;319;p1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3" name="Google Shape;333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/>
              <a:t>기대효과/우리만의 장점 보여줄만한 것(기술적으로 어려운 것을 도전한다던지 우리가 할 프로젝트가 현 트랜드에 맞는 기술이라던지 등등.) -&gt;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/>
              <a:t>기성 제품들과 비교했을 때 차이점/특별함(향이 여러 개), 디퓨저+iot에서 단순 iot가 아닌 사용자 감정 포함-&gt; 맞춤형서비스</a:t>
            </a:r>
            <a:endParaRPr/>
          </a:p>
        </p:txBody>
      </p:sp>
      <p:sp>
        <p:nvSpPr>
          <p:cNvPr id="334" name="Google Shape;334;p1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c9af2a618b_0_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gc9af2a618b_0_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4" name="Google Shape;364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/>
              <a:t>목표(어떤 기술을 제공, 결과 이렇게 예상) /작품성-&gt;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365" name="Google Shape;365;p2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사용자가 하루에 3번(오전8/오후 2/오후 10) 디퓨징을 설정했을 때,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요일/시간별 사용자의 감정이 어떠하였는지에 대한 데이터셋을 직접만드는 것.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유의미한 모델을 만들기 위해 사용할 데이터셋이 없음-&gt; 직접 만들어야 함.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칼럼, 데이터양 등 이런 적은 양으로 일정 수준 정확도 끌어올려야 하는 점.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7" name="Google Shape;407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/>
              <a:t>작품 소개(기능적)-&gt;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/>
              <a:t>주요 기능은 사용자가 직접 말하지 않아도 설정 시간 전 라즈베리파이로 사용자의 일상 대화를 수집하여 사용자의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/>
              <a:t>세 </a:t>
            </a:r>
            <a:r>
              <a:rPr lang="en-US"/>
              <a:t>가지 모두 가능한 디퓨저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/>
              <a:t>실현시키기 위해서 직접적으로 감정 표현하는 기능을 우선 구현하려 한다.</a:t>
            </a:r>
            <a:endParaRPr/>
          </a:p>
        </p:txBody>
      </p:sp>
      <p:sp>
        <p:nvSpPr>
          <p:cNvPr id="408" name="Google Shape;408;p2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/>
              <a:t>코로나19로 인해 실내 활동이 증가하면서 주거공간, 리빙 제품에 관심을 가지게 된 소비자들이 증가함.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439" name="Google Shape;439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/>
              <a:t>그 중에서도 쾌적한 환경을 원하는 소비자들에 의해 홈 프래그런스 판매율 증가(발표 시 랄라블라,올리브영 언급)</a:t>
            </a:r>
            <a:endParaRPr/>
          </a:p>
        </p:txBody>
      </p:sp>
      <p:sp>
        <p:nvSpPr>
          <p:cNvPr id="105" name="Google Shape;105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/>
              <a:t>홈코노미 트랜드에 맞춰 모든 경제 및 일상을 집에서 보내며 집콕 생활에 지겨움을 느낀 소비자들에게 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/>
              <a:t>향기요법을 통해 일상의 지루함과 스트레스를 완화시켜주려 함.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/>
              <a:t>동기 /선정이유 -&gt;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/>
              <a:t>디퓨저인데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122" name="Google Shape;122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c9af2a618b_0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gc9af2a618b_0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/>
              <a:t>사용자의 감정을 판단하는 방법은 두 가지. 사용자가 디퓨저에게 감정을 직접적으로 말하는 방법과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/>
              <a:t>사용자의 일상 대화 속 쓰인 감정 단어로 예측하는 간접적 방법.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(</a:t>
            </a:r>
            <a:r>
              <a:rPr lang="en-US"/>
              <a:t>초기 설정) -&gt; 앱을 통해 사용자에게 5가지 종류의 날씨에 대한 선호도 조사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(작동 시) -&gt; 디퓨저에 있는 gps 기능으로 현 위치 실시간 날씨 정보 받아옴.</a:t>
            </a:r>
            <a:endParaRPr/>
          </a:p>
        </p:txBody>
      </p:sp>
      <p:sp>
        <p:nvSpPr>
          <p:cNvPr id="161" name="Google Shape;161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5" name="Google Shape;35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2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3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3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3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3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68" name="Google Shape;68;p3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2" name="Google Shape;12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3" name="Google Shape;13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4" name="Google Shape;14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Relationship Id="rId4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jpg"/><Relationship Id="rId4" Type="http://schemas.openxmlformats.org/officeDocument/2006/relationships/image" Target="../media/image6.png"/><Relationship Id="rId9" Type="http://schemas.openxmlformats.org/officeDocument/2006/relationships/image" Target="../media/image16.png"/><Relationship Id="rId5" Type="http://schemas.openxmlformats.org/officeDocument/2006/relationships/image" Target="../media/image3.png"/><Relationship Id="rId6" Type="http://schemas.openxmlformats.org/officeDocument/2006/relationships/image" Target="../media/image13.png"/><Relationship Id="rId7" Type="http://schemas.openxmlformats.org/officeDocument/2006/relationships/image" Target="../media/image4.png"/><Relationship Id="rId8" Type="http://schemas.openxmlformats.org/officeDocument/2006/relationships/image" Target="../media/image2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7.png"/><Relationship Id="rId4" Type="http://schemas.openxmlformats.org/officeDocument/2006/relationships/image" Target="../media/image11.jpg"/><Relationship Id="rId9" Type="http://schemas.openxmlformats.org/officeDocument/2006/relationships/image" Target="../media/image4.png"/><Relationship Id="rId5" Type="http://schemas.openxmlformats.org/officeDocument/2006/relationships/image" Target="../media/image24.png"/><Relationship Id="rId6" Type="http://schemas.openxmlformats.org/officeDocument/2006/relationships/image" Target="../media/image6.png"/><Relationship Id="rId7" Type="http://schemas.openxmlformats.org/officeDocument/2006/relationships/image" Target="../media/image3.png"/><Relationship Id="rId8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jpg"/><Relationship Id="rId4" Type="http://schemas.openxmlformats.org/officeDocument/2006/relationships/image" Target="../media/image25.png"/><Relationship Id="rId11" Type="http://schemas.openxmlformats.org/officeDocument/2006/relationships/image" Target="../media/image27.png"/><Relationship Id="rId10" Type="http://schemas.openxmlformats.org/officeDocument/2006/relationships/image" Target="../media/image4.png"/><Relationship Id="rId9" Type="http://schemas.openxmlformats.org/officeDocument/2006/relationships/image" Target="../media/image13.png"/><Relationship Id="rId5" Type="http://schemas.openxmlformats.org/officeDocument/2006/relationships/image" Target="../media/image34.png"/><Relationship Id="rId6" Type="http://schemas.openxmlformats.org/officeDocument/2006/relationships/image" Target="../media/image22.png"/><Relationship Id="rId7" Type="http://schemas.openxmlformats.org/officeDocument/2006/relationships/image" Target="../media/image6.png"/><Relationship Id="rId8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jpg"/><Relationship Id="rId4" Type="http://schemas.openxmlformats.org/officeDocument/2006/relationships/image" Target="../media/image27.png"/><Relationship Id="rId9" Type="http://schemas.openxmlformats.org/officeDocument/2006/relationships/image" Target="../media/image29.png"/><Relationship Id="rId5" Type="http://schemas.openxmlformats.org/officeDocument/2006/relationships/image" Target="../media/image6.png"/><Relationship Id="rId6" Type="http://schemas.openxmlformats.org/officeDocument/2006/relationships/image" Target="../media/image3.png"/><Relationship Id="rId7" Type="http://schemas.openxmlformats.org/officeDocument/2006/relationships/image" Target="../media/image13.png"/><Relationship Id="rId8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1.png"/><Relationship Id="rId4" Type="http://schemas.openxmlformats.org/officeDocument/2006/relationships/image" Target="../media/image21.png"/><Relationship Id="rId5" Type="http://schemas.openxmlformats.org/officeDocument/2006/relationships/image" Target="../media/image3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1.jpg"/><Relationship Id="rId4" Type="http://schemas.openxmlformats.org/officeDocument/2006/relationships/image" Target="../media/image30.jpg"/><Relationship Id="rId9" Type="http://schemas.openxmlformats.org/officeDocument/2006/relationships/image" Target="../media/image37.png"/><Relationship Id="rId5" Type="http://schemas.openxmlformats.org/officeDocument/2006/relationships/image" Target="../media/image32.png"/><Relationship Id="rId6" Type="http://schemas.openxmlformats.org/officeDocument/2006/relationships/image" Target="../media/image36.png"/><Relationship Id="rId7" Type="http://schemas.openxmlformats.org/officeDocument/2006/relationships/image" Target="../media/image38.png"/><Relationship Id="rId8" Type="http://schemas.openxmlformats.org/officeDocument/2006/relationships/image" Target="../media/image40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1.jpg"/><Relationship Id="rId4" Type="http://schemas.openxmlformats.org/officeDocument/2006/relationships/image" Target="../media/image43.png"/><Relationship Id="rId5" Type="http://schemas.openxmlformats.org/officeDocument/2006/relationships/image" Target="../media/image25.png"/><Relationship Id="rId6" Type="http://schemas.openxmlformats.org/officeDocument/2006/relationships/image" Target="../media/image44.png"/><Relationship Id="rId7" Type="http://schemas.openxmlformats.org/officeDocument/2006/relationships/image" Target="../media/image4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1.jpg"/><Relationship Id="rId4" Type="http://schemas.openxmlformats.org/officeDocument/2006/relationships/image" Target="../media/image6.png"/><Relationship Id="rId5" Type="http://schemas.openxmlformats.org/officeDocument/2006/relationships/image" Target="../media/image3.png"/><Relationship Id="rId6" Type="http://schemas.openxmlformats.org/officeDocument/2006/relationships/image" Target="../media/image13.png"/><Relationship Id="rId7" Type="http://schemas.openxmlformats.org/officeDocument/2006/relationships/image" Target="../media/image4.png"/><Relationship Id="rId8" Type="http://schemas.openxmlformats.org/officeDocument/2006/relationships/image" Target="../media/image4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8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10.png"/><Relationship Id="rId9" Type="http://schemas.openxmlformats.org/officeDocument/2006/relationships/image" Target="../media/image13.png"/><Relationship Id="rId5" Type="http://schemas.openxmlformats.org/officeDocument/2006/relationships/image" Target="../media/image15.png"/><Relationship Id="rId6" Type="http://schemas.openxmlformats.org/officeDocument/2006/relationships/image" Target="../media/image3.png"/><Relationship Id="rId7" Type="http://schemas.openxmlformats.org/officeDocument/2006/relationships/image" Target="../media/image4.png"/><Relationship Id="rId8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0.jpg"/><Relationship Id="rId4" Type="http://schemas.openxmlformats.org/officeDocument/2006/relationships/image" Target="../media/image1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/>
        </p:nvSpPr>
        <p:spPr>
          <a:xfrm>
            <a:off x="381675" y="2462074"/>
            <a:ext cx="11072700" cy="3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mooDiffuser</a:t>
            </a:r>
            <a:endParaRPr b="1" i="0" sz="54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54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44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44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24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3185000" y="3429000"/>
            <a:ext cx="5216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5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B.AB.O</a:t>
            </a:r>
            <a:r>
              <a:rPr lang="en-US" sz="13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(</a:t>
            </a:r>
            <a:r>
              <a:rPr lang="en-US"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김민진, 김소현, 방예지</a:t>
            </a:r>
            <a:r>
              <a:rPr lang="en-US" sz="13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  <a:endParaRPr b="1" sz="7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8"/>
          <p:cNvSpPr txBox="1"/>
          <p:nvPr/>
        </p:nvSpPr>
        <p:spPr>
          <a:xfrm>
            <a:off x="162344" y="198872"/>
            <a:ext cx="352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Function: diagram</a:t>
            </a:r>
            <a:endParaRPr b="1" sz="20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77" name="Google Shape;177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2778" y="1138250"/>
            <a:ext cx="7684831" cy="418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9"/>
          <p:cNvSpPr txBox="1"/>
          <p:nvPr/>
        </p:nvSpPr>
        <p:spPr>
          <a:xfrm>
            <a:off x="471488" y="1427200"/>
            <a:ext cx="6005400" cy="47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빨간색mood</a:t>
            </a:r>
            <a:endParaRPr b="1">
              <a:solidFill>
                <a:srgbClr val="FF0000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lgun Gothic"/>
              <a:buChar char="-"/>
            </a:pPr>
            <a:r>
              <a:rPr lang="en-US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사용자의 기분과 날씨가 좋을 시</a:t>
            </a:r>
            <a:endParaRPr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lgun Gothic"/>
              <a:buChar char="-"/>
            </a:pPr>
            <a:r>
              <a:rPr lang="en-US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즐거움과 활기를 보다 더 유지하도록 바닐라 향 분사</a:t>
            </a:r>
            <a:endParaRPr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9050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lgun Gothic"/>
              <a:buNone/>
            </a:pPr>
            <a:r>
              <a:t/>
            </a:r>
            <a:endParaRPr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6AA84F"/>
                </a:solidFill>
                <a:latin typeface="Malgun Gothic"/>
                <a:ea typeface="Malgun Gothic"/>
                <a:cs typeface="Malgun Gothic"/>
                <a:sym typeface="Malgun Gothic"/>
              </a:rPr>
              <a:t>초록색 mood</a:t>
            </a:r>
            <a:endParaRPr b="1">
              <a:solidFill>
                <a:srgbClr val="6AA84F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lgun Gothic"/>
              <a:buChar char="-"/>
            </a:pPr>
            <a:r>
              <a:rPr lang="en-US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사용자의 기분 또는 날씨가 좋을 시</a:t>
            </a:r>
            <a:endParaRPr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lgun Gothic"/>
              <a:buChar char="-"/>
            </a:pPr>
            <a:r>
              <a:rPr lang="en-US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활기를 주고 혼란한 정서를 안정시키는 소나무 향 분사</a:t>
            </a:r>
            <a:endParaRPr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9050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lgun Gothic"/>
              <a:buNone/>
            </a:pPr>
            <a:r>
              <a:t/>
            </a:r>
            <a:endParaRPr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chemeClr val="accent4"/>
                </a:solidFill>
                <a:latin typeface="Malgun Gothic"/>
                <a:ea typeface="Malgun Gothic"/>
                <a:cs typeface="Malgun Gothic"/>
                <a:sym typeface="Malgun Gothic"/>
              </a:rPr>
              <a:t>노란색 mood</a:t>
            </a:r>
            <a:endParaRPr b="1">
              <a:solidFill>
                <a:schemeClr val="accent4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lgun Gothic"/>
              <a:buChar char="-"/>
            </a:pPr>
            <a:r>
              <a:rPr lang="en-US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사용자의 기분 또는 날씨가 좋지 않을 시</a:t>
            </a:r>
            <a:endParaRPr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lgun Gothic"/>
              <a:buChar char="-"/>
            </a:pPr>
            <a:r>
              <a:rPr lang="en-US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심신 안정과 항 우울에 효과를 주는 라벤더 향 분사</a:t>
            </a:r>
            <a:endParaRPr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9050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lgun Gothic"/>
              <a:buNone/>
            </a:pPr>
            <a:r>
              <a:t/>
            </a:r>
            <a:endParaRPr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파란색 mood</a:t>
            </a:r>
            <a:endParaRPr b="1">
              <a:solidFill>
                <a:srgbClr val="0000FF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lgun Gothic"/>
              <a:buChar char="-"/>
            </a:pPr>
            <a:r>
              <a:rPr lang="en-US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사용자의 기분과 날씨가 좋지 않을 시</a:t>
            </a:r>
            <a:endParaRPr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lgun Gothic"/>
              <a:buChar char="-"/>
            </a:pPr>
            <a:r>
              <a:rPr lang="en-US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분노/긴장/우울의 감정상태를 호전 시키는 피톤치드 향 분사 </a:t>
            </a:r>
            <a:endParaRPr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83" name="Google Shape;183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28562" y="2067189"/>
            <a:ext cx="4872888" cy="3429001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9"/>
          <p:cNvSpPr txBox="1"/>
          <p:nvPr/>
        </p:nvSpPr>
        <p:spPr>
          <a:xfrm>
            <a:off x="162344" y="198872"/>
            <a:ext cx="352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Function: mood</a:t>
            </a:r>
            <a:endParaRPr b="1" sz="20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c9af2a618b_0_16"/>
          <p:cNvSpPr txBox="1"/>
          <p:nvPr/>
        </p:nvSpPr>
        <p:spPr>
          <a:xfrm>
            <a:off x="381675" y="2919274"/>
            <a:ext cx="11072700" cy="3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Use case</a:t>
            </a:r>
            <a:endParaRPr b="1" i="0" sz="54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54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44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44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24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396" y="1398497"/>
            <a:ext cx="4518211" cy="4518211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10"/>
          <p:cNvSpPr txBox="1"/>
          <p:nvPr/>
        </p:nvSpPr>
        <p:spPr>
          <a:xfrm>
            <a:off x="360319" y="286347"/>
            <a:ext cx="352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Function: application </a:t>
            </a:r>
            <a:endParaRPr b="1" sz="20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96" name="Google Shape;196;p10"/>
          <p:cNvPicPr preferRelativeResize="0"/>
          <p:nvPr/>
        </p:nvPicPr>
        <p:blipFill rotWithShape="1">
          <a:blip r:embed="rId4">
            <a:alphaModFix/>
          </a:blip>
          <a:srcRect b="17887" l="13549" r="49519" t="19612"/>
          <a:stretch/>
        </p:blipFill>
        <p:spPr>
          <a:xfrm>
            <a:off x="1877100" y="3031425"/>
            <a:ext cx="1084800" cy="110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10"/>
          <p:cNvSpPr txBox="1"/>
          <p:nvPr/>
        </p:nvSpPr>
        <p:spPr>
          <a:xfrm>
            <a:off x="5111600" y="2822775"/>
            <a:ext cx="1613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latin typeface="Malgun Gothic"/>
                <a:ea typeface="Malgun Gothic"/>
                <a:cs typeface="Malgun Gothic"/>
                <a:sym typeface="Malgun Gothic"/>
              </a:rPr>
              <a:t>사용자 정보 </a:t>
            </a:r>
            <a:endParaRPr b="1" sz="1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8" name="Google Shape;198;p10"/>
          <p:cNvSpPr txBox="1"/>
          <p:nvPr/>
        </p:nvSpPr>
        <p:spPr>
          <a:xfrm>
            <a:off x="7539300" y="2481625"/>
            <a:ext cx="4424100" cy="22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Malgun Gothic"/>
              <a:buChar char="●"/>
            </a:pPr>
            <a:r>
              <a:rPr b="1" lang="en-US" sz="1700">
                <a:latin typeface="Malgun Gothic"/>
                <a:ea typeface="Malgun Gothic"/>
                <a:cs typeface="Malgun Gothic"/>
                <a:sym typeface="Malgun Gothic"/>
              </a:rPr>
              <a:t>개인정보 </a:t>
            </a:r>
            <a:endParaRPr b="1" sz="17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latin typeface="Malgun Gothic"/>
                <a:ea typeface="Malgun Gothic"/>
                <a:cs typeface="Malgun Gothic"/>
                <a:sym typeface="Malgun Gothic"/>
              </a:rPr>
              <a:t>      ( 이름 / 나이 / 연락처 )</a:t>
            </a:r>
            <a:endParaRPr b="1"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algun Gothic"/>
              <a:buChar char="●"/>
            </a:pPr>
            <a:r>
              <a:rPr b="1" lang="en-US" sz="1700">
                <a:latin typeface="Malgun Gothic"/>
                <a:ea typeface="Malgun Gothic"/>
                <a:cs typeface="Malgun Gothic"/>
                <a:sym typeface="Malgun Gothic"/>
              </a:rPr>
              <a:t>날씨 선호도</a:t>
            </a:r>
            <a:r>
              <a:rPr b="1" lang="en-US" sz="160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b="1"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latin typeface="Malgun Gothic"/>
                <a:ea typeface="Malgun Gothic"/>
                <a:cs typeface="Malgun Gothic"/>
                <a:sym typeface="Malgun Gothic"/>
              </a:rPr>
              <a:t>      ( 맑음 / 약간 흐림 / 흐림 / 비 / 눈 )</a:t>
            </a:r>
            <a:endParaRPr b="1"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Malgun Gothic"/>
              <a:buChar char="●"/>
            </a:pPr>
            <a:r>
              <a:rPr b="1" lang="en-US" sz="1700">
                <a:latin typeface="Malgun Gothic"/>
                <a:ea typeface="Malgun Gothic"/>
                <a:cs typeface="Malgun Gothic"/>
                <a:sym typeface="Malgun Gothic"/>
              </a:rPr>
              <a:t>디퓨징 시간 설정 </a:t>
            </a:r>
            <a:endParaRPr b="1" sz="17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latin typeface="Malgun Gothic"/>
                <a:ea typeface="Malgun Gothic"/>
                <a:cs typeface="Malgun Gothic"/>
                <a:sym typeface="Malgun Gothic"/>
              </a:rPr>
              <a:t>      ( ex. 오전 7시, 오후 7시 )</a:t>
            </a:r>
            <a:endParaRPr b="1" sz="1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9" name="Google Shape;199;p10"/>
          <p:cNvSpPr/>
          <p:nvPr/>
        </p:nvSpPr>
        <p:spPr>
          <a:xfrm rot="10800000">
            <a:off x="4249659" y="3192972"/>
            <a:ext cx="3030300" cy="524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Google Shape;205;p11"/>
          <p:cNvGrpSpPr/>
          <p:nvPr/>
        </p:nvGrpSpPr>
        <p:grpSpPr>
          <a:xfrm>
            <a:off x="1342834" y="286938"/>
            <a:ext cx="9212546" cy="1389133"/>
            <a:chOff x="86034" y="216444"/>
            <a:chExt cx="11000402" cy="1809934"/>
          </a:xfrm>
        </p:grpSpPr>
        <p:pic>
          <p:nvPicPr>
            <p:cNvPr id="206" name="Google Shape;206;p1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6034" y="397783"/>
              <a:ext cx="1628595" cy="162859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7" name="Google Shape;207;p11"/>
            <p:cNvSpPr txBox="1"/>
            <p:nvPr/>
          </p:nvSpPr>
          <p:spPr>
            <a:xfrm>
              <a:off x="1096638" y="574548"/>
              <a:ext cx="3015916" cy="441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Malgun Gothic"/>
                <a:buNone/>
              </a:pPr>
              <a:r>
                <a:rPr b="1" lang="en-US" sz="16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“무디야, 나 오늘 우울해”</a:t>
              </a:r>
              <a:endParaRPr b="1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208" name="Google Shape;208;p11"/>
            <p:cNvCxnSpPr/>
            <p:nvPr/>
          </p:nvCxnSpPr>
          <p:spPr>
            <a:xfrm>
              <a:off x="1704310" y="1274812"/>
              <a:ext cx="2480064" cy="7336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209" name="Google Shape;209;p11"/>
            <p:cNvSpPr txBox="1"/>
            <p:nvPr/>
          </p:nvSpPr>
          <p:spPr>
            <a:xfrm>
              <a:off x="4281347" y="1109048"/>
              <a:ext cx="2739759" cy="4010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Malgun Gothic"/>
                <a:buNone/>
              </a:pPr>
              <a:r>
                <a:rPr lang="en-US" sz="14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“우울” 인식 + 날씨 정보</a:t>
              </a:r>
              <a:endParaRPr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210" name="Google Shape;210;p1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234964" y="1109048"/>
              <a:ext cx="403200" cy="7307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1" name="Google Shape;211;p1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837929" y="1097482"/>
              <a:ext cx="403200" cy="7307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2" name="Google Shape;212;p1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854934" y="452595"/>
              <a:ext cx="403206" cy="731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3" name="Google Shape;213;p11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7241136" y="429704"/>
              <a:ext cx="403200" cy="7307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4" name="Google Shape;214;p11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9704816" y="216444"/>
              <a:ext cx="1381620" cy="162340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15" name="Google Shape;215;p11"/>
            <p:cNvCxnSpPr/>
            <p:nvPr/>
          </p:nvCxnSpPr>
          <p:spPr>
            <a:xfrm>
              <a:off x="7947117" y="1251446"/>
              <a:ext cx="1693917" cy="501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216" name="Google Shape;216;p11"/>
            <p:cNvSpPr txBox="1"/>
            <p:nvPr/>
          </p:nvSpPr>
          <p:spPr>
            <a:xfrm>
              <a:off x="8105097" y="1365649"/>
              <a:ext cx="1382986" cy="4010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Malgun Gothic"/>
                <a:buNone/>
              </a:pPr>
              <a:r>
                <a:rPr lang="en-US" sz="14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mood 선택</a:t>
              </a:r>
              <a:endParaRPr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217" name="Google Shape;217;p11"/>
          <p:cNvPicPr preferRelativeResize="0"/>
          <p:nvPr/>
        </p:nvPicPr>
        <p:blipFill rotWithShape="1">
          <a:blip r:embed="rId9">
            <a:alphaModFix/>
          </a:blip>
          <a:srcRect b="3627" l="0" r="0" t="2072"/>
          <a:stretch/>
        </p:blipFill>
        <p:spPr>
          <a:xfrm>
            <a:off x="1346696" y="1676059"/>
            <a:ext cx="9498619" cy="5128592"/>
          </a:xfrm>
          <a:prstGeom prst="rect">
            <a:avLst/>
          </a:prstGeom>
          <a:noFill/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18" name="Google Shape;218;p11"/>
          <p:cNvSpPr txBox="1"/>
          <p:nvPr/>
        </p:nvSpPr>
        <p:spPr>
          <a:xfrm>
            <a:off x="162344" y="198872"/>
            <a:ext cx="352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Use case 1:</a:t>
            </a:r>
            <a:r>
              <a:rPr b="1" lang="en-US" sz="2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 b="1" sz="20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Google Shape;22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98310" y="286938"/>
            <a:ext cx="1157070" cy="12459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42834" y="426117"/>
            <a:ext cx="1363905" cy="124995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6" name="Google Shape;226;p12"/>
          <p:cNvGrpSpPr/>
          <p:nvPr/>
        </p:nvGrpSpPr>
        <p:grpSpPr>
          <a:xfrm>
            <a:off x="2705551" y="774038"/>
            <a:ext cx="6662672" cy="646602"/>
            <a:chOff x="1704310" y="805841"/>
            <a:chExt cx="8616778" cy="985252"/>
          </a:xfrm>
        </p:grpSpPr>
        <p:cxnSp>
          <p:nvCxnSpPr>
            <p:cNvPr id="227" name="Google Shape;227;p12"/>
            <p:cNvCxnSpPr/>
            <p:nvPr/>
          </p:nvCxnSpPr>
          <p:spPr>
            <a:xfrm>
              <a:off x="1704310" y="1274812"/>
              <a:ext cx="2480064" cy="7336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228" name="Google Shape;228;p12"/>
            <p:cNvSpPr txBox="1"/>
            <p:nvPr/>
          </p:nvSpPr>
          <p:spPr>
            <a:xfrm>
              <a:off x="4391544" y="1038788"/>
              <a:ext cx="2884200" cy="46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Malgun Gothic"/>
                <a:buNone/>
              </a:pPr>
              <a:r>
                <a:rPr lang="en-US" sz="14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감정 분석 + 날씨 정보</a:t>
              </a:r>
              <a:endParaRPr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229" name="Google Shape;229;p12"/>
            <p:cNvCxnSpPr/>
            <p:nvPr/>
          </p:nvCxnSpPr>
          <p:spPr>
            <a:xfrm>
              <a:off x="8457779" y="1251195"/>
              <a:ext cx="1863309" cy="5512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230" name="Google Shape;230;p12"/>
            <p:cNvSpPr txBox="1"/>
            <p:nvPr/>
          </p:nvSpPr>
          <p:spPr>
            <a:xfrm>
              <a:off x="8647254" y="1322121"/>
              <a:ext cx="1621268" cy="4689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Malgun Gothic"/>
                <a:buNone/>
              </a:pPr>
              <a:r>
                <a:rPr lang="en-US" sz="14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mood 선택</a:t>
              </a:r>
              <a:endParaRPr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31" name="Google Shape;231;p12"/>
            <p:cNvSpPr txBox="1"/>
            <p:nvPr/>
          </p:nvSpPr>
          <p:spPr>
            <a:xfrm>
              <a:off x="2031460" y="805841"/>
              <a:ext cx="1983300" cy="4689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Malgun Gothic"/>
                <a:buNone/>
              </a:pPr>
              <a:r>
                <a:rPr lang="en-US" sz="14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일상 대화 수집</a:t>
              </a:r>
              <a:endParaRPr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232" name="Google Shape;232;p12"/>
          <p:cNvPicPr preferRelativeResize="0"/>
          <p:nvPr/>
        </p:nvPicPr>
        <p:blipFill rotWithShape="1">
          <a:blip r:embed="rId5">
            <a:alphaModFix/>
          </a:blip>
          <a:srcRect b="8677" l="0" r="1221" t="0"/>
          <a:stretch/>
        </p:blipFill>
        <p:spPr>
          <a:xfrm>
            <a:off x="1308100" y="1622784"/>
            <a:ext cx="9540875" cy="5154253"/>
          </a:xfrm>
          <a:prstGeom prst="rect">
            <a:avLst/>
          </a:prstGeom>
          <a:noFill/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33" name="Google Shape;233;p1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329874" y="972016"/>
            <a:ext cx="337669" cy="5608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1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997368" y="963139"/>
            <a:ext cx="337669" cy="5608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1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011609" y="468185"/>
            <a:ext cx="337674" cy="561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1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335043" y="450616"/>
            <a:ext cx="337669" cy="560892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12"/>
          <p:cNvSpPr txBox="1"/>
          <p:nvPr/>
        </p:nvSpPr>
        <p:spPr>
          <a:xfrm>
            <a:off x="162344" y="198872"/>
            <a:ext cx="352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Use case 2: </a:t>
            </a:r>
            <a:endParaRPr b="1" sz="20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" name="Google Shape;24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42834" y="426117"/>
            <a:ext cx="1363905" cy="124995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4" name="Google Shape;244;p13"/>
          <p:cNvCxnSpPr/>
          <p:nvPr/>
        </p:nvCxnSpPr>
        <p:spPr>
          <a:xfrm>
            <a:off x="2270466" y="1108222"/>
            <a:ext cx="1051800" cy="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45" name="Google Shape;245;p13"/>
          <p:cNvSpPr txBox="1"/>
          <p:nvPr/>
        </p:nvSpPr>
        <p:spPr>
          <a:xfrm>
            <a:off x="6851938" y="1089696"/>
            <a:ext cx="125726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mood 선택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6" name="Google Shape;246;p13"/>
          <p:cNvSpPr/>
          <p:nvPr/>
        </p:nvSpPr>
        <p:spPr>
          <a:xfrm>
            <a:off x="2080934" y="741563"/>
            <a:ext cx="607433" cy="806512"/>
          </a:xfrm>
          <a:prstGeom prst="mathMultiply">
            <a:avLst>
              <a:gd fmla="val 7681" name="adj1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47" name="Google Shape;247;p13"/>
          <p:cNvGrpSpPr/>
          <p:nvPr/>
        </p:nvGrpSpPr>
        <p:grpSpPr>
          <a:xfrm>
            <a:off x="3415169" y="501280"/>
            <a:ext cx="1549341" cy="1059872"/>
            <a:chOff x="4562914" y="327110"/>
            <a:chExt cx="1863378" cy="1612915"/>
          </a:xfrm>
        </p:grpSpPr>
        <p:pic>
          <p:nvPicPr>
            <p:cNvPr id="248" name="Google Shape;248;p1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562914" y="327110"/>
              <a:ext cx="1863378" cy="161291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9" name="Google Shape;249;p13"/>
            <p:cNvSpPr txBox="1"/>
            <p:nvPr/>
          </p:nvSpPr>
          <p:spPr>
            <a:xfrm>
              <a:off x="4926889" y="838928"/>
              <a:ext cx="1176907" cy="3116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Malgun Gothic"/>
                <a:buNone/>
              </a:pPr>
              <a:r>
                <a:rPr b="1" lang="en-US" sz="105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요 일 데이터</a:t>
              </a:r>
              <a:endParaRPr b="1"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50" name="Google Shape;250;p13"/>
            <p:cNvSpPr txBox="1"/>
            <p:nvPr/>
          </p:nvSpPr>
          <p:spPr>
            <a:xfrm>
              <a:off x="4924820" y="1141593"/>
              <a:ext cx="1147128" cy="3116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Malgun Gothic"/>
                <a:buNone/>
              </a:pPr>
              <a:r>
                <a:rPr b="1" lang="en-US" sz="105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시 간 데이터</a:t>
              </a:r>
              <a:endParaRPr b="1"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51" name="Google Shape;251;p13"/>
            <p:cNvSpPr txBox="1"/>
            <p:nvPr/>
          </p:nvSpPr>
          <p:spPr>
            <a:xfrm>
              <a:off x="4924839" y="1483879"/>
              <a:ext cx="1147110" cy="3116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050"/>
                <a:buFont typeface="Malgun Gothic"/>
                <a:buNone/>
              </a:pPr>
              <a:r>
                <a:rPr b="1" lang="en-US" sz="1050">
                  <a:solidFill>
                    <a:srgbClr val="FF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감 정 데이터</a:t>
              </a:r>
              <a:endParaRPr b="1" sz="105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52" name="Google Shape;252;p13"/>
          <p:cNvSpPr txBox="1"/>
          <p:nvPr/>
        </p:nvSpPr>
        <p:spPr>
          <a:xfrm>
            <a:off x="4826966" y="864144"/>
            <a:ext cx="1446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+ 날씨 정보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53" name="Google Shape;253;p13"/>
          <p:cNvPicPr preferRelativeResize="0"/>
          <p:nvPr/>
        </p:nvPicPr>
        <p:blipFill rotWithShape="1">
          <a:blip r:embed="rId5">
            <a:alphaModFix/>
          </a:blip>
          <a:srcRect b="5275" l="0" r="0" t="0"/>
          <a:stretch/>
        </p:blipFill>
        <p:spPr>
          <a:xfrm>
            <a:off x="1355356" y="1643884"/>
            <a:ext cx="9493620" cy="5133154"/>
          </a:xfrm>
          <a:prstGeom prst="rect">
            <a:avLst/>
          </a:prstGeom>
          <a:noFill/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54" name="Google Shape;254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687424" y="356921"/>
            <a:ext cx="855932" cy="89796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13"/>
          <p:cNvSpPr txBox="1"/>
          <p:nvPr/>
        </p:nvSpPr>
        <p:spPr>
          <a:xfrm>
            <a:off x="9734042" y="1274115"/>
            <a:ext cx="1257261" cy="3357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None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피드백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56" name="Google Shape;256;p1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385655" y="972016"/>
            <a:ext cx="337669" cy="5608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1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053149" y="963139"/>
            <a:ext cx="337669" cy="5608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1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067390" y="468185"/>
            <a:ext cx="337674" cy="561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1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6390824" y="450616"/>
            <a:ext cx="337669" cy="5608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13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8025133" y="274075"/>
            <a:ext cx="1157070" cy="124597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1" name="Google Shape;261;p13"/>
          <p:cNvCxnSpPr/>
          <p:nvPr/>
        </p:nvCxnSpPr>
        <p:spPr>
          <a:xfrm>
            <a:off x="8897199" y="1088078"/>
            <a:ext cx="790225" cy="4555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62" name="Google Shape;262;p13"/>
          <p:cNvCxnSpPr/>
          <p:nvPr/>
        </p:nvCxnSpPr>
        <p:spPr>
          <a:xfrm>
            <a:off x="6801143" y="1058321"/>
            <a:ext cx="1272665" cy="4142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63" name="Google Shape;263;p13"/>
          <p:cNvSpPr txBox="1"/>
          <p:nvPr/>
        </p:nvSpPr>
        <p:spPr>
          <a:xfrm>
            <a:off x="162344" y="198872"/>
            <a:ext cx="352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Use case 3: </a:t>
            </a:r>
            <a:endParaRPr b="1" sz="20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" name="Google Shape;269;p14"/>
          <p:cNvGrpSpPr/>
          <p:nvPr/>
        </p:nvGrpSpPr>
        <p:grpSpPr>
          <a:xfrm>
            <a:off x="1342834" y="286938"/>
            <a:ext cx="8404462" cy="1389133"/>
            <a:chOff x="1342834" y="286938"/>
            <a:chExt cx="8404462" cy="1389133"/>
          </a:xfrm>
        </p:grpSpPr>
        <p:pic>
          <p:nvPicPr>
            <p:cNvPr id="270" name="Google Shape;270;p1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342834" y="426117"/>
              <a:ext cx="1363905" cy="124995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71" name="Google Shape;271;p14"/>
            <p:cNvGrpSpPr/>
            <p:nvPr/>
          </p:nvGrpSpPr>
          <p:grpSpPr>
            <a:xfrm>
              <a:off x="2190898" y="543991"/>
              <a:ext cx="6393317" cy="897758"/>
              <a:chOff x="1312815" y="637402"/>
              <a:chExt cx="7721396" cy="1126137"/>
            </a:xfrm>
          </p:grpSpPr>
          <p:cxnSp>
            <p:nvCxnSpPr>
              <p:cNvPr id="272" name="Google Shape;272;p14"/>
              <p:cNvCxnSpPr/>
              <p:nvPr/>
            </p:nvCxnSpPr>
            <p:spPr>
              <a:xfrm>
                <a:off x="1704310" y="1274812"/>
                <a:ext cx="2480064" cy="733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273" name="Google Shape;273;p14"/>
              <p:cNvSpPr txBox="1"/>
              <p:nvPr/>
            </p:nvSpPr>
            <p:spPr>
              <a:xfrm>
                <a:off x="4232622" y="1097483"/>
                <a:ext cx="1975673" cy="38607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Malgun Gothic"/>
                  <a:buNone/>
                </a:pPr>
                <a:r>
                  <a:rPr lang="en-US" sz="14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mood 색상 인식</a:t>
                </a:r>
                <a:endParaRPr sz="14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cxnSp>
            <p:nvCxnSpPr>
              <p:cNvPr id="274" name="Google Shape;274;p14"/>
              <p:cNvCxnSpPr/>
              <p:nvPr/>
            </p:nvCxnSpPr>
            <p:spPr>
              <a:xfrm>
                <a:off x="7170904" y="1251196"/>
                <a:ext cx="1863307" cy="551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275" name="Google Shape;275;p14"/>
              <p:cNvSpPr txBox="1"/>
              <p:nvPr/>
            </p:nvSpPr>
            <p:spPr>
              <a:xfrm>
                <a:off x="7425962" y="1377467"/>
                <a:ext cx="1382988" cy="38607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Malgun Gothic"/>
                  <a:buNone/>
                </a:pPr>
                <a:r>
                  <a:rPr lang="en-US" sz="14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mood 선택</a:t>
                </a:r>
                <a:endParaRPr sz="14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76" name="Google Shape;276;p14"/>
              <p:cNvSpPr txBox="1"/>
              <p:nvPr/>
            </p:nvSpPr>
            <p:spPr>
              <a:xfrm>
                <a:off x="1312815" y="637402"/>
                <a:ext cx="3015916" cy="38607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Malgun Gothic"/>
                  <a:buNone/>
                </a:pPr>
                <a:r>
                  <a:rPr b="1" lang="en-US" sz="14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“무디야, 노란색 뿌려줘”</a:t>
                </a:r>
                <a:endParaRPr b="1" sz="14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pic>
          <p:nvPicPr>
            <p:cNvPr id="277" name="Google Shape;277;p1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590226" y="286938"/>
              <a:ext cx="1157070" cy="124597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78" name="Google Shape;278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521790" y="972016"/>
            <a:ext cx="337669" cy="5608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189284" y="963139"/>
            <a:ext cx="337669" cy="5608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1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203525" y="468185"/>
            <a:ext cx="337674" cy="561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1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526959" y="450616"/>
            <a:ext cx="337669" cy="5608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14"/>
          <p:cNvPicPr preferRelativeResize="0"/>
          <p:nvPr/>
        </p:nvPicPr>
        <p:blipFill rotWithShape="1">
          <a:blip r:embed="rId9">
            <a:alphaModFix/>
          </a:blip>
          <a:srcRect b="5299" l="0" r="0" t="0"/>
          <a:stretch/>
        </p:blipFill>
        <p:spPr>
          <a:xfrm>
            <a:off x="1342834" y="1619279"/>
            <a:ext cx="9506141" cy="5157759"/>
          </a:xfrm>
          <a:prstGeom prst="rect">
            <a:avLst/>
          </a:prstGeom>
          <a:noFill/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83" name="Google Shape;283;p14"/>
          <p:cNvSpPr txBox="1"/>
          <p:nvPr/>
        </p:nvSpPr>
        <p:spPr>
          <a:xfrm>
            <a:off x="162344" y="198872"/>
            <a:ext cx="352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Use case 4: </a:t>
            </a:r>
            <a:endParaRPr b="1" sz="20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c9af2a618b_0_12"/>
          <p:cNvSpPr txBox="1"/>
          <p:nvPr/>
        </p:nvSpPr>
        <p:spPr>
          <a:xfrm>
            <a:off x="381675" y="2919274"/>
            <a:ext cx="11072700" cy="3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Technical skill</a:t>
            </a:r>
            <a:endParaRPr b="1" i="0" sz="54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54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44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44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24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3" name="Google Shape;29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888" y="241225"/>
            <a:ext cx="11039427" cy="6458899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15"/>
          <p:cNvSpPr txBox="1"/>
          <p:nvPr/>
        </p:nvSpPr>
        <p:spPr>
          <a:xfrm>
            <a:off x="162344" y="198872"/>
            <a:ext cx="352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Use case 1: </a:t>
            </a:r>
            <a:endParaRPr b="1" sz="20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c9af2a618b_0_0"/>
          <p:cNvSpPr txBox="1"/>
          <p:nvPr/>
        </p:nvSpPr>
        <p:spPr>
          <a:xfrm>
            <a:off x="381675" y="2919274"/>
            <a:ext cx="11072700" cy="3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Motivation</a:t>
            </a:r>
            <a:endParaRPr b="1" i="0" sz="54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54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44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44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24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9" name="Google Shape;29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6191"/>
            <a:ext cx="12192000" cy="68580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Google Shape;305;gc8c7daba02_3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050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" name="Google Shape;31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4720"/>
            <a:ext cx="12192000" cy="68580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c9af2a618b_0_20"/>
          <p:cNvSpPr txBox="1"/>
          <p:nvPr/>
        </p:nvSpPr>
        <p:spPr>
          <a:xfrm>
            <a:off x="381675" y="2919274"/>
            <a:ext cx="11072700" cy="3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Expected results</a:t>
            </a:r>
            <a:endParaRPr b="1" i="0" sz="54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54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44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44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24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Google Shape;32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34963" y="2443085"/>
            <a:ext cx="1982449" cy="1982449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18"/>
          <p:cNvSpPr txBox="1"/>
          <p:nvPr/>
        </p:nvSpPr>
        <p:spPr>
          <a:xfrm>
            <a:off x="1262729" y="5245152"/>
            <a:ext cx="20675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아로마테라피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3" name="Google Shape;323;p18"/>
          <p:cNvSpPr txBox="1"/>
          <p:nvPr/>
        </p:nvSpPr>
        <p:spPr>
          <a:xfrm>
            <a:off x="4984634" y="5245152"/>
            <a:ext cx="216622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홈 프레그런스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4" name="Google Shape;324;p18"/>
          <p:cNvSpPr txBox="1"/>
          <p:nvPr/>
        </p:nvSpPr>
        <p:spPr>
          <a:xfrm>
            <a:off x="8654586" y="5248814"/>
            <a:ext cx="212682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삶의 질 향상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25" name="Google Shape;325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98079" y="2106322"/>
            <a:ext cx="4038084" cy="265326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6" name="Google Shape;326;p18"/>
          <p:cNvCxnSpPr/>
          <p:nvPr/>
        </p:nvCxnSpPr>
        <p:spPr>
          <a:xfrm>
            <a:off x="8016424" y="1935117"/>
            <a:ext cx="21265" cy="3083442"/>
          </a:xfrm>
          <a:prstGeom prst="straightConnector1">
            <a:avLst/>
          </a:prstGeom>
          <a:noFill/>
          <a:ln cap="flat" cmpd="sng" w="28575">
            <a:solidFill>
              <a:srgbClr val="75707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27" name="Google Shape;327;p18"/>
          <p:cNvCxnSpPr/>
          <p:nvPr/>
        </p:nvCxnSpPr>
        <p:spPr>
          <a:xfrm>
            <a:off x="3898079" y="1956388"/>
            <a:ext cx="21265" cy="3083442"/>
          </a:xfrm>
          <a:prstGeom prst="straightConnector1">
            <a:avLst/>
          </a:prstGeom>
          <a:noFill/>
          <a:ln cap="flat" cmpd="sng" w="28575">
            <a:solidFill>
              <a:srgbClr val="757070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328" name="Google Shape;328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491980" y="2206984"/>
            <a:ext cx="2442056" cy="2451943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18"/>
          <p:cNvSpPr txBox="1"/>
          <p:nvPr/>
        </p:nvSpPr>
        <p:spPr>
          <a:xfrm>
            <a:off x="4984621" y="1935127"/>
            <a:ext cx="2647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en-US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Home Fragrance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0" name="Google Shape;330;p18"/>
          <p:cNvSpPr txBox="1"/>
          <p:nvPr/>
        </p:nvSpPr>
        <p:spPr>
          <a:xfrm>
            <a:off x="162344" y="198872"/>
            <a:ext cx="352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Expected results</a:t>
            </a:r>
            <a:r>
              <a:rPr b="1" lang="en-US" sz="2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: </a:t>
            </a:r>
            <a:endParaRPr b="1" sz="20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6" name="Google Shape;336;p19"/>
          <p:cNvPicPr preferRelativeResize="0"/>
          <p:nvPr/>
        </p:nvPicPr>
        <p:blipFill rotWithShape="1">
          <a:blip r:embed="rId3">
            <a:alphaModFix/>
          </a:blip>
          <a:srcRect b="0" l="28810" r="27661" t="0"/>
          <a:stretch/>
        </p:blipFill>
        <p:spPr>
          <a:xfrm>
            <a:off x="349741" y="1967023"/>
            <a:ext cx="1241118" cy="28512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27402" y="2912397"/>
            <a:ext cx="2131607" cy="1525919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19"/>
          <p:cNvSpPr/>
          <p:nvPr/>
        </p:nvSpPr>
        <p:spPr>
          <a:xfrm>
            <a:off x="1743617" y="3178521"/>
            <a:ext cx="971086" cy="982732"/>
          </a:xfrm>
          <a:prstGeom prst="mathPlus">
            <a:avLst>
              <a:gd fmla="val 23520" name="adj1"/>
            </a:avLst>
          </a:prstGeom>
          <a:solidFill>
            <a:schemeClr val="dk2"/>
          </a:solidFill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9" name="Google Shape;339;p19"/>
          <p:cNvSpPr/>
          <p:nvPr/>
        </p:nvSpPr>
        <p:spPr>
          <a:xfrm>
            <a:off x="5390334" y="3407772"/>
            <a:ext cx="3030280" cy="52422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40" name="Google Shape;340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674259" y="3896523"/>
            <a:ext cx="678320" cy="678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471635" y="3896523"/>
            <a:ext cx="682638" cy="682638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1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273330" y="3896523"/>
            <a:ext cx="667385" cy="66738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19"/>
          <p:cNvPicPr preferRelativeResize="0"/>
          <p:nvPr/>
        </p:nvPicPr>
        <p:blipFill rotWithShape="1">
          <a:blip r:embed="rId3">
            <a:alphaModFix/>
          </a:blip>
          <a:srcRect b="0" l="28810" r="27661" t="0"/>
          <a:stretch/>
        </p:blipFill>
        <p:spPr>
          <a:xfrm>
            <a:off x="8652604" y="2282513"/>
            <a:ext cx="979610" cy="2250518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19"/>
          <p:cNvPicPr preferRelativeResize="0"/>
          <p:nvPr/>
        </p:nvPicPr>
        <p:blipFill rotWithShape="1">
          <a:blip r:embed="rId3">
            <a:alphaModFix/>
          </a:blip>
          <a:srcRect b="0" l="28810" r="27661" t="0"/>
          <a:stretch/>
        </p:blipFill>
        <p:spPr>
          <a:xfrm>
            <a:off x="8579417" y="2434913"/>
            <a:ext cx="979610" cy="2250518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19"/>
          <p:cNvPicPr preferRelativeResize="0"/>
          <p:nvPr/>
        </p:nvPicPr>
        <p:blipFill rotWithShape="1">
          <a:blip r:embed="rId3">
            <a:alphaModFix/>
          </a:blip>
          <a:srcRect b="0" l="28810" r="27661" t="0"/>
          <a:stretch/>
        </p:blipFill>
        <p:spPr>
          <a:xfrm>
            <a:off x="9324749" y="2434913"/>
            <a:ext cx="979610" cy="2250518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19"/>
          <p:cNvPicPr preferRelativeResize="0"/>
          <p:nvPr/>
        </p:nvPicPr>
        <p:blipFill rotWithShape="1">
          <a:blip r:embed="rId3">
            <a:alphaModFix/>
          </a:blip>
          <a:srcRect b="0" l="28810" r="27661" t="0"/>
          <a:stretch/>
        </p:blipFill>
        <p:spPr>
          <a:xfrm>
            <a:off x="10106675" y="2434913"/>
            <a:ext cx="979610" cy="2250518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19"/>
          <p:cNvPicPr preferRelativeResize="0"/>
          <p:nvPr/>
        </p:nvPicPr>
        <p:blipFill rotWithShape="1">
          <a:blip r:embed="rId3">
            <a:alphaModFix/>
          </a:blip>
          <a:srcRect b="0" l="28810" r="27661" t="0"/>
          <a:stretch/>
        </p:blipFill>
        <p:spPr>
          <a:xfrm>
            <a:off x="10852007" y="2434913"/>
            <a:ext cx="979610" cy="2250518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19"/>
          <p:cNvSpPr/>
          <p:nvPr/>
        </p:nvSpPr>
        <p:spPr>
          <a:xfrm>
            <a:off x="8579417" y="2434913"/>
            <a:ext cx="3252200" cy="2250518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9" name="Google Shape;349;p19"/>
          <p:cNvSpPr/>
          <p:nvPr/>
        </p:nvSpPr>
        <p:spPr>
          <a:xfrm>
            <a:off x="10179862" y="1967023"/>
            <a:ext cx="1313933" cy="60605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50" name="Google Shape;350;p1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0089806" y="1992490"/>
            <a:ext cx="709382" cy="6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1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0817760" y="1992490"/>
            <a:ext cx="620130" cy="620130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19"/>
          <p:cNvSpPr txBox="1"/>
          <p:nvPr/>
        </p:nvSpPr>
        <p:spPr>
          <a:xfrm>
            <a:off x="162344" y="198872"/>
            <a:ext cx="352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Expected results: </a:t>
            </a:r>
            <a:endParaRPr b="1" sz="20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53" name="Google Shape;353;p19"/>
          <p:cNvSpPr txBox="1"/>
          <p:nvPr/>
        </p:nvSpPr>
        <p:spPr>
          <a:xfrm>
            <a:off x="8861463" y="3896525"/>
            <a:ext cx="431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b="1" lang="en-US" sz="15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A</a:t>
            </a:r>
            <a:endParaRPr b="1" sz="15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4" name="Google Shape;354;p19"/>
          <p:cNvSpPr txBox="1"/>
          <p:nvPr/>
        </p:nvSpPr>
        <p:spPr>
          <a:xfrm>
            <a:off x="9623463" y="3896525"/>
            <a:ext cx="431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b="1" lang="en-US" sz="1500">
                <a:solidFill>
                  <a:schemeClr val="accent4"/>
                </a:solidFill>
                <a:latin typeface="Malgun Gothic"/>
                <a:ea typeface="Malgun Gothic"/>
                <a:cs typeface="Malgun Gothic"/>
                <a:sym typeface="Malgun Gothic"/>
              </a:rPr>
              <a:t>B</a:t>
            </a:r>
            <a:endParaRPr b="1" sz="1500">
              <a:solidFill>
                <a:schemeClr val="accent4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5" name="Google Shape;355;p19"/>
          <p:cNvSpPr txBox="1"/>
          <p:nvPr/>
        </p:nvSpPr>
        <p:spPr>
          <a:xfrm>
            <a:off x="10385463" y="3896525"/>
            <a:ext cx="431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b="1" lang="en-US" sz="1500">
                <a:solidFill>
                  <a:schemeClr val="accent6"/>
                </a:solidFill>
                <a:latin typeface="Malgun Gothic"/>
                <a:ea typeface="Malgun Gothic"/>
                <a:cs typeface="Malgun Gothic"/>
                <a:sym typeface="Malgun Gothic"/>
              </a:rPr>
              <a:t>C</a:t>
            </a:r>
            <a:endParaRPr b="1" sz="1500">
              <a:solidFill>
                <a:schemeClr val="accent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6" name="Google Shape;356;p19"/>
          <p:cNvSpPr txBox="1"/>
          <p:nvPr/>
        </p:nvSpPr>
        <p:spPr>
          <a:xfrm>
            <a:off x="11147463" y="3896525"/>
            <a:ext cx="431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b="1" lang="en-US" sz="1500">
                <a:solidFill>
                  <a:schemeClr val="accent5"/>
                </a:solidFill>
                <a:latin typeface="Malgun Gothic"/>
                <a:ea typeface="Malgun Gothic"/>
                <a:cs typeface="Malgun Gothic"/>
                <a:sym typeface="Malgun Gothic"/>
              </a:rPr>
              <a:t>D</a:t>
            </a:r>
            <a:endParaRPr b="1" sz="1500">
              <a:solidFill>
                <a:schemeClr val="accent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c9af2a618b_0_24"/>
          <p:cNvSpPr txBox="1"/>
          <p:nvPr/>
        </p:nvSpPr>
        <p:spPr>
          <a:xfrm>
            <a:off x="381675" y="2919274"/>
            <a:ext cx="11072700" cy="3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Goal</a:t>
            </a:r>
            <a:endParaRPr b="1" i="0" sz="54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54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44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44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24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7" name="Google Shape;367;p20"/>
          <p:cNvGrpSpPr/>
          <p:nvPr/>
        </p:nvGrpSpPr>
        <p:grpSpPr>
          <a:xfrm>
            <a:off x="2593946" y="715256"/>
            <a:ext cx="6982616" cy="2613991"/>
            <a:chOff x="2320827" y="478954"/>
            <a:chExt cx="6982616" cy="2613991"/>
          </a:xfrm>
        </p:grpSpPr>
        <p:pic>
          <p:nvPicPr>
            <p:cNvPr id="368" name="Google Shape;368;p2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320827" y="951381"/>
              <a:ext cx="1628595" cy="162859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69" name="Google Shape;369;p20"/>
            <p:cNvCxnSpPr/>
            <p:nvPr/>
          </p:nvCxnSpPr>
          <p:spPr>
            <a:xfrm flipH="1" rot="10800000">
              <a:off x="4094105" y="1765677"/>
              <a:ext cx="3456361" cy="1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pic>
          <p:nvPicPr>
            <p:cNvPr id="370" name="Google Shape;370;p2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695149" y="902962"/>
              <a:ext cx="1486799" cy="14867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1" name="Google Shape;371;p20"/>
            <p:cNvSpPr txBox="1"/>
            <p:nvPr/>
          </p:nvSpPr>
          <p:spPr>
            <a:xfrm>
              <a:off x="4094105" y="1396345"/>
              <a:ext cx="316146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800"/>
                <a:buFont typeface="Malgun Gothic"/>
                <a:buNone/>
              </a:pPr>
              <a:r>
                <a:rPr lang="en-US" sz="1800">
                  <a:solidFill>
                    <a:srgbClr val="FF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일상 대화 수집 → 감정 추출</a:t>
              </a:r>
              <a:endParaRPr sz="18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72" name="Google Shape;372;p20"/>
            <p:cNvSpPr txBox="1"/>
            <p:nvPr/>
          </p:nvSpPr>
          <p:spPr>
            <a:xfrm>
              <a:off x="4848565" y="1846920"/>
              <a:ext cx="1849495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rPr lang="en-US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현재 날씨 정보</a:t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73" name="Google Shape;373;p20"/>
            <p:cNvSpPr/>
            <p:nvPr/>
          </p:nvSpPr>
          <p:spPr>
            <a:xfrm>
              <a:off x="2341122" y="478954"/>
              <a:ext cx="6962321" cy="2613991"/>
            </a:xfrm>
            <a:prstGeom prst="rect">
              <a:avLst/>
            </a:prstGeom>
            <a:noFill/>
            <a:ln cap="flat" cmpd="sng" w="127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374" name="Google Shape;374;p20"/>
          <p:cNvGrpSpPr/>
          <p:nvPr/>
        </p:nvGrpSpPr>
        <p:grpSpPr>
          <a:xfrm>
            <a:off x="1342559" y="4615969"/>
            <a:ext cx="3813856" cy="1878496"/>
            <a:chOff x="4179703" y="4512366"/>
            <a:chExt cx="3813856" cy="1878496"/>
          </a:xfrm>
        </p:grpSpPr>
        <p:sp>
          <p:nvSpPr>
            <p:cNvPr id="375" name="Google Shape;375;p20"/>
            <p:cNvSpPr/>
            <p:nvPr/>
          </p:nvSpPr>
          <p:spPr>
            <a:xfrm>
              <a:off x="4179703" y="4512366"/>
              <a:ext cx="3813856" cy="1878496"/>
            </a:xfrm>
            <a:prstGeom prst="rect">
              <a:avLst/>
            </a:prstGeom>
            <a:noFill/>
            <a:ln cap="flat" cmpd="sng" w="127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376" name="Google Shape;376;p20"/>
            <p:cNvGrpSpPr/>
            <p:nvPr/>
          </p:nvGrpSpPr>
          <p:grpSpPr>
            <a:xfrm>
              <a:off x="5109210" y="4599559"/>
              <a:ext cx="1801857" cy="1445693"/>
              <a:chOff x="4562914" y="327110"/>
              <a:chExt cx="1863378" cy="1612915"/>
            </a:xfrm>
          </p:grpSpPr>
          <p:pic>
            <p:nvPicPr>
              <p:cNvPr id="377" name="Google Shape;377;p20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4562914" y="327110"/>
                <a:ext cx="1863378" cy="161291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78" name="Google Shape;378;p20"/>
              <p:cNvSpPr txBox="1"/>
              <p:nvPr/>
            </p:nvSpPr>
            <p:spPr>
              <a:xfrm>
                <a:off x="4995711" y="870740"/>
                <a:ext cx="983974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50"/>
                  <a:buFont typeface="Malgun Gothic"/>
                  <a:buNone/>
                </a:pPr>
                <a:r>
                  <a:rPr b="1" lang="en-US" sz="105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요 일 데이터</a:t>
                </a:r>
                <a:endParaRPr b="1" sz="105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79" name="Google Shape;379;p20"/>
              <p:cNvSpPr txBox="1"/>
              <p:nvPr/>
            </p:nvSpPr>
            <p:spPr>
              <a:xfrm>
                <a:off x="4985032" y="1204016"/>
                <a:ext cx="983974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50"/>
                  <a:buFont typeface="Malgun Gothic"/>
                  <a:buNone/>
                </a:pPr>
                <a:r>
                  <a:rPr b="1" lang="en-US" sz="105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시 간 데이터</a:t>
                </a:r>
                <a:endParaRPr b="1" sz="105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80" name="Google Shape;380;p20"/>
              <p:cNvSpPr txBox="1"/>
              <p:nvPr/>
            </p:nvSpPr>
            <p:spPr>
              <a:xfrm>
                <a:off x="4985050" y="1549506"/>
                <a:ext cx="983974" cy="2832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ts val="1050"/>
                  <a:buFont typeface="Malgun Gothic"/>
                  <a:buNone/>
                </a:pPr>
                <a:r>
                  <a:rPr b="1" lang="en-US" sz="1050">
                    <a:solidFill>
                      <a:srgbClr val="FF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감 정 데이터</a:t>
                </a:r>
                <a:endParaRPr b="1" sz="1050">
                  <a:solidFill>
                    <a:srgbClr val="FF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381" name="Google Shape;381;p20"/>
            <p:cNvSpPr txBox="1"/>
            <p:nvPr/>
          </p:nvSpPr>
          <p:spPr>
            <a:xfrm>
              <a:off x="4578426" y="6052308"/>
              <a:ext cx="3283426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Malgun Gothic"/>
                <a:buNone/>
              </a:pPr>
              <a:r>
                <a:rPr lang="en-US" sz="16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쌓인 요일/시간별 감정 데이터</a:t>
              </a:r>
              <a:endParaRPr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382" name="Google Shape;382;p20"/>
          <p:cNvSpPr/>
          <p:nvPr/>
        </p:nvSpPr>
        <p:spPr>
          <a:xfrm flipH="1" rot="6904324">
            <a:off x="3396681" y="3509759"/>
            <a:ext cx="1091661" cy="83894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3" name="Google Shape;383;p20"/>
          <p:cNvSpPr/>
          <p:nvPr/>
        </p:nvSpPr>
        <p:spPr>
          <a:xfrm flipH="1" rot="3381216">
            <a:off x="7682135" y="3509794"/>
            <a:ext cx="1091567" cy="838873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4" name="Google Shape;384;p20"/>
          <p:cNvSpPr txBox="1"/>
          <p:nvPr/>
        </p:nvSpPr>
        <p:spPr>
          <a:xfrm>
            <a:off x="162344" y="198872"/>
            <a:ext cx="352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Goal</a:t>
            </a:r>
            <a:r>
              <a:rPr b="1" lang="en-US" sz="2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: </a:t>
            </a:r>
            <a:endParaRPr b="1" sz="20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85" name="Google Shape;385;p20"/>
          <p:cNvSpPr/>
          <p:nvPr/>
        </p:nvSpPr>
        <p:spPr>
          <a:xfrm>
            <a:off x="6905159" y="4615969"/>
            <a:ext cx="3813900" cy="1878600"/>
          </a:xfrm>
          <a:prstGeom prst="rect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86" name="Google Shape;386;p20"/>
          <p:cNvPicPr preferRelativeResize="0"/>
          <p:nvPr/>
        </p:nvPicPr>
        <p:blipFill rotWithShape="1">
          <a:blip r:embed="rId6">
            <a:alphaModFix/>
          </a:blip>
          <a:srcRect b="15715" l="12739" r="-9620" t="16515"/>
          <a:stretch/>
        </p:blipFill>
        <p:spPr>
          <a:xfrm>
            <a:off x="7097925" y="5066875"/>
            <a:ext cx="1598000" cy="119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" name="Google Shape;387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323475" y="4692175"/>
            <a:ext cx="2319375" cy="978125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20"/>
          <p:cNvSpPr txBox="1"/>
          <p:nvPr/>
        </p:nvSpPr>
        <p:spPr>
          <a:xfrm>
            <a:off x="8505234" y="4917695"/>
            <a:ext cx="3446700" cy="5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역시 집이 최고야!!</a:t>
            </a:r>
            <a:endParaRPr b="1" sz="13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회사에서 너무 힘들었어...</a:t>
            </a:r>
            <a:endParaRPr b="1"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9" name="Google Shape;389;p20"/>
          <p:cNvSpPr txBox="1"/>
          <p:nvPr/>
        </p:nvSpPr>
        <p:spPr>
          <a:xfrm>
            <a:off x="7989682" y="6155911"/>
            <a:ext cx="328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None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사용자 음성 수집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21"/>
          <p:cNvSpPr/>
          <p:nvPr/>
        </p:nvSpPr>
        <p:spPr>
          <a:xfrm>
            <a:off x="551550" y="1472950"/>
            <a:ext cx="3473100" cy="3289500"/>
          </a:xfrm>
          <a:prstGeom prst="rect">
            <a:avLst/>
          </a:prstGeom>
          <a:solidFill>
            <a:srgbClr val="EFEFEF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21"/>
          <p:cNvSpPr/>
          <p:nvPr/>
        </p:nvSpPr>
        <p:spPr>
          <a:xfrm>
            <a:off x="399150" y="1585775"/>
            <a:ext cx="3473100" cy="3289500"/>
          </a:xfrm>
          <a:prstGeom prst="rect">
            <a:avLst/>
          </a:prstGeom>
          <a:solidFill>
            <a:srgbClr val="EFEFEF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96" name="Google Shape;396;p21"/>
          <p:cNvGraphicFramePr/>
          <p:nvPr/>
        </p:nvGraphicFramePr>
        <p:xfrm>
          <a:off x="205114" y="169598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{5727AD25-7231-4D9B-9596-B469F3464AEF}</a:tableStyleId>
              </a:tblPr>
              <a:tblGrid>
                <a:gridCol w="1182675"/>
                <a:gridCol w="1182675"/>
                <a:gridCol w="1182675"/>
              </a:tblGrid>
              <a:tr h="473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요일/날짜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시간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감정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473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FF"/>
                          </a:solidFill>
                        </a:rPr>
                        <a:t>월</a:t>
                      </a:r>
                      <a:r>
                        <a:rPr lang="en-US" sz="1800">
                          <a:solidFill>
                            <a:srgbClr val="0000FF"/>
                          </a:solidFill>
                        </a:rPr>
                        <a:t>(3/1)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en-US" sz="1800">
                          <a:solidFill>
                            <a:srgbClr val="0000FF"/>
                          </a:solidFill>
                        </a:rPr>
                        <a:t>a</a:t>
                      </a:r>
                      <a:r>
                        <a:rPr lang="en-US" sz="1800" u="none" cap="none" strike="noStrike">
                          <a:solidFill>
                            <a:srgbClr val="0000FF"/>
                          </a:solidFill>
                        </a:rPr>
                        <a:t>m 8</a:t>
                      </a:r>
                      <a:endParaRPr sz="18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FF0000"/>
                          </a:solidFill>
                        </a:rPr>
                        <a:t>화남</a:t>
                      </a:r>
                      <a:endParaRPr b="0" sz="18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473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FF"/>
                          </a:solidFill>
                        </a:rPr>
                        <a:t>월</a:t>
                      </a:r>
                      <a:r>
                        <a:rPr lang="en-US" sz="1800">
                          <a:solidFill>
                            <a:srgbClr val="0000FF"/>
                          </a:solidFill>
                        </a:rPr>
                        <a:t>(3/8)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en-US" sz="1800">
                          <a:solidFill>
                            <a:srgbClr val="0000FF"/>
                          </a:solidFill>
                        </a:rPr>
                        <a:t>am 8</a:t>
                      </a:r>
                      <a:endParaRPr sz="18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FF0000"/>
                          </a:solidFill>
                        </a:rPr>
                        <a:t>기쁨</a:t>
                      </a:r>
                      <a:endParaRPr b="0" sz="18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473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FF"/>
                          </a:solidFill>
                        </a:rPr>
                        <a:t>월</a:t>
                      </a:r>
                      <a:r>
                        <a:rPr lang="en-US" sz="1800">
                          <a:solidFill>
                            <a:srgbClr val="0000FF"/>
                          </a:solidFill>
                        </a:rPr>
                        <a:t>(3/15)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en-US" sz="1800">
                          <a:solidFill>
                            <a:srgbClr val="0000FF"/>
                          </a:solidFill>
                        </a:rPr>
                        <a:t>am 8</a:t>
                      </a:r>
                      <a:endParaRPr sz="18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FF0000"/>
                          </a:solidFill>
                        </a:rPr>
                        <a:t>우울</a:t>
                      </a:r>
                      <a:endParaRPr b="0" sz="18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473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FF"/>
                          </a:solidFill>
                        </a:rPr>
                        <a:t>월</a:t>
                      </a:r>
                      <a:r>
                        <a:rPr lang="en-US" sz="1800">
                          <a:solidFill>
                            <a:srgbClr val="0000FF"/>
                          </a:solidFill>
                        </a:rPr>
                        <a:t>(3/22)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en-US" sz="1800">
                          <a:solidFill>
                            <a:srgbClr val="0000FF"/>
                          </a:solidFill>
                        </a:rPr>
                        <a:t>am 8</a:t>
                      </a:r>
                      <a:endParaRPr sz="18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FF0000"/>
                          </a:solidFill>
                        </a:rPr>
                        <a:t>우울</a:t>
                      </a:r>
                      <a:endParaRPr b="0" sz="18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473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FF"/>
                          </a:solidFill>
                        </a:rPr>
                        <a:t>월</a:t>
                      </a:r>
                      <a:r>
                        <a:rPr lang="en-US" sz="1800">
                          <a:solidFill>
                            <a:srgbClr val="0000FF"/>
                          </a:solidFill>
                        </a:rPr>
                        <a:t>(3/29)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en-US" sz="1800">
                          <a:solidFill>
                            <a:srgbClr val="0000FF"/>
                          </a:solidFill>
                        </a:rPr>
                        <a:t>am 8</a:t>
                      </a:r>
                      <a:endParaRPr sz="18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우울</a:t>
                      </a:r>
                      <a:endParaRPr b="0" sz="18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473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FF"/>
                          </a:solidFill>
                        </a:rPr>
                        <a:t>월</a:t>
                      </a:r>
                      <a:r>
                        <a:rPr lang="en-US" sz="1800">
                          <a:solidFill>
                            <a:srgbClr val="0000FF"/>
                          </a:solidFill>
                        </a:rPr>
                        <a:t>(4/5)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en-US" sz="1800">
                          <a:solidFill>
                            <a:srgbClr val="0000FF"/>
                          </a:solidFill>
                        </a:rPr>
                        <a:t>am 8</a:t>
                      </a:r>
                      <a:endParaRPr sz="18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FF0000"/>
                          </a:solidFill>
                        </a:rPr>
                        <a:t>화남</a:t>
                      </a:r>
                      <a:endParaRPr b="0" sz="18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397" name="Google Shape;397;p21"/>
          <p:cNvSpPr txBox="1"/>
          <p:nvPr/>
        </p:nvSpPr>
        <p:spPr>
          <a:xfrm>
            <a:off x="9350025" y="990413"/>
            <a:ext cx="2719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예시) 월요일/시간별 데이터</a:t>
            </a:r>
            <a:endParaRPr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8" name="Google Shape;398;p21"/>
          <p:cNvSpPr/>
          <p:nvPr/>
        </p:nvSpPr>
        <p:spPr>
          <a:xfrm>
            <a:off x="4511850" y="1462813"/>
            <a:ext cx="3473100" cy="3289500"/>
          </a:xfrm>
          <a:prstGeom prst="rect">
            <a:avLst/>
          </a:prstGeom>
          <a:solidFill>
            <a:srgbClr val="EFEFEF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21"/>
          <p:cNvSpPr/>
          <p:nvPr/>
        </p:nvSpPr>
        <p:spPr>
          <a:xfrm>
            <a:off x="4359450" y="1575638"/>
            <a:ext cx="3473100" cy="3289500"/>
          </a:xfrm>
          <a:prstGeom prst="rect">
            <a:avLst/>
          </a:prstGeom>
          <a:solidFill>
            <a:srgbClr val="EFEFEF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400" name="Google Shape;400;p21"/>
          <p:cNvGraphicFramePr/>
          <p:nvPr/>
        </p:nvGraphicFramePr>
        <p:xfrm>
          <a:off x="4165414" y="168584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{5727AD25-7231-4D9B-9596-B469F3464AEF}</a:tableStyleId>
              </a:tblPr>
              <a:tblGrid>
                <a:gridCol w="1182675"/>
                <a:gridCol w="1182675"/>
                <a:gridCol w="1182675"/>
              </a:tblGrid>
              <a:tr h="473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요일/날짜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시간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감정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473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FF"/>
                          </a:solidFill>
                        </a:rPr>
                        <a:t>월</a:t>
                      </a:r>
                      <a:r>
                        <a:rPr lang="en-US" sz="1800">
                          <a:solidFill>
                            <a:srgbClr val="0000FF"/>
                          </a:solidFill>
                        </a:rPr>
                        <a:t>(3/1)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FF"/>
                          </a:solidFill>
                        </a:rPr>
                        <a:t>pm 2</a:t>
                      </a:r>
                      <a:endParaRPr b="0" sz="18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우울</a:t>
                      </a:r>
                      <a:endParaRPr b="0" sz="18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473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FF"/>
                          </a:solidFill>
                        </a:rPr>
                        <a:t>월</a:t>
                      </a:r>
                      <a:r>
                        <a:rPr lang="en-US" sz="1800">
                          <a:solidFill>
                            <a:srgbClr val="0000FF"/>
                          </a:solidFill>
                        </a:rPr>
                        <a:t>(3/8)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FF"/>
                          </a:solidFill>
                        </a:rPr>
                        <a:t>pm 2</a:t>
                      </a:r>
                      <a:endParaRPr b="0" sz="18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우울</a:t>
                      </a:r>
                      <a:endParaRPr b="0" sz="18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473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FF"/>
                          </a:solidFill>
                        </a:rPr>
                        <a:t>월</a:t>
                      </a:r>
                      <a:r>
                        <a:rPr lang="en-US" sz="1800">
                          <a:solidFill>
                            <a:srgbClr val="0000FF"/>
                          </a:solidFill>
                        </a:rPr>
                        <a:t>(3/15)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FF"/>
                          </a:solidFill>
                        </a:rPr>
                        <a:t>pm 2</a:t>
                      </a:r>
                      <a:endParaRPr b="0" sz="18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기쁨</a:t>
                      </a:r>
                      <a:endParaRPr b="0" sz="18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473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FF"/>
                          </a:solidFill>
                        </a:rPr>
                        <a:t>월</a:t>
                      </a:r>
                      <a:r>
                        <a:rPr lang="en-US" sz="1800">
                          <a:solidFill>
                            <a:srgbClr val="0000FF"/>
                          </a:solidFill>
                        </a:rPr>
                        <a:t>(3/22)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FF"/>
                          </a:solidFill>
                        </a:rPr>
                        <a:t>pm 2</a:t>
                      </a:r>
                      <a:endParaRPr b="0" sz="18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기쁨</a:t>
                      </a:r>
                      <a:endParaRPr b="0" sz="18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473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FF"/>
                          </a:solidFill>
                        </a:rPr>
                        <a:t>월</a:t>
                      </a:r>
                      <a:r>
                        <a:rPr lang="en-US" sz="1800">
                          <a:solidFill>
                            <a:srgbClr val="0000FF"/>
                          </a:solidFill>
                        </a:rPr>
                        <a:t>(3/29)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FF"/>
                          </a:solidFill>
                        </a:rPr>
                        <a:t>pm 2</a:t>
                      </a:r>
                      <a:endParaRPr b="0" sz="18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기쁨</a:t>
                      </a:r>
                      <a:endParaRPr b="0" sz="18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473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FF"/>
                          </a:solidFill>
                        </a:rPr>
                        <a:t>월</a:t>
                      </a:r>
                      <a:r>
                        <a:rPr lang="en-US" sz="1800">
                          <a:solidFill>
                            <a:srgbClr val="0000FF"/>
                          </a:solidFill>
                        </a:rPr>
                        <a:t>(4/5)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FF"/>
                          </a:solidFill>
                        </a:rPr>
                        <a:t>pm 2</a:t>
                      </a:r>
                      <a:endParaRPr b="0" sz="18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기쁨</a:t>
                      </a:r>
                      <a:endParaRPr b="0" sz="18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401" name="Google Shape;401;p21"/>
          <p:cNvSpPr/>
          <p:nvPr/>
        </p:nvSpPr>
        <p:spPr>
          <a:xfrm>
            <a:off x="8513775" y="1452688"/>
            <a:ext cx="3473100" cy="3289500"/>
          </a:xfrm>
          <a:prstGeom prst="rect">
            <a:avLst/>
          </a:prstGeom>
          <a:solidFill>
            <a:srgbClr val="EFEFEF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21"/>
          <p:cNvSpPr/>
          <p:nvPr/>
        </p:nvSpPr>
        <p:spPr>
          <a:xfrm>
            <a:off x="8361375" y="1565513"/>
            <a:ext cx="3473100" cy="3289500"/>
          </a:xfrm>
          <a:prstGeom prst="rect">
            <a:avLst/>
          </a:prstGeom>
          <a:solidFill>
            <a:srgbClr val="EFEFEF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403" name="Google Shape;403;p21"/>
          <p:cNvGraphicFramePr/>
          <p:nvPr/>
        </p:nvGraphicFramePr>
        <p:xfrm>
          <a:off x="8167339" y="167572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{5727AD25-7231-4D9B-9596-B469F3464AEF}</a:tableStyleId>
              </a:tblPr>
              <a:tblGrid>
                <a:gridCol w="1182675"/>
                <a:gridCol w="1182675"/>
                <a:gridCol w="1182675"/>
              </a:tblGrid>
              <a:tr h="473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요일/날짜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시간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감정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473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FF"/>
                          </a:solidFill>
                        </a:rPr>
                        <a:t>월</a:t>
                      </a:r>
                      <a:r>
                        <a:rPr lang="en-US" sz="1800">
                          <a:solidFill>
                            <a:srgbClr val="0000FF"/>
                          </a:solidFill>
                        </a:rPr>
                        <a:t>(3/1)</a:t>
                      </a:r>
                      <a:endParaRPr b="0" sz="18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FF"/>
                          </a:solidFill>
                        </a:rPr>
                        <a:t>pm 10</a:t>
                      </a:r>
                      <a:endParaRPr b="0" sz="18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화남</a:t>
                      </a:r>
                      <a:endParaRPr b="0" sz="18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473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FF"/>
                          </a:solidFill>
                        </a:rPr>
                        <a:t>월</a:t>
                      </a:r>
                      <a:r>
                        <a:rPr lang="en-US" sz="1800">
                          <a:solidFill>
                            <a:srgbClr val="0000FF"/>
                          </a:solidFill>
                        </a:rPr>
                        <a:t>(3/8)</a:t>
                      </a:r>
                      <a:endParaRPr b="0" sz="18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FF"/>
                          </a:solidFill>
                        </a:rPr>
                        <a:t>pm 10</a:t>
                      </a:r>
                      <a:endParaRPr b="0" sz="18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기쁨</a:t>
                      </a:r>
                      <a:endParaRPr b="0" sz="18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473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FF"/>
                          </a:solidFill>
                        </a:rPr>
                        <a:t>월</a:t>
                      </a:r>
                      <a:r>
                        <a:rPr lang="en-US" sz="1800">
                          <a:solidFill>
                            <a:srgbClr val="0000FF"/>
                          </a:solidFill>
                        </a:rPr>
                        <a:t>(3/15)</a:t>
                      </a:r>
                      <a:endParaRPr b="0" sz="18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FF"/>
                          </a:solidFill>
                        </a:rPr>
                        <a:t>pm 10</a:t>
                      </a:r>
                      <a:endParaRPr b="0" sz="18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우울</a:t>
                      </a:r>
                      <a:endParaRPr b="0" sz="18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473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FF"/>
                          </a:solidFill>
                        </a:rPr>
                        <a:t>월</a:t>
                      </a:r>
                      <a:r>
                        <a:rPr lang="en-US" sz="1800">
                          <a:solidFill>
                            <a:srgbClr val="0000FF"/>
                          </a:solidFill>
                        </a:rPr>
                        <a:t>(3/22)</a:t>
                      </a:r>
                      <a:endParaRPr b="0" sz="18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FF"/>
                          </a:solidFill>
                        </a:rPr>
                        <a:t>pm 10</a:t>
                      </a:r>
                      <a:endParaRPr b="0" sz="18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화남</a:t>
                      </a:r>
                      <a:endParaRPr b="0" sz="18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473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FF"/>
                          </a:solidFill>
                        </a:rPr>
                        <a:t>월</a:t>
                      </a:r>
                      <a:r>
                        <a:rPr lang="en-US" sz="1800">
                          <a:solidFill>
                            <a:srgbClr val="0000FF"/>
                          </a:solidFill>
                        </a:rPr>
                        <a:t>(3/29)</a:t>
                      </a:r>
                      <a:endParaRPr b="0" sz="18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FF"/>
                          </a:solidFill>
                        </a:rPr>
                        <a:t>pm 10</a:t>
                      </a:r>
                      <a:endParaRPr b="0" sz="18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화남</a:t>
                      </a:r>
                      <a:endParaRPr b="0" sz="18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473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FF"/>
                          </a:solidFill>
                        </a:rPr>
                        <a:t>월</a:t>
                      </a:r>
                      <a:r>
                        <a:rPr lang="en-US" sz="1800">
                          <a:solidFill>
                            <a:srgbClr val="0000FF"/>
                          </a:solidFill>
                        </a:rPr>
                        <a:t>(4/5)</a:t>
                      </a:r>
                      <a:endParaRPr b="0" sz="18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FF"/>
                          </a:solidFill>
                        </a:rPr>
                        <a:t>pm 10</a:t>
                      </a:r>
                      <a:endParaRPr b="0" sz="18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화남</a:t>
                      </a:r>
                      <a:endParaRPr b="0" sz="18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404" name="Google Shape;404;p21"/>
          <p:cNvSpPr txBox="1"/>
          <p:nvPr/>
        </p:nvSpPr>
        <p:spPr>
          <a:xfrm>
            <a:off x="162344" y="198872"/>
            <a:ext cx="352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Goal: </a:t>
            </a:r>
            <a:endParaRPr b="1" sz="20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" name="Google Shape;410;p22"/>
          <p:cNvGrpSpPr/>
          <p:nvPr/>
        </p:nvGrpSpPr>
        <p:grpSpPr>
          <a:xfrm>
            <a:off x="918510" y="4073568"/>
            <a:ext cx="4388410" cy="2083905"/>
            <a:chOff x="423733" y="4707835"/>
            <a:chExt cx="4388410" cy="2083905"/>
          </a:xfrm>
        </p:grpSpPr>
        <p:pic>
          <p:nvPicPr>
            <p:cNvPr id="411" name="Google Shape;411;p2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23733" y="5163145"/>
              <a:ext cx="1628595" cy="162859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12" name="Google Shape;412;p22"/>
            <p:cNvSpPr/>
            <p:nvPr/>
          </p:nvSpPr>
          <p:spPr>
            <a:xfrm>
              <a:off x="509666" y="4707835"/>
              <a:ext cx="3813900" cy="1878600"/>
            </a:xfrm>
            <a:prstGeom prst="rect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13" name="Google Shape;413;p22"/>
            <p:cNvSpPr txBox="1"/>
            <p:nvPr/>
          </p:nvSpPr>
          <p:spPr>
            <a:xfrm>
              <a:off x="1796243" y="5595882"/>
              <a:ext cx="3015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rPr b="1" lang="en-US">
                  <a:solidFill>
                    <a:srgbClr val="666666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“무디야, 나 오늘 우울해”</a:t>
              </a:r>
              <a:endParaRPr b="1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414" name="Google Shape;414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27500" y="4528877"/>
            <a:ext cx="1628595" cy="1628595"/>
          </a:xfrm>
          <a:prstGeom prst="rect">
            <a:avLst/>
          </a:prstGeom>
          <a:noFill/>
          <a:ln>
            <a:noFill/>
          </a:ln>
        </p:spPr>
      </p:pic>
      <p:sp>
        <p:nvSpPr>
          <p:cNvPr id="415" name="Google Shape;415;p22"/>
          <p:cNvSpPr txBox="1"/>
          <p:nvPr/>
        </p:nvSpPr>
        <p:spPr>
          <a:xfrm>
            <a:off x="8202013" y="4845522"/>
            <a:ext cx="3359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b="1" lang="en-US" sz="1500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rPr>
              <a:t>“무디야, (mood 색상) 뿌려줘 ”</a:t>
            </a:r>
            <a:endParaRPr b="1" sz="1500">
              <a:solidFill>
                <a:srgbClr val="6666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6" name="Google Shape;416;p22"/>
          <p:cNvSpPr/>
          <p:nvPr/>
        </p:nvSpPr>
        <p:spPr>
          <a:xfrm>
            <a:off x="7223377" y="4067768"/>
            <a:ext cx="3813900" cy="18786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17" name="Google Shape;417;p22"/>
          <p:cNvGrpSpPr/>
          <p:nvPr/>
        </p:nvGrpSpPr>
        <p:grpSpPr>
          <a:xfrm>
            <a:off x="9302632" y="5182558"/>
            <a:ext cx="712553" cy="461636"/>
            <a:chOff x="9459979" y="3737634"/>
            <a:chExt cx="1462847" cy="763287"/>
          </a:xfrm>
        </p:grpSpPr>
        <p:pic>
          <p:nvPicPr>
            <p:cNvPr id="418" name="Google Shape;418;p2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9459979" y="3770121"/>
              <a:ext cx="403200" cy="730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9" name="Google Shape;419;p2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0164243" y="3737634"/>
              <a:ext cx="403200" cy="730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0" name="Google Shape;420;p22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9828068" y="3767970"/>
              <a:ext cx="403206" cy="731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1" name="Google Shape;421;p22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10519626" y="3749079"/>
              <a:ext cx="403200" cy="7308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22" name="Google Shape;422;p22"/>
          <p:cNvSpPr txBox="1"/>
          <p:nvPr/>
        </p:nvSpPr>
        <p:spPr>
          <a:xfrm>
            <a:off x="1433168" y="4264700"/>
            <a:ext cx="2756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직접적인 감정 표현 </a:t>
            </a:r>
            <a:endParaRPr b="1"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3" name="Google Shape;423;p22"/>
          <p:cNvSpPr txBox="1"/>
          <p:nvPr/>
        </p:nvSpPr>
        <p:spPr>
          <a:xfrm>
            <a:off x="7833968" y="4264700"/>
            <a:ext cx="2756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디퓨저의 본래 기능</a:t>
            </a: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b="1"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24" name="Google Shape;424;p22"/>
          <p:cNvGrpSpPr/>
          <p:nvPr/>
        </p:nvGrpSpPr>
        <p:grpSpPr>
          <a:xfrm>
            <a:off x="2411205" y="452381"/>
            <a:ext cx="6982695" cy="2613900"/>
            <a:chOff x="2411205" y="299981"/>
            <a:chExt cx="6982695" cy="2613900"/>
          </a:xfrm>
        </p:grpSpPr>
        <p:pic>
          <p:nvPicPr>
            <p:cNvPr id="425" name="Google Shape;425;p2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411205" y="1153408"/>
              <a:ext cx="1628595" cy="162859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426" name="Google Shape;426;p22"/>
            <p:cNvCxnSpPr/>
            <p:nvPr/>
          </p:nvCxnSpPr>
          <p:spPr>
            <a:xfrm flipH="1" rot="10800000">
              <a:off x="4184483" y="1967704"/>
              <a:ext cx="3456361" cy="1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pic>
          <p:nvPicPr>
            <p:cNvPr id="427" name="Google Shape;427;p22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7785527" y="1104989"/>
              <a:ext cx="1486799" cy="14867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8" name="Google Shape;428;p22"/>
            <p:cNvSpPr txBox="1"/>
            <p:nvPr/>
          </p:nvSpPr>
          <p:spPr>
            <a:xfrm>
              <a:off x="4184483" y="1598372"/>
              <a:ext cx="316146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rPr lang="en-US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일상 대화 수집 → 감정 추출</a:t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29" name="Google Shape;429;p22"/>
            <p:cNvSpPr txBox="1"/>
            <p:nvPr/>
          </p:nvSpPr>
          <p:spPr>
            <a:xfrm>
              <a:off x="4938943" y="2048947"/>
              <a:ext cx="1849495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rPr lang="en-US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현재 날씨 정보</a:t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30" name="Google Shape;430;p22"/>
            <p:cNvSpPr/>
            <p:nvPr/>
          </p:nvSpPr>
          <p:spPr>
            <a:xfrm>
              <a:off x="2431500" y="299981"/>
              <a:ext cx="6962400" cy="2613900"/>
            </a:xfrm>
            <a:prstGeom prst="rect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31" name="Google Shape;431;p22"/>
            <p:cNvSpPr txBox="1"/>
            <p:nvPr/>
          </p:nvSpPr>
          <p:spPr>
            <a:xfrm>
              <a:off x="4387006" y="475925"/>
              <a:ext cx="27564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간접적인 감정 표현</a:t>
              </a:r>
              <a:r>
                <a:rPr b="1" lang="en-US" sz="16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</a:t>
              </a:r>
              <a:endParaRPr b="1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432" name="Google Shape;432;p22"/>
          <p:cNvSpPr txBox="1"/>
          <p:nvPr/>
        </p:nvSpPr>
        <p:spPr>
          <a:xfrm>
            <a:off x="162344" y="198872"/>
            <a:ext cx="352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Goal: </a:t>
            </a:r>
            <a:endParaRPr b="1" sz="20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433" name="Google Shape;433;p22"/>
          <p:cNvCxnSpPr>
            <a:endCxn id="412" idx="0"/>
          </p:cNvCxnSpPr>
          <p:nvPr/>
        </p:nvCxnSpPr>
        <p:spPr>
          <a:xfrm flipH="1">
            <a:off x="2911393" y="3064968"/>
            <a:ext cx="1446600" cy="1008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4" name="Google Shape;434;p22"/>
          <p:cNvCxnSpPr>
            <a:endCxn id="416" idx="0"/>
          </p:cNvCxnSpPr>
          <p:nvPr/>
        </p:nvCxnSpPr>
        <p:spPr>
          <a:xfrm>
            <a:off x="7595527" y="3074468"/>
            <a:ext cx="1534800" cy="993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5" name="Google Shape;435;p22"/>
          <p:cNvCxnSpPr/>
          <p:nvPr/>
        </p:nvCxnSpPr>
        <p:spPr>
          <a:xfrm flipH="1">
            <a:off x="4821752" y="4991468"/>
            <a:ext cx="2396100" cy="31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6" name="Google Shape;436;p22"/>
          <p:cNvSpPr txBox="1"/>
          <p:nvPr/>
        </p:nvSpPr>
        <p:spPr>
          <a:xfrm>
            <a:off x="4974150" y="3512875"/>
            <a:ext cx="2396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latin typeface="Comic Sans MS"/>
                <a:ea typeface="Comic Sans MS"/>
                <a:cs typeface="Comic Sans MS"/>
                <a:sym typeface="Comic Sans MS"/>
              </a:rPr>
              <a:t>mooDiffuser</a:t>
            </a:r>
            <a:endParaRPr b="1" sz="25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 txBox="1"/>
          <p:nvPr/>
        </p:nvSpPr>
        <p:spPr>
          <a:xfrm>
            <a:off x="162344" y="198872"/>
            <a:ext cx="352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Motivation:</a:t>
            </a:r>
            <a:endParaRPr b="1" sz="20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00" name="Google Shape;10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1538" y="1258967"/>
            <a:ext cx="4838823" cy="42131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08722" y="525488"/>
            <a:ext cx="3501428" cy="5126664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"/>
          <p:cNvSpPr txBox="1"/>
          <p:nvPr/>
        </p:nvSpPr>
        <p:spPr>
          <a:xfrm>
            <a:off x="9216041" y="6512745"/>
            <a:ext cx="2975959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출처: 한국건강증진개발원, 대학내일 20대연구소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23"/>
          <p:cNvSpPr txBox="1"/>
          <p:nvPr>
            <p:ph type="title"/>
          </p:nvPr>
        </p:nvSpPr>
        <p:spPr>
          <a:xfrm>
            <a:off x="4378075" y="2766218"/>
            <a:ext cx="3435849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lgun Gothic"/>
              <a:buNone/>
            </a:pPr>
            <a:r>
              <a:rPr b="1" lang="en-US" sz="4800">
                <a:latin typeface="Comic Sans MS"/>
                <a:ea typeface="Comic Sans MS"/>
                <a:cs typeface="Comic Sans MS"/>
                <a:sym typeface="Comic Sans MS"/>
              </a:rPr>
              <a:t>Thank you.</a:t>
            </a:r>
            <a:endParaRPr b="1" sz="48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2950" y="1489063"/>
            <a:ext cx="6426750" cy="448202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3"/>
          <p:cNvSpPr txBox="1"/>
          <p:nvPr/>
        </p:nvSpPr>
        <p:spPr>
          <a:xfrm>
            <a:off x="162344" y="198872"/>
            <a:ext cx="352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Motivation:</a:t>
            </a:r>
            <a:endParaRPr b="1" sz="20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09" name="Google Shape;109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30359" y="1767562"/>
            <a:ext cx="4802441" cy="3925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86742" y="862428"/>
            <a:ext cx="3071955" cy="4778597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4"/>
          <p:cNvSpPr txBox="1"/>
          <p:nvPr/>
        </p:nvSpPr>
        <p:spPr>
          <a:xfrm>
            <a:off x="8332839" y="6550976"/>
            <a:ext cx="3859161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정보통신기획평가원, 대한간호학회지 제39권 제3호, 2009년 6월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16" name="Google Shape;116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54646" y="874165"/>
            <a:ext cx="4538489" cy="4690723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4"/>
          <p:cNvSpPr/>
          <p:nvPr/>
        </p:nvSpPr>
        <p:spPr>
          <a:xfrm>
            <a:off x="6354646" y="1944347"/>
            <a:ext cx="4448043" cy="902091"/>
          </a:xfrm>
          <a:prstGeom prst="rect">
            <a:avLst/>
          </a:prstGeom>
          <a:noFill/>
          <a:ln cap="flat" cmpd="sng" w="762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8" name="Google Shape;118;p4"/>
          <p:cNvSpPr txBox="1"/>
          <p:nvPr/>
        </p:nvSpPr>
        <p:spPr>
          <a:xfrm>
            <a:off x="162344" y="198872"/>
            <a:ext cx="352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Motivation:</a:t>
            </a:r>
            <a:endParaRPr b="1" sz="20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4088" y="2251705"/>
            <a:ext cx="1982449" cy="1982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68532" y="2397544"/>
            <a:ext cx="1827761" cy="18277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29621" y="2642679"/>
            <a:ext cx="1448743" cy="144874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7" name="Google Shape;127;p5"/>
          <p:cNvGrpSpPr/>
          <p:nvPr/>
        </p:nvGrpSpPr>
        <p:grpSpPr>
          <a:xfrm>
            <a:off x="9109324" y="1660657"/>
            <a:ext cx="1822667" cy="3007246"/>
            <a:chOff x="8460734" y="1903544"/>
            <a:chExt cx="1822667" cy="3007246"/>
          </a:xfrm>
        </p:grpSpPr>
        <p:pic>
          <p:nvPicPr>
            <p:cNvPr id="128" name="Google Shape;128;p5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8460734" y="3191601"/>
              <a:ext cx="885803" cy="17191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9" name="Google Shape;129;p5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9335428" y="3304666"/>
              <a:ext cx="923675" cy="16061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0" name="Google Shape;130;p5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8487378" y="1918247"/>
              <a:ext cx="894566" cy="15727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1" name="Google Shape;131;p5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9319892" y="1903544"/>
              <a:ext cx="963509" cy="160216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2" name="Google Shape;132;p5"/>
          <p:cNvSpPr txBox="1"/>
          <p:nvPr/>
        </p:nvSpPr>
        <p:spPr>
          <a:xfrm>
            <a:off x="1214088" y="5245144"/>
            <a:ext cx="2064188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사용자 감정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3" name="Google Shape;133;p5"/>
          <p:cNvSpPr txBox="1"/>
          <p:nvPr/>
        </p:nvSpPr>
        <p:spPr>
          <a:xfrm>
            <a:off x="5356775" y="5245143"/>
            <a:ext cx="2002670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실시간 날씨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4" name="Google Shape;134;p5"/>
          <p:cNvSpPr txBox="1"/>
          <p:nvPr/>
        </p:nvSpPr>
        <p:spPr>
          <a:xfrm>
            <a:off x="8931779" y="5269357"/>
            <a:ext cx="2197510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사용자 mood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5" name="Google Shape;135;p5"/>
          <p:cNvSpPr/>
          <p:nvPr/>
        </p:nvSpPr>
        <p:spPr>
          <a:xfrm>
            <a:off x="3551856" y="2904810"/>
            <a:ext cx="1063256" cy="1027863"/>
          </a:xfrm>
          <a:prstGeom prst="mathPlus">
            <a:avLst>
              <a:gd fmla="val 11107" name="adj1"/>
            </a:avLst>
          </a:prstGeom>
          <a:solidFill>
            <a:srgbClr val="595959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6" name="Google Shape;136;p5"/>
          <p:cNvSpPr/>
          <p:nvPr/>
        </p:nvSpPr>
        <p:spPr>
          <a:xfrm>
            <a:off x="7942443" y="3130235"/>
            <a:ext cx="776177" cy="548631"/>
          </a:xfrm>
          <a:prstGeom prst="rightArrow">
            <a:avLst>
              <a:gd fmla="val 18209" name="adj1"/>
              <a:gd fmla="val 50000" name="adj2"/>
            </a:avLst>
          </a:prstGeom>
          <a:solidFill>
            <a:srgbClr val="595959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7" name="Google Shape;137;p5"/>
          <p:cNvSpPr txBox="1"/>
          <p:nvPr/>
        </p:nvSpPr>
        <p:spPr>
          <a:xfrm>
            <a:off x="162344" y="198872"/>
            <a:ext cx="352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Motivation:</a:t>
            </a:r>
            <a:endParaRPr b="1" sz="20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c9af2a618b_0_5"/>
          <p:cNvSpPr txBox="1"/>
          <p:nvPr/>
        </p:nvSpPr>
        <p:spPr>
          <a:xfrm>
            <a:off x="381675" y="2919274"/>
            <a:ext cx="11072700" cy="3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Function</a:t>
            </a:r>
            <a:endParaRPr b="1" i="0" sz="54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54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44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44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24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6"/>
          <p:cNvSpPr txBox="1"/>
          <p:nvPr/>
        </p:nvSpPr>
        <p:spPr>
          <a:xfrm>
            <a:off x="6624800" y="5274600"/>
            <a:ext cx="4709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사용자의 일상 대화 속 사용 된 감정 단어</a:t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48" name="Google Shape;148;p6"/>
          <p:cNvGrpSpPr/>
          <p:nvPr/>
        </p:nvGrpSpPr>
        <p:grpSpPr>
          <a:xfrm>
            <a:off x="769075" y="1732500"/>
            <a:ext cx="4913700" cy="2936847"/>
            <a:chOff x="845275" y="2342100"/>
            <a:chExt cx="4913700" cy="2936847"/>
          </a:xfrm>
        </p:grpSpPr>
        <p:pic>
          <p:nvPicPr>
            <p:cNvPr id="149" name="Google Shape;149;p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91829" y="2896948"/>
              <a:ext cx="2415800" cy="238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0" name="Google Shape;150;p6"/>
            <p:cNvSpPr/>
            <p:nvPr/>
          </p:nvSpPr>
          <p:spPr>
            <a:xfrm>
              <a:off x="845275" y="2342100"/>
              <a:ext cx="4913700" cy="2874600"/>
            </a:xfrm>
            <a:prstGeom prst="rect">
              <a:avLst/>
            </a:prstGeom>
            <a:noFill/>
            <a:ln cap="flat" cmpd="sng" w="76200">
              <a:solidFill>
                <a:srgbClr val="59595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1" name="Google Shape;151;p6"/>
            <p:cNvSpPr txBox="1"/>
            <p:nvPr/>
          </p:nvSpPr>
          <p:spPr>
            <a:xfrm>
              <a:off x="2552000" y="3137300"/>
              <a:ext cx="3146700" cy="38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Malgun Gothic"/>
                <a:buNone/>
              </a:pPr>
              <a:r>
                <a:rPr b="1" lang="en-US" sz="19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“무디야, 나 오늘 우울해”</a:t>
              </a:r>
              <a:endParaRPr b="1" sz="1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52" name="Google Shape;152;p6"/>
          <p:cNvSpPr txBox="1"/>
          <p:nvPr/>
        </p:nvSpPr>
        <p:spPr>
          <a:xfrm>
            <a:off x="1035525" y="5274600"/>
            <a:ext cx="4321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“무디야” + 감정단어</a:t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3" name="Google Shape;153;p6"/>
          <p:cNvSpPr txBox="1"/>
          <p:nvPr/>
        </p:nvSpPr>
        <p:spPr>
          <a:xfrm>
            <a:off x="162344" y="198872"/>
            <a:ext cx="352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Function</a:t>
            </a:r>
            <a:r>
              <a:rPr b="1" lang="en-US" sz="2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: sentiment</a:t>
            </a:r>
            <a:endParaRPr b="1" sz="20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154" name="Google Shape;154;p6"/>
          <p:cNvGrpSpPr/>
          <p:nvPr/>
        </p:nvGrpSpPr>
        <p:grpSpPr>
          <a:xfrm>
            <a:off x="6302029" y="1732500"/>
            <a:ext cx="5095746" cy="2936847"/>
            <a:chOff x="6225829" y="2342100"/>
            <a:chExt cx="5095746" cy="2936847"/>
          </a:xfrm>
        </p:grpSpPr>
        <p:pic>
          <p:nvPicPr>
            <p:cNvPr id="155" name="Google Shape;155;p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225829" y="2896948"/>
              <a:ext cx="2415800" cy="238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6" name="Google Shape;156;p6"/>
            <p:cNvSpPr/>
            <p:nvPr/>
          </p:nvSpPr>
          <p:spPr>
            <a:xfrm>
              <a:off x="7813825" y="2875700"/>
              <a:ext cx="3368400" cy="648000"/>
            </a:xfrm>
            <a:prstGeom prst="wedgeRoundRectCallout">
              <a:avLst>
                <a:gd fmla="val -40156" name="adj1"/>
                <a:gd fmla="val 92647" name="adj2"/>
                <a:gd fmla="val 0" name="adj3"/>
              </a:avLst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6"/>
            <p:cNvSpPr txBox="1"/>
            <p:nvPr/>
          </p:nvSpPr>
          <p:spPr>
            <a:xfrm>
              <a:off x="8037289" y="2973149"/>
              <a:ext cx="3038400" cy="47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900">
                  <a:latin typeface="Malgun Gothic"/>
                  <a:ea typeface="Malgun Gothic"/>
                  <a:cs typeface="Malgun Gothic"/>
                  <a:sym typeface="Malgun Gothic"/>
                </a:rPr>
                <a:t>오늘 진짜 힘든 하루였어..</a:t>
              </a:r>
              <a:endParaRPr b="1" sz="19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8" name="Google Shape;158;p6"/>
            <p:cNvSpPr/>
            <p:nvPr/>
          </p:nvSpPr>
          <p:spPr>
            <a:xfrm>
              <a:off x="6407875" y="2342100"/>
              <a:ext cx="4913700" cy="2874600"/>
            </a:xfrm>
            <a:prstGeom prst="rect">
              <a:avLst/>
            </a:prstGeom>
            <a:noFill/>
            <a:ln cap="flat" cmpd="sng" w="76200">
              <a:solidFill>
                <a:srgbClr val="59595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3" name="Google Shape;163;p7"/>
          <p:cNvCxnSpPr/>
          <p:nvPr/>
        </p:nvCxnSpPr>
        <p:spPr>
          <a:xfrm>
            <a:off x="6992192" y="3595779"/>
            <a:ext cx="1317300" cy="3600"/>
          </a:xfrm>
          <a:prstGeom prst="straightConnector1">
            <a:avLst/>
          </a:prstGeom>
          <a:noFill/>
          <a:ln cap="flat" cmpd="sng" w="76200">
            <a:solidFill>
              <a:schemeClr val="accent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64" name="Google Shape;164;p7"/>
          <p:cNvSpPr txBox="1"/>
          <p:nvPr/>
        </p:nvSpPr>
        <p:spPr>
          <a:xfrm>
            <a:off x="8542047" y="1045323"/>
            <a:ext cx="29574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선호도에 따른 </a:t>
            </a:r>
            <a:endParaRPr b="1" sz="1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현재 날씨 수치화</a:t>
            </a:r>
            <a:endParaRPr b="1" sz="1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65" name="Google Shape;165;p7"/>
          <p:cNvPicPr preferRelativeResize="0"/>
          <p:nvPr/>
        </p:nvPicPr>
        <p:blipFill rotWithShape="1">
          <a:blip r:embed="rId3">
            <a:alphaModFix/>
          </a:blip>
          <a:srcRect b="4311" l="22932" r="23335" t="12292"/>
          <a:stretch/>
        </p:blipFill>
        <p:spPr>
          <a:xfrm>
            <a:off x="5634757" y="2913191"/>
            <a:ext cx="1074873" cy="166817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7"/>
          <p:cNvSpPr txBox="1"/>
          <p:nvPr/>
        </p:nvSpPr>
        <p:spPr>
          <a:xfrm>
            <a:off x="5823425" y="2278175"/>
            <a:ext cx="886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latin typeface="Malgun Gothic"/>
                <a:ea typeface="Malgun Gothic"/>
                <a:cs typeface="Malgun Gothic"/>
                <a:sym typeface="Malgun Gothic"/>
              </a:rPr>
              <a:t>GPS</a:t>
            </a:r>
            <a:endParaRPr b="1" sz="25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7" name="Google Shape;167;p7"/>
          <p:cNvSpPr txBox="1"/>
          <p:nvPr/>
        </p:nvSpPr>
        <p:spPr>
          <a:xfrm>
            <a:off x="162344" y="198872"/>
            <a:ext cx="352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Function: weather</a:t>
            </a:r>
            <a:endParaRPr b="1" sz="20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68" name="Google Shape;168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9074" y="1712763"/>
            <a:ext cx="2957500" cy="4114777"/>
          </a:xfrm>
          <a:prstGeom prst="rect">
            <a:avLst/>
          </a:prstGeom>
          <a:noFill/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69" name="Google Shape;169;p7"/>
          <p:cNvSpPr txBox="1"/>
          <p:nvPr/>
        </p:nvSpPr>
        <p:spPr>
          <a:xfrm>
            <a:off x="991475" y="1053125"/>
            <a:ext cx="2552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Malgun Gothic"/>
                <a:ea typeface="Malgun Gothic"/>
                <a:cs typeface="Malgun Gothic"/>
                <a:sym typeface="Malgun Gothic"/>
              </a:rPr>
              <a:t>사용자 날씨 선호도</a:t>
            </a:r>
            <a:endParaRPr b="1" sz="2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70" name="Google Shape;170;p7"/>
          <p:cNvCxnSpPr/>
          <p:nvPr/>
        </p:nvCxnSpPr>
        <p:spPr>
          <a:xfrm>
            <a:off x="4032005" y="3595779"/>
            <a:ext cx="1317300" cy="3600"/>
          </a:xfrm>
          <a:prstGeom prst="straightConnector1">
            <a:avLst/>
          </a:prstGeom>
          <a:noFill/>
          <a:ln cap="flat" cmpd="sng" w="76200">
            <a:solidFill>
              <a:schemeClr val="accent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aphicFrame>
        <p:nvGraphicFramePr>
          <p:cNvPr id="171" name="Google Shape;171;p7"/>
          <p:cNvGraphicFramePr/>
          <p:nvPr/>
        </p:nvGraphicFramePr>
        <p:xfrm>
          <a:off x="8592063" y="207545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{259839D5-8246-4D8E-8B88-F6D8E93B70DB}</a:tableStyleId>
              </a:tblPr>
              <a:tblGrid>
                <a:gridCol w="1731175"/>
                <a:gridCol w="1126175"/>
              </a:tblGrid>
              <a:tr h="601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/>
                        <a:t>매우 선호</a:t>
                      </a:r>
                      <a:endParaRPr sz="2100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/>
                        <a:t>120</a:t>
                      </a:r>
                      <a:endParaRPr sz="2100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2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/>
                        <a:t>약간 선호</a:t>
                      </a:r>
                      <a:endParaRPr sz="2100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/>
                        <a:t>90</a:t>
                      </a:r>
                      <a:endParaRPr sz="2100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1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/>
                        <a:t>보통</a:t>
                      </a:r>
                      <a:endParaRPr sz="2100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/>
                        <a:t>60</a:t>
                      </a:r>
                      <a:endParaRPr sz="2100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4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/>
                        <a:t>약간 불호</a:t>
                      </a:r>
                      <a:endParaRPr sz="2100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/>
                        <a:t>30</a:t>
                      </a:r>
                      <a:endParaRPr sz="2100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9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/>
                        <a:t>불호</a:t>
                      </a:r>
                      <a:endParaRPr sz="2100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/>
                        <a:t>0</a:t>
                      </a:r>
                      <a:endParaRPr sz="2100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2021-03-18T07:24:03Z</dcterms:created>
  <dc:creator>DS</dc:creator>
</cp:coreProperties>
</file>