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Q7Nmd/91dvvCjLCMXyBohRQL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235ed3b9c_5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/>
              <a:t>(뉴스 기사 감정 분류)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/>
              <a:t>Text-CNN 모델</a:t>
            </a:r>
            <a:endParaRPr sz="1000"/>
          </a:p>
        </p:txBody>
      </p:sp>
      <p:sp>
        <p:nvSpPr>
          <p:cNvPr id="175" name="Google Shape;175;gd235ed3b9c_5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/>
              <a:t>코드 설명 및 견해(어느 부분이 우리랑 맞고 어느 부분이 안맞는지 등)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000"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35ed3b9c_7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뉴스모델에 다양한 문장들을 넣은 결과 캡쳐</a:t>
            </a:r>
            <a:endParaRPr/>
          </a:p>
        </p:txBody>
      </p:sp>
      <p:sp>
        <p:nvSpPr>
          <p:cNvPr id="191" name="Google Shape;191;gd235ed3b9c_7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디퓨저 구현 파트의 현재 진행 상황입니다. </a:t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35ed3b9c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라즈베리파이에 USB형태의 마이크를 연결했고 오디오 입출력 라이브러리인 파이오디오 모듈을 이용해 음성데이터를 wav파일로 저장했습니다. 그리고 삼바 서버를 통해 리눅스 기반인 라즈베리파이의 wav 파일을 윈도우에서 접근할 수 있게 설정했습니다.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SAMPLE_RATE = 초당 표본 추출 횟수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FORMAT = 표본 추출 1개의 결과를 저장할 데이터의 크기 &gt; 16비트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CHANNEL = 소리 및 음성 흐름의 개수 &gt; mono, 스피커 양쪽에서 같은 소리가 나는 것 / stereo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CHUNK = 한 번에 읽어올 표본 추출의 개수, (line24에서 건너오는 음성 데이터에 대한)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0" name="Google Shape;210;gd235ed3b9c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윈도우에서 접근 가능하게 된 wav 파일을 s3 버킷에 업로드했고 이를 amazon transcribe api로 텍스트화 시켰습니다. 결과는 json 파일로 정상 출력됨을 확인했습니다.</a:t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35ed3b9c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라즈베리파이에서 s3로 바로 wav파일을 저장하기 위해 aws에서 제공하는 boto3 라이브러리를 설치했습니다. 이 과정은 터미널에서 파이썬 기반으로 실행되며 라즈베리파이의 wav파일이 s3로 바로 저장됨을 확인할 수 있었습니다.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38" name="Google Shape;238;gd235ed3b9c_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89de4ec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그 다음, </a:t>
            </a:r>
            <a:r>
              <a:rPr lang="en-US" sz="1400"/>
              <a:t>라즈베리파이 부팅 후 음성 녹음 파이썬 파일의 자동 실행을 위해 baschrc 파일의 코드를 수정하고, 그 결과 라즈베리파이 부팅 후, 음성 녹음 파이썬 파일이 자동 실행됨을 확인할 수 있었습니다.</a:t>
            </a:r>
            <a:endParaRPr/>
          </a:p>
        </p:txBody>
      </p:sp>
      <p:sp>
        <p:nvSpPr>
          <p:cNvPr id="252" name="Google Shape;252;gd289de4ec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235ed3b9c_7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앞으로의 계획을 설명드리겠습니다.</a:t>
            </a:r>
            <a:endParaRPr/>
          </a:p>
        </p:txBody>
      </p:sp>
      <p:sp>
        <p:nvSpPr>
          <p:cNvPr id="266" name="Google Shape;266;gd235ed3b9c_7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딥러닝 파트의 다음 계획입니다. 라즈베리파이로 받아온 음성 파일을 텍스트화 하고 저장하는 곳으로 아마존웹서비스를 사용할 계획이기 때문에 텍스트화 된 음성을 사용해야하는 감정 판단 모델 또한 아마존 sagemaker와 ec2를 활용할 계획에 있습니다.해당 환경에서 모델을 돌리기 위해 웹 서비스를 구현할 예정이며 구현 후, 아마존 웹 서비스에 저장되어 있는 json파일을 모델에 받아와 감정 예측 모델을 완성하는 것이 목표입니다. </a:t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다음은 디퓨저구현 파트의 계획입니다. </a:t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다음은 진행상황입니다.</a:t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저희는 AI HUB의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감정 분류를 위한 대화 음성 데이터셋 4차 5차 및 단발성 데이터셋 등을 수집하여 약 6만여개의 데이터셋을 구축하였습니다.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추가적으로 5만여개의 데이터셋을 가지고 있으나 이는 use case 1에 대한 구축이 이루어진 뒤 추후에 합칠 계획입니다.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 데이터셋은 기쁨, 슬픔, 놀람, 분노, 공포, 혐오, 중립 총 7가지 감정으로 분류되어 있습니다.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저희는 오픈되어 있는 여러 감정 예측 모델 중 저희의 데이터셋과 같은 7가지 감정을 분류하는 모델과 7가지 감정을 긍정,부정,중립으로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분류하는 모델을 찾아 돌려봤습니다.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//저희는 오픈되어 있는 여러 감정 예측 모델 중 저희의 사용목적과 데이터셋에 가장 //적합한 모델을 찾기 위해 대표적인 모델 3가지를 돌려보았습니다.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저희는 먼저, KoBERT를 사용하여 7가지 감정으로 분류되는 코드를 돌려보았습니다.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정확도는 약 64%가 나왔으며.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코드 설명 및 견해(어느 부분이 우리랑 맞고 어느 부분이 안맞는지 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KoBERT모델을 사용하여 7가지의 감정으로 분류하는 코드입니다.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7가지 감정으로 분류되어 있는 데이터셋을 3가지(긍정, 부정, 중립)으로 재분류하여 감정을 예측하는 모델로 LSTM을 사용하여 학습을 시키는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7가지 감정으로 분류되어 있는 데이터셋을 3가지(긍정, 부정, 중립)으로 재분류하고, LSTM을 사용하여 감정을 예측하는 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왼쪽 코드를 돌리면 오른쪽과 같은 그래프 나옴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# github: </a:t>
            </a: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만든 모델을 텔레그램 어플에 연결하여 어플에서 대화를 입력하면 그 대화에 어울리는 감정 이모티콘을 송출하는 기능을 구현하였습니다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Relationship Id="rId4" Type="http://schemas.openxmlformats.org/officeDocument/2006/relationships/image" Target="../media/image36.jpg"/><Relationship Id="rId5" Type="http://schemas.openxmlformats.org/officeDocument/2006/relationships/image" Target="../media/image35.jp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81675" y="24620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mooDiffuser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85000" y="3429000"/>
            <a:ext cx="52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B.AB.O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김민진, 김소현, 방예지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35ed3b9c_5_4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235ed3b9c_5_4"/>
          <p:cNvSpPr txBox="1"/>
          <p:nvPr/>
        </p:nvSpPr>
        <p:spPr>
          <a:xfrm>
            <a:off x="162352" y="198875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Text-CNN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gd235ed3b9c_5_4"/>
          <p:cNvSpPr txBox="1"/>
          <p:nvPr/>
        </p:nvSpPr>
        <p:spPr>
          <a:xfrm>
            <a:off x="3169798" y="5769225"/>
            <a:ext cx="813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24292E"/>
                </a:solidFill>
              </a:rPr>
              <a:t>에크만의 6가지 감정으로 분류한 감정사전</a:t>
            </a:r>
            <a:r>
              <a:rPr b="1" lang="en-US" sz="1000">
                <a:solidFill>
                  <a:srgbClr val="24292E"/>
                </a:solidFill>
              </a:rPr>
              <a:t>(</a:t>
            </a:r>
            <a:r>
              <a:rPr b="1" lang="en-US" sz="1000">
                <a:solidFill>
                  <a:srgbClr val="24292E"/>
                </a:solidFill>
              </a:rPr>
              <a:t>'감정동사의 범주 규정과 유형 분류'논문 참고)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gd235ed3b9c_5_4"/>
          <p:cNvPicPr preferRelativeResize="0"/>
          <p:nvPr/>
        </p:nvPicPr>
        <p:blipFill rotWithShape="1">
          <a:blip r:embed="rId3">
            <a:alphaModFix/>
          </a:blip>
          <a:srcRect b="41207" l="0" r="0" t="0"/>
          <a:stretch/>
        </p:blipFill>
        <p:spPr>
          <a:xfrm>
            <a:off x="2727425" y="1440523"/>
            <a:ext cx="6737137" cy="39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162352" y="198875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Text-CNN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430815" y="5845425"/>
            <a:ext cx="9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866775"/>
            <a:ext cx="6572250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35ed3b9c_7_7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d235ed3b9c_7_7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" name="Google Shape;195;gd235ed3b9c_7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25" y="3717088"/>
            <a:ext cx="4972600" cy="13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d235ed3b9c_7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0" y="2314363"/>
            <a:ext cx="4972600" cy="122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d235ed3b9c_7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2450" y="3610275"/>
            <a:ext cx="4504175" cy="1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d235ed3b9c_7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425" y="1062300"/>
            <a:ext cx="49315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d235ed3b9c_7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2450" y="1062300"/>
            <a:ext cx="42810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d235ed3b9c_7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8450" y="-2902587"/>
            <a:ext cx="6838950" cy="1076325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1" name="Google Shape;201;gd235ed3b9c_7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6075" y="5177813"/>
            <a:ext cx="68389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/>
        </p:nvSpPr>
        <p:spPr>
          <a:xfrm>
            <a:off x="381675" y="2919274"/>
            <a:ext cx="11072700" cy="196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progress(2)</a:t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35ed3b9c_6_6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d235ed3b9c_6_6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progress(2)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4" name="Google Shape;214;gd235ed3b9c_6_6"/>
          <p:cNvPicPr preferRelativeResize="0"/>
          <p:nvPr/>
        </p:nvPicPr>
        <p:blipFill rotWithShape="1">
          <a:blip r:embed="rId3">
            <a:alphaModFix/>
          </a:blip>
          <a:srcRect b="0" l="11061" r="5263" t="0"/>
          <a:stretch/>
        </p:blipFill>
        <p:spPr>
          <a:xfrm>
            <a:off x="298725" y="1304800"/>
            <a:ext cx="6327551" cy="52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d235ed3b9c_6_6"/>
          <p:cNvPicPr preferRelativeResize="0"/>
          <p:nvPr/>
        </p:nvPicPr>
        <p:blipFill rotWithShape="1">
          <a:blip r:embed="rId4">
            <a:alphaModFix/>
          </a:blip>
          <a:srcRect b="29193" l="13677" r="45114" t="0"/>
          <a:stretch/>
        </p:blipFill>
        <p:spPr>
          <a:xfrm>
            <a:off x="6200250" y="1802775"/>
            <a:ext cx="5678099" cy="19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d235ed3b9c_6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7050" y="4703126"/>
            <a:ext cx="8281354" cy="1908675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7" name="Google Shape;217;gd235ed3b9c_6_6"/>
          <p:cNvSpPr/>
          <p:nvPr/>
        </p:nvSpPr>
        <p:spPr>
          <a:xfrm>
            <a:off x="7294525" y="5918500"/>
            <a:ext cx="1383000" cy="28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d235ed3b9c_6_6"/>
          <p:cNvSpPr txBox="1"/>
          <p:nvPr/>
        </p:nvSpPr>
        <p:spPr>
          <a:xfrm>
            <a:off x="6837600" y="1304800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음성 녹음 파이썬 코드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235ed3b9c_6_6"/>
          <p:cNvSpPr txBox="1"/>
          <p:nvPr/>
        </p:nvSpPr>
        <p:spPr>
          <a:xfrm>
            <a:off x="8531675" y="4302925"/>
            <a:ext cx="30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라즈베리파이에 생성된 wav 파일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62344" y="198872"/>
            <a:ext cx="35247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progress(2)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4717975" y="835425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aws s3에 파일 업로드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475" y="1449200"/>
            <a:ext cx="5989274" cy="20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25" y="1237538"/>
            <a:ext cx="4523851" cy="245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439" y="4188325"/>
            <a:ext cx="5827373" cy="204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4"/>
          <p:cNvCxnSpPr/>
          <p:nvPr/>
        </p:nvCxnSpPr>
        <p:spPr>
          <a:xfrm>
            <a:off x="5929675" y="3668225"/>
            <a:ext cx="18900" cy="64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4"/>
          <p:cNvSpPr/>
          <p:nvPr/>
        </p:nvSpPr>
        <p:spPr>
          <a:xfrm>
            <a:off x="7521075" y="4697025"/>
            <a:ext cx="1212600" cy="24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2973900" y="4905425"/>
            <a:ext cx="738900" cy="24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1117750" y="3427725"/>
            <a:ext cx="587400" cy="16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5834975" y="2706575"/>
            <a:ext cx="3239700" cy="24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6164025" y="3703850"/>
            <a:ext cx="47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aws transcribe를 통해 wav 파일을 json파일로 변환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35ed3b9c_6_1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d235ed3b9c_6_1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progress(2)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gd235ed3b9c_6_1"/>
          <p:cNvSpPr txBox="1"/>
          <p:nvPr/>
        </p:nvSpPr>
        <p:spPr>
          <a:xfrm>
            <a:off x="2020300" y="888525"/>
            <a:ext cx="24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boto3 라이브러리 설치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gd235ed3b9c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3" y="1377786"/>
            <a:ext cx="2594296" cy="373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d235ed3b9c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75" y="1343025"/>
            <a:ext cx="272354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d235ed3b9c_6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825" y="1368538"/>
            <a:ext cx="5313488" cy="318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d235ed3b9c_6_1"/>
          <p:cNvPicPr preferRelativeResize="0"/>
          <p:nvPr/>
        </p:nvPicPr>
        <p:blipFill rotWithShape="1">
          <a:blip r:embed="rId6">
            <a:alphaModFix/>
          </a:blip>
          <a:srcRect b="0" l="0" r="44305" t="39463"/>
          <a:stretch/>
        </p:blipFill>
        <p:spPr>
          <a:xfrm>
            <a:off x="6259275" y="4641050"/>
            <a:ext cx="5313500" cy="19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d235ed3b9c_6_1"/>
          <p:cNvSpPr/>
          <p:nvPr/>
        </p:nvSpPr>
        <p:spPr>
          <a:xfrm>
            <a:off x="6649600" y="6213875"/>
            <a:ext cx="1913400" cy="28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235ed3b9c_6_1"/>
          <p:cNvSpPr/>
          <p:nvPr/>
        </p:nvSpPr>
        <p:spPr>
          <a:xfrm>
            <a:off x="7124900" y="4129525"/>
            <a:ext cx="2141700" cy="13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d235ed3b9c_6_1"/>
          <p:cNvSpPr txBox="1"/>
          <p:nvPr/>
        </p:nvSpPr>
        <p:spPr>
          <a:xfrm>
            <a:off x="6597025" y="888525"/>
            <a:ext cx="37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라즈베리파이의 wav파일을 s3로 바로 저장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289de4ec0_2_0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289de4ec0_2_0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progress(2)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6" name="Google Shape;256;gd289de4ec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25" y="1870700"/>
            <a:ext cx="5586168" cy="3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d289de4ec0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725" y="1237525"/>
            <a:ext cx="4180125" cy="49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d289de4ec0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2645" y="1187650"/>
            <a:ext cx="3995030" cy="49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289de4ec0_2_0"/>
          <p:cNvSpPr/>
          <p:nvPr/>
        </p:nvSpPr>
        <p:spPr>
          <a:xfrm>
            <a:off x="796025" y="5174800"/>
            <a:ext cx="2612700" cy="16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d289de4ec0_2_0"/>
          <p:cNvSpPr/>
          <p:nvPr/>
        </p:nvSpPr>
        <p:spPr>
          <a:xfrm>
            <a:off x="7980600" y="5686425"/>
            <a:ext cx="3647400" cy="49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289de4ec0_2_0"/>
          <p:cNvSpPr txBox="1"/>
          <p:nvPr/>
        </p:nvSpPr>
        <p:spPr>
          <a:xfrm>
            <a:off x="451025" y="1470500"/>
            <a:ext cx="3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파이썬 파일 자동 실행 - bashrc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d289de4ec0_2_0"/>
          <p:cNvSpPr txBox="1"/>
          <p:nvPr/>
        </p:nvSpPr>
        <p:spPr>
          <a:xfrm>
            <a:off x="4230450" y="827675"/>
            <a:ext cx="28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음성 녹음 코드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d289de4ec0_2_0"/>
          <p:cNvSpPr txBox="1"/>
          <p:nvPr/>
        </p:nvSpPr>
        <p:spPr>
          <a:xfrm>
            <a:off x="8250000" y="831400"/>
            <a:ext cx="3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부팅 후 음성 녹음 코드 자동 실행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35ed3b9c_7_19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d235ed3b9c_7_19"/>
          <p:cNvSpPr txBox="1"/>
          <p:nvPr/>
        </p:nvSpPr>
        <p:spPr>
          <a:xfrm>
            <a:off x="381675" y="2919274"/>
            <a:ext cx="11072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Plans</a:t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62344" y="198872"/>
            <a:ext cx="35247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Plans(1):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1120951" y="1531975"/>
            <a:ext cx="9166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ic Sans MS"/>
              <a:buAutoNum type="arabicParenR"/>
            </a:pP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SAGEMAKER, EC2에서 감정 판단 모델을 돌리기 위해 웹 서비스 구현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1120951" y="3170650"/>
            <a:ext cx="9166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AWS S3내의 STT된 JSON파일을 가지고 감정 예측하는 모델 완성하기</a:t>
            </a:r>
            <a:endParaRPr b="1"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Modify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/>
          <p:nvPr/>
        </p:nvSpPr>
        <p:spPr>
          <a:xfrm>
            <a:off x="554241" y="881704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162344" y="198872"/>
            <a:ext cx="35247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Plans(2):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1055401" y="1836775"/>
            <a:ext cx="916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ic Sans MS"/>
              <a:buAutoNum type="arabicParenR"/>
            </a:pP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아두이노와 grove 물 분사 모듈 연결해서 디퓨저 분사 구현</a:t>
            </a:r>
            <a:endParaRPr b="1"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979201" y="3004650"/>
            <a:ext cx="91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</a:t>
            </a: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[음성 녹음 이후 </a:t>
            </a: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boto3 기반 파일 전송]의 자동 실행 구현하기</a:t>
            </a:r>
            <a:endParaRPr b="1"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/>
        </p:nvSpPr>
        <p:spPr>
          <a:xfrm>
            <a:off x="381675" y="2919274"/>
            <a:ext cx="11072700" cy="1292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you.</a:t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4657909" y="1825524"/>
            <a:ext cx="3017520" cy="2971800"/>
          </a:xfrm>
          <a:prstGeom prst="noSmoking">
            <a:avLst>
              <a:gd fmla="val 18750" name="adj"/>
            </a:avLst>
          </a:prstGeom>
          <a:solidFill>
            <a:srgbClr val="FF0000">
              <a:alpha val="69803"/>
            </a:srgbClr>
          </a:solidFill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88" y="2251705"/>
            <a:ext cx="1982449" cy="19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532" y="2397544"/>
            <a:ext cx="1827761" cy="182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9621" y="2642679"/>
            <a:ext cx="1448743" cy="1448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3"/>
          <p:cNvGrpSpPr/>
          <p:nvPr/>
        </p:nvGrpSpPr>
        <p:grpSpPr>
          <a:xfrm>
            <a:off x="9109324" y="1660657"/>
            <a:ext cx="1822667" cy="3007246"/>
            <a:chOff x="8460734" y="1903544"/>
            <a:chExt cx="1822667" cy="3007246"/>
          </a:xfrm>
        </p:grpSpPr>
        <p:pic>
          <p:nvPicPr>
            <p:cNvPr id="107" name="Google Shape;10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60734" y="3191601"/>
              <a:ext cx="885803" cy="171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35428" y="3304666"/>
              <a:ext cx="923675" cy="160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87378" y="1918247"/>
              <a:ext cx="894566" cy="157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319892" y="1903544"/>
              <a:ext cx="963509" cy="16021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3"/>
          <p:cNvSpPr txBox="1"/>
          <p:nvPr/>
        </p:nvSpPr>
        <p:spPr>
          <a:xfrm>
            <a:off x="1214088" y="5245144"/>
            <a:ext cx="20641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감정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356775" y="5245143"/>
            <a:ext cx="20026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날씨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931779" y="5269357"/>
            <a:ext cx="219751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사용자 mood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551856" y="2904810"/>
            <a:ext cx="1063256" cy="1027863"/>
          </a:xfrm>
          <a:prstGeom prst="mathPlus">
            <a:avLst>
              <a:gd fmla="val 11107" name="adj1"/>
            </a:avLst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942443" y="3130235"/>
            <a:ext cx="776177" cy="548631"/>
          </a:xfrm>
          <a:prstGeom prst="rightArrow">
            <a:avLst>
              <a:gd fmla="val 18209" name="adj1"/>
              <a:gd fmla="val 50000" name="adj2"/>
            </a:avLst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Modify: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24879" y="903090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381675" y="2919274"/>
            <a:ext cx="11072700" cy="264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544541" y="759229"/>
            <a:ext cx="11083579" cy="5551551"/>
            <a:chOff x="271422" y="522927"/>
            <a:chExt cx="11083579" cy="5551551"/>
          </a:xfrm>
        </p:grpSpPr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8213" y="1965764"/>
              <a:ext cx="2476548" cy="2382497"/>
            </a:xfrm>
            <a:prstGeom prst="rect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31" name="Google Shape;131;p5"/>
            <p:cNvCxnSpPr/>
            <p:nvPr/>
          </p:nvCxnSpPr>
          <p:spPr>
            <a:xfrm flipH="1" rot="10800000">
              <a:off x="3968519" y="3598995"/>
              <a:ext cx="3456361" cy="1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132" name="Google Shape;13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58825" y="2266588"/>
              <a:ext cx="1892911" cy="1780848"/>
            </a:xfrm>
            <a:prstGeom prst="rect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3" name="Google Shape;133;p5"/>
            <p:cNvSpPr txBox="1"/>
            <p:nvPr/>
          </p:nvSpPr>
          <p:spPr>
            <a:xfrm>
              <a:off x="4094101" y="2929370"/>
              <a:ext cx="3161460" cy="369332"/>
            </a:xfrm>
            <a:prstGeom prst="rect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대화 수집 → 감정 추출</a:t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71422" y="522927"/>
              <a:ext cx="11083579" cy="5551551"/>
            </a:xfrm>
            <a:prstGeom prst="rect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" name="Google Shape;135;p5"/>
          <p:cNvSpPr txBox="1"/>
          <p:nvPr/>
        </p:nvSpPr>
        <p:spPr>
          <a:xfrm>
            <a:off x="162344" y="198872"/>
            <a:ext cx="35247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1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3148" y="1329688"/>
            <a:ext cx="2660247" cy="148659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3484627" y="1785475"/>
            <a:ext cx="225876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역시 집이 최고야!!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Malgun Gothic"/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회사에서 너무 힘들었어...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543425" y="4597126"/>
            <a:ext cx="19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음성 수집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309985" y="4597126"/>
            <a:ext cx="19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 분사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381675" y="2919274"/>
            <a:ext cx="11072700" cy="196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379350" y="1151325"/>
            <a:ext cx="9414000" cy="345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Dataset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386840" y="4800600"/>
            <a:ext cx="9631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7가지 감정(기쁨, 슬픔, 놀람, 분노, 공포, 혐오, 중립)으로 이루어진 62,000개의 데이터셋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(추후에 5만여개 데이터셋 추가 예정)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오픈되어 있는 여러 감정 예측 모델들 중 가장 적합한 모델을 찾기 위해 3가지 모델을 돌려봄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(LSTM, KoBERT, text-CNN)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00" y="1294725"/>
            <a:ext cx="7383075" cy="30432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5" name="Google Shape;155;p7"/>
          <p:cNvSpPr txBox="1"/>
          <p:nvPr/>
        </p:nvSpPr>
        <p:spPr>
          <a:xfrm>
            <a:off x="5919000" y="4337925"/>
            <a:ext cx="62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감정 분류를 위한 대화 음성 4차, 5차 데이터셋, 단발성 데이터셋(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HUB 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62353" y="198875"/>
            <a:ext cx="50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KoBERT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25" y="1205375"/>
            <a:ext cx="349980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34" y="1802063"/>
            <a:ext cx="6854324" cy="399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3950" y="1472425"/>
            <a:ext cx="4046826" cy="42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162353" y="198875"/>
            <a:ext cx="5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progress(1)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LSTM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00" y="1709375"/>
            <a:ext cx="7604726" cy="32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47" y="1323959"/>
            <a:ext cx="3170275" cy="40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2021-04-13T13:07:50Z</dcterms:created>
  <dc:creator>DS</dc:creator>
</cp:coreProperties>
</file>