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322" r:id="rId3"/>
    <p:sldId id="379" r:id="rId4"/>
    <p:sldId id="320" r:id="rId5"/>
    <p:sldId id="375" r:id="rId6"/>
    <p:sldId id="376" r:id="rId7"/>
    <p:sldId id="335" r:id="rId8"/>
    <p:sldId id="325" r:id="rId9"/>
    <p:sldId id="353" r:id="rId10"/>
    <p:sldId id="332" r:id="rId11"/>
    <p:sldId id="373" r:id="rId12"/>
    <p:sldId id="339" r:id="rId13"/>
    <p:sldId id="380" r:id="rId14"/>
    <p:sldId id="358" r:id="rId15"/>
    <p:sldId id="374" r:id="rId16"/>
    <p:sldId id="377" r:id="rId17"/>
    <p:sldId id="378" r:id="rId18"/>
    <p:sldId id="361" r:id="rId19"/>
    <p:sldId id="29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22"/>
            <p14:sldId id="379"/>
            <p14:sldId id="320"/>
            <p14:sldId id="375"/>
            <p14:sldId id="376"/>
            <p14:sldId id="335"/>
            <p14:sldId id="325"/>
          </p14:sldIdLst>
        </p14:section>
        <p14:section name="설계단계" id="{079FB007-4044-4E60-AD09-4E9512A5438F}">
          <p14:sldIdLst>
            <p14:sldId id="353"/>
            <p14:sldId id="332"/>
            <p14:sldId id="373"/>
            <p14:sldId id="339"/>
            <p14:sldId id="380"/>
            <p14:sldId id="358"/>
            <p14:sldId id="374"/>
            <p14:sldId id="377"/>
            <p14:sldId id="378"/>
            <p14:sldId id="36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34" userDrawn="1">
          <p15:clr>
            <a:srgbClr val="A4A3A4"/>
          </p15:clr>
        </p15:guide>
        <p15:guide id="4" orient="horz" pos="1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766" autoAdjust="0"/>
  </p:normalViewPr>
  <p:slideViewPr>
    <p:cSldViewPr>
      <p:cViewPr varScale="1">
        <p:scale>
          <a:sx n="64" d="100"/>
          <a:sy n="64" d="100"/>
        </p:scale>
        <p:origin x="1488" y="52"/>
      </p:cViewPr>
      <p:guideLst>
        <p:guide orient="horz" pos="2024"/>
        <p:guide pos="2880"/>
        <p:guide orient="horz" pos="1434"/>
        <p:guide orient="horz" pos="1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32546" y="6356350"/>
            <a:ext cx="2133600" cy="365125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 err="1" smtClean="0">
                <a:solidFill>
                  <a:srgbClr val="77787B"/>
                </a:solidFill>
              </a:rPr>
              <a:t>mooDiffuser</a:t>
            </a:r>
            <a:r>
              <a:rPr lang="ko-KR" altLang="en-US" sz="2400" b="1" spc="-150" dirty="0" smtClean="0">
                <a:solidFill>
                  <a:srgbClr val="77787B"/>
                </a:solidFill>
              </a:rPr>
              <a:t>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2021. 07. 14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[21_HG018] –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방예지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김민진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김소현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 기 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1955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45" y="1632865"/>
            <a:ext cx="8623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text-CNN </a:t>
            </a:r>
            <a:r>
              <a:rPr lang="ko-KR" altLang="en-US" dirty="0"/>
              <a:t>모델</a:t>
            </a:r>
            <a:r>
              <a:rPr lang="en-US" altLang="ko-KR" dirty="0"/>
              <a:t>: n</a:t>
            </a:r>
            <a:r>
              <a:rPr lang="ko-KR" altLang="en-US" dirty="0"/>
              <a:t>개의 단어로 이루어진 문장을 단어 별로 </a:t>
            </a:r>
            <a:r>
              <a:rPr lang="en-US" altLang="ko-KR" dirty="0"/>
              <a:t>k</a:t>
            </a:r>
            <a:r>
              <a:rPr lang="ko-KR" altLang="en-US" dirty="0"/>
              <a:t>차원 행 벡터로 </a:t>
            </a:r>
            <a:r>
              <a:rPr lang="ko-KR" altLang="en-US" dirty="0" err="1"/>
              <a:t>임베딩</a:t>
            </a:r>
            <a:r>
              <a:rPr lang="ko-KR" altLang="en-US" dirty="0"/>
              <a:t> 하는 것이다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en-US" altLang="ko-KR" dirty="0" err="1"/>
              <a:t>mooDiffuser</a:t>
            </a:r>
            <a:r>
              <a:rPr lang="en-US" altLang="ko-KR" dirty="0"/>
              <a:t> </a:t>
            </a:r>
            <a:r>
              <a:rPr lang="ko-KR" altLang="en-US" dirty="0"/>
              <a:t>프로젝트는 </a:t>
            </a:r>
            <a:r>
              <a:rPr lang="ko-KR" altLang="en-US" dirty="0" err="1"/>
              <a:t>임베딩</a:t>
            </a:r>
            <a:r>
              <a:rPr lang="ko-KR" altLang="en-US" dirty="0"/>
              <a:t> 과정에서 </a:t>
            </a:r>
            <a:r>
              <a:rPr lang="en-US" altLang="ko-KR" dirty="0"/>
              <a:t>word2vec</a:t>
            </a:r>
            <a:r>
              <a:rPr lang="ko-KR" altLang="en-US" dirty="0"/>
              <a:t>을 사용하였다</a:t>
            </a:r>
            <a:r>
              <a:rPr lang="en-US" altLang="ko-KR" dirty="0"/>
              <a:t>. </a:t>
            </a:r>
            <a:r>
              <a:rPr lang="ko-KR" altLang="en-US" dirty="0"/>
              <a:t>문장에 등장한 단어 순서대로 슬라이딩 하면서 </a:t>
            </a:r>
            <a:r>
              <a:rPr lang="ko-KR" altLang="en-US" dirty="0" err="1"/>
              <a:t>벡터화</a:t>
            </a:r>
            <a:r>
              <a:rPr lang="ko-KR" altLang="en-US" dirty="0"/>
              <a:t> 하기 때문에 문장의 지역적인 정보가 보존된다</a:t>
            </a:r>
            <a:r>
              <a:rPr lang="en-US" altLang="ko-KR" dirty="0"/>
              <a:t>. </a:t>
            </a:r>
            <a:r>
              <a:rPr lang="ko-KR" altLang="en-US" dirty="0"/>
              <a:t>필터의 개수만큼 </a:t>
            </a:r>
            <a:r>
              <a:rPr lang="ko-KR" altLang="en-US" dirty="0" err="1"/>
              <a:t>벡터값들이</a:t>
            </a:r>
            <a:r>
              <a:rPr lang="ko-KR" altLang="en-US" dirty="0"/>
              <a:t> 나오고 </a:t>
            </a:r>
            <a:r>
              <a:rPr lang="ko-KR" altLang="en-US" dirty="0" err="1"/>
              <a:t>벡터값들을</a:t>
            </a:r>
            <a:r>
              <a:rPr lang="ko-KR" altLang="en-US" dirty="0"/>
              <a:t> 하나의 스칼라 값으로 바꿔주는 </a:t>
            </a:r>
            <a:r>
              <a:rPr lang="en-US" altLang="ko-KR" dirty="0"/>
              <a:t>max pooling </a:t>
            </a:r>
            <a:r>
              <a:rPr lang="ko-KR" altLang="en-US" dirty="0"/>
              <a:t>과정을 거친 후 분류해야 하는 클래스 개수 만큼 출력하는 구조이다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3074" name="Picture 2" descr="https://lh4.googleusercontent.com/jjLPaUe_oJdjwKCjrkJi61sOY7LepDR_EGbIeTE7GEphAVKckTEn4xPx8tU5LSZ4frEUQJBt9EqEYrKkKgNI3mO6GPuTXjNz_56ZoNijuS-qt4_67LeZh67LwspHMkHo4Lx84GBKB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9" y="3573016"/>
            <a:ext cx="7641057" cy="26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587964"/>
            <a:ext cx="8728070" cy="25991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4098" name="Picture 2" descr="https://lh3.googleusercontent.com/E4VoGQRPAl87tGqPBUu7BzZs_F2UZAba2D-TFpheRz5MpOQTAfhRtDJu8CHWSjDyhzC2gf-0fd2CzRmVJBCPpM5XayuR4b89xEwi7Qwt4B-rATtxW64oWDH-n6VZEVipjDBIda3EkD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8060"/>
            <a:ext cx="8259216" cy="27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73651"/>
              </p:ext>
            </p:extLst>
          </p:nvPr>
        </p:nvGraphicFramePr>
        <p:xfrm>
          <a:off x="1727684" y="1718541"/>
          <a:ext cx="5353911" cy="3870698"/>
        </p:xfrm>
        <a:graphic>
          <a:graphicData uri="http://schemas.openxmlformats.org/drawingml/2006/table">
            <a:tbl>
              <a:tblPr/>
              <a:tblGrid>
                <a:gridCol w="77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9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5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시간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98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SET-01-01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앱 정보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SET-01-02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공지사항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문의하기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130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딥러닝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026" name="Picture 2" descr="https://lh3.googleusercontent.com/XH8IRKIcqJRk7YC-uBaTH1c-jiBFj_Ye_166nfhxHGX-wWq0eKTt2_x2nzkZ-krIHhcAl5Q2u3Pz1staIDSG5_OqDSg5oZFKd6ifbdo-p2ZzoPuS4vlaCDlLfahUcWp-n-MIewxch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20" y="1391306"/>
            <a:ext cx="5379421" cy="4698482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89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딥러닝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6146" name="Picture 2" descr="https://lh5.googleusercontent.com/PVubBITWkD2mvQscF_ZNf4SDbnRaDD-z3xb9X2MniH51iJtW9taBqD10439s6jeyDRVzvxrW2YeEV7OK5JkkPWULZC01tIKYMgDq5UoDAJmnvz5TgCG-A4XF2jbop3C4UVE8sNJw4p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/>
          <a:stretch/>
        </p:blipFill>
        <p:spPr bwMode="auto">
          <a:xfrm>
            <a:off x="164406" y="1283909"/>
            <a:ext cx="7503938" cy="5114972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ttps://lh3.googleusercontent.com/xJBH9YVEnTyhGNynS9CUrI6zh6WN51EtVK7bTaQUgiUpsVof7w9TWkpLVWhH3rdp23MiVsHZ-F_lVzxXxFTVmPxf22ONVXstM3OOfVpcfREIQQxj7xoxs2WK0JcZipCKeoCdxMgmFp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8"/>
          <a:stretch/>
        </p:blipFill>
        <p:spPr bwMode="auto">
          <a:xfrm>
            <a:off x="4097800" y="4141720"/>
            <a:ext cx="4938696" cy="2224254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600" spc="-50" dirty="0" err="1" smtClean="0">
                <a:solidFill>
                  <a:schemeClr val="bg1"/>
                </a:solidFill>
                <a:latin typeface="+mn-ea"/>
                <a:cs typeface="+mj-cs"/>
              </a:rPr>
              <a:t>딥러닝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7171" name="Picture 3" descr="https://lh5.googleusercontent.com/RwLEK3ukrn6ZKEHagJCsjx4KBXQUFn5g6uX3knplFo26x3RcjiLEUAR6xHkDBFdvmPQTMGgZwnahvc5wDfUrO9njrfrc9iu_v4tA7j3we5N1D-Yy_TWhDcZOBYjfmZlAs-TSeVIyY4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/>
          <a:stretch/>
        </p:blipFill>
        <p:spPr bwMode="auto">
          <a:xfrm>
            <a:off x="1475656" y="3502496"/>
            <a:ext cx="5976664" cy="2590800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lh5.googleusercontent.com/-Khh2M3M-utSVCsJ5-dU1e6EU-8r0N-IbgnxTyTvkB5DT1Q0KSREu_og-FNl5GYLuD6RYz4UaH9Tajx61d7ZXI63oeDhXLjRe186M0eKpma2KhVFVYR38aeIsnZLXpNSMx98l110qpc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7"/>
          <a:stretch/>
        </p:blipFill>
        <p:spPr bwMode="auto">
          <a:xfrm>
            <a:off x="1475656" y="1395864"/>
            <a:ext cx="5976664" cy="1889120"/>
          </a:xfrm>
          <a:prstGeom prst="rect">
            <a:avLst/>
          </a:prstGeom>
          <a:noFill/>
          <a:ln w="19050">
            <a:solidFill>
              <a:srgbClr val="3B5AA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600" spc="-50" dirty="0" err="1" smtClean="0">
                <a:solidFill>
                  <a:schemeClr val="bg1"/>
                </a:solidFill>
                <a:latin typeface="+mn-ea"/>
                <a:cs typeface="+mj-cs"/>
              </a:rPr>
              <a:t>라즈베리파이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268760"/>
            <a:ext cx="4320480" cy="4893647"/>
          </a:xfrm>
          <a:prstGeom prst="rect">
            <a:avLst/>
          </a:prstGeom>
          <a:ln w="19050">
            <a:solidFill>
              <a:srgbClr val="3B5A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wave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time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upload as up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transcription as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</a:t>
            </a:r>
            <a:endParaRPr lang="en-US" altLang="ko-KR" sz="1300" dirty="0"/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SAMPLE_RATE = 44100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FORMAT = pyaudio.paInt16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CHANNELS = 1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CHUNK = 512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RECORD_SECONDS = 5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WAVE_OUTPUT_FILENAME = "output.wav"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클래스로 객체를 생성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p)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pyaudio.PyAudio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print("Start to record the audio")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흐름을 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열어줌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stream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 = FORMAT,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channels = CHANNELS,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rate = SAMPLE_RATE,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input = True,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frames_per_buffer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CHUNK)                   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frames = []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in range(0,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(SAMPLE_RATE/CHUNK * RECORD_SECONDS</a:t>
            </a:r>
            <a:r>
              <a:rPr lang="en-US" altLang="ko-KR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)):</a:t>
            </a:r>
            <a:endParaRPr lang="ko-KR" alt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142566"/>
            <a:ext cx="4320480" cy="5093702"/>
          </a:xfrm>
          <a:prstGeom prst="rect">
            <a:avLst/>
          </a:prstGeom>
          <a:noFill/>
          <a:ln w="19050">
            <a:solidFill>
              <a:srgbClr val="3B5AA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 5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초간 입력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데이터를 읽어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변수로 받는다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data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stream.read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(CHUNK)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frames.append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(data) 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print("Recording is finished")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입력 흐름 멈춤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+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닫음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객체의 동작 종료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stream.stop_stream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p.terminate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wave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해당하는 파일을 연다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wave.open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(WAVE_OUTPUT_FILENAME, '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wb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')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wf.setnchannels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(CHANNELS)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wf.setsampwidth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p.get_sample_size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wf.setframerate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wf.writeframes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b''.join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(frames))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upload.py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upload_a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음성 파일을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S3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에 업로드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up.upload_a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transcription.py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transcribe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텍스트화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과정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tr.transcribe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향 분사 시연을 위해 추가한 코드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watermodule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as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wm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time.sleep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(20)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wm.diffuse</a:t>
            </a:r>
            <a:r>
              <a:rPr lang="en-US" altLang="ko-KR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ko-KR" altLang="en-US" sz="1300" dirty="0"/>
          </a:p>
        </p:txBody>
      </p:sp>
      <p:sp>
        <p:nvSpPr>
          <p:cNvPr id="4" name="TextBox 3"/>
          <p:cNvSpPr txBox="1"/>
          <p:nvPr/>
        </p:nvSpPr>
        <p:spPr>
          <a:xfrm>
            <a:off x="3253544" y="69269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1: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018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600" spc="-50" dirty="0" err="1" smtClean="0">
                <a:solidFill>
                  <a:schemeClr val="bg1"/>
                </a:solidFill>
                <a:latin typeface="+mn-ea"/>
                <a:cs typeface="+mj-cs"/>
              </a:rPr>
              <a:t>라즈베리파이</a:t>
            </a:r>
            <a:r>
              <a:rPr lang="en-US" altLang="ko-KR" sz="1600" spc="-50" dirty="0" smtClean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069" y="1196752"/>
            <a:ext cx="4303915" cy="4893647"/>
          </a:xfrm>
          <a:prstGeom prst="rect">
            <a:avLst/>
          </a:prstGeom>
          <a:ln w="19050">
            <a:solidFill>
              <a:srgbClr val="3B5A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wave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time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upload as up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import transcription as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</a:t>
            </a:r>
            <a:endParaRPr lang="en-US" altLang="ko-KR" sz="1300" dirty="0"/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SAMPLE_RATE = 44100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FORMAT = pyaudio.paInt16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CHANNELS = 1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CHUNK = 512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RECORD_SECONDS = </a:t>
            </a:r>
            <a:r>
              <a:rPr lang="en-US" altLang="ko-KR" sz="1300" dirty="0">
                <a:solidFill>
                  <a:srgbClr val="FF0000"/>
                </a:solidFill>
                <a:latin typeface="Arial" panose="020B0604020202020204" pitchFamily="34" charset="0"/>
              </a:rPr>
              <a:t>3600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WAVE_OUTPUT_FILENAME = "output.wav"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클래스로 객체를 생성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p)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pyaudio.PyAudio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print("Start to record the audio")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흐름을 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열어줌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stream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 = FORMAT,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channels = CHANNELS,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rate = SAMPLE_RATE,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input = True,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frames_per_buffer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CHUNK)                   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frames = []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in range(0,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(SAMPLE_RATE/CHUNK * RECORD_SECONDS</a:t>
            </a:r>
            <a:r>
              <a:rPr lang="en-US" altLang="ko-KR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)):</a:t>
            </a:r>
            <a:endParaRPr lang="en-US" altLang="ko-KR" sz="1300" dirty="0"/>
          </a:p>
        </p:txBody>
      </p:sp>
      <p:sp>
        <p:nvSpPr>
          <p:cNvPr id="3" name="직사각형 2"/>
          <p:cNvSpPr/>
          <p:nvPr/>
        </p:nvSpPr>
        <p:spPr>
          <a:xfrm>
            <a:off x="4572000" y="1196751"/>
            <a:ext cx="4398720" cy="4893647"/>
          </a:xfrm>
          <a:prstGeom prst="rect">
            <a:avLst/>
          </a:prstGeom>
          <a:ln w="19050">
            <a:solidFill>
              <a:srgbClr val="3B5AA8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초간 입력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데이터를 읽어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data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변수로 받는다</a:t>
            </a:r>
            <a:endParaRPr lang="ko-KR" altLang="en-US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data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stream.read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(CHUNK)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frames.append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(data) </a:t>
            </a:r>
            <a:endParaRPr lang="en-US" altLang="ko-KR" sz="1300" dirty="0"/>
          </a:p>
          <a:p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print("Recording is finished")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오디오 입력 흐름 멈춤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+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닫음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Pyaudio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객체의 동작 종료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stream.stop_stream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stream.close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p.terminate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wave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모듈의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open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함수를 호출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해당하는 파일을 연다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wave.open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(WAVE_OUTPUT_FILENAME, '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wb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')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wf.setnchannels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(CHANNELS)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wf.setsampwidth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p.get_sample_size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(FORMAT))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wf.setframerate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(SAMPLE_RATE)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wf.writeframes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b''.join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(frames))</a:t>
            </a:r>
            <a:endParaRPr lang="en-US" altLang="ko-KR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wf.close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upload.py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upload_a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음성 파일을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S3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에 업로드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up.upload_a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transcription.py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transcribe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함수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300" i="1" dirty="0" err="1">
                <a:solidFill>
                  <a:srgbClr val="38761D"/>
                </a:solidFill>
                <a:latin typeface="Arial" panose="020B0604020202020204" pitchFamily="34" charset="0"/>
              </a:rPr>
              <a:t>텍스트화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 과정</a:t>
            </a:r>
            <a:endParaRPr lang="ko-KR" altLang="en-US" sz="1300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tr.transcribe</a:t>
            </a:r>
            <a:r>
              <a:rPr lang="en-US" altLang="ko-KR" sz="1300" dirty="0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  <a:endParaRPr lang="en-US" altLang="ko-KR" sz="1300" dirty="0"/>
          </a:p>
          <a:p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# use case2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의 경우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향을 바로 분사하지 않으므로 분사 명령문이 없고  녹음 시간이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시간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(3600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초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이라는 것이 </a:t>
            </a:r>
            <a:r>
              <a:rPr lang="en-US" altLang="ko-KR" sz="1300" i="1" dirty="0">
                <a:solidFill>
                  <a:srgbClr val="38761D"/>
                </a:solidFill>
                <a:latin typeface="Arial" panose="020B0604020202020204" pitchFamily="34" charset="0"/>
              </a:rPr>
              <a:t>use case1</a:t>
            </a:r>
            <a:r>
              <a:rPr lang="ko-KR" altLang="en-US" sz="1300" i="1" dirty="0">
                <a:solidFill>
                  <a:srgbClr val="38761D"/>
                </a:solidFill>
                <a:latin typeface="Arial" panose="020B0604020202020204" pitchFamily="34" charset="0"/>
              </a:rPr>
              <a:t>과 </a:t>
            </a:r>
            <a:r>
              <a:rPr lang="ko-KR" altLang="en-US" sz="1300" i="1" dirty="0" smtClean="0">
                <a:solidFill>
                  <a:srgbClr val="38761D"/>
                </a:solidFill>
                <a:latin typeface="Arial" panose="020B0604020202020204" pitchFamily="34" charset="0"/>
              </a:rPr>
              <a:t>다름</a:t>
            </a:r>
            <a:endParaRPr lang="en-US" altLang="ko-KR" sz="1300" i="1" dirty="0" smtClean="0">
              <a:solidFill>
                <a:srgbClr val="38761D"/>
              </a:solidFill>
              <a:latin typeface="Arial" panose="020B0604020202020204" pitchFamily="34" charset="0"/>
            </a:endParaRPr>
          </a:p>
          <a:p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3253544" y="69269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 case </a:t>
            </a:r>
            <a:r>
              <a:rPr lang="en-US" altLang="ko-KR" b="1" dirty="0" smtClean="0"/>
              <a:t>2: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193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80320" cy="389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-H/W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007" y="-341993"/>
            <a:ext cx="4407954" cy="8208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마이크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0484"/>
              </p:ext>
            </p:extLst>
          </p:nvPr>
        </p:nvGraphicFramePr>
        <p:xfrm>
          <a:off x="465735" y="1775162"/>
          <a:ext cx="3709317" cy="2111617"/>
        </p:xfrm>
        <a:graphic>
          <a:graphicData uri="http://schemas.openxmlformats.org/drawingml/2006/table">
            <a:tbl>
              <a:tblPr/>
              <a:tblGrid>
                <a:gridCol w="626045">
                  <a:extLst>
                    <a:ext uri="{9D8B030D-6E8A-4147-A177-3AD203B41FA5}">
                      <a16:colId xmlns:a16="http://schemas.microsoft.com/office/drawing/2014/main" val="2650183282"/>
                    </a:ext>
                  </a:extLst>
                </a:gridCol>
                <a:gridCol w="1291218">
                  <a:extLst>
                    <a:ext uri="{9D8B030D-6E8A-4147-A177-3AD203B41FA5}">
                      <a16:colId xmlns:a16="http://schemas.microsoft.com/office/drawing/2014/main" val="3592901036"/>
                    </a:ext>
                  </a:extLst>
                </a:gridCol>
                <a:gridCol w="1792054">
                  <a:extLst>
                    <a:ext uri="{9D8B030D-6E8A-4147-A177-3AD203B41FA5}">
                      <a16:colId xmlns:a16="http://schemas.microsoft.com/office/drawing/2014/main" val="715094882"/>
                    </a:ext>
                  </a:extLst>
                </a:gridCol>
              </a:tblGrid>
              <a:tr h="42970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구분</a:t>
                      </a:r>
                      <a:endParaRPr lang="ko-KR" altLang="en-US" sz="105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</a:t>
                      </a:r>
                      <a:endParaRPr lang="ko-KR" altLang="en-US" sz="105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설명</a:t>
                      </a:r>
                      <a:endParaRPr lang="ko-KR" altLang="en-US" sz="105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653935"/>
                  </a:ext>
                </a:extLst>
              </a:tr>
              <a:tr h="16819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S/W</a:t>
                      </a:r>
                      <a:endParaRPr lang="en-US" sz="105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자동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디퓨징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시간 설정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앱을 통해 원하는 시간에 향을 분사하도록 설정할 수 있다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ko-KR" altLang="en-US" sz="105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/>
                      </a:r>
                      <a:br>
                        <a:rPr lang="ko-KR" altLang="en-US" sz="1050" dirty="0">
                          <a:effectLst/>
                        </a:rPr>
                      </a:br>
                      <a:endParaRPr lang="ko-KR" altLang="en-US" sz="105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24543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7744" y="44342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77379"/>
              </p:ext>
            </p:extLst>
          </p:nvPr>
        </p:nvGraphicFramePr>
        <p:xfrm>
          <a:off x="4480123" y="1774076"/>
          <a:ext cx="4124325" cy="4110990"/>
        </p:xfrm>
        <a:graphic>
          <a:graphicData uri="http://schemas.openxmlformats.org/drawingml/2006/table">
            <a:tbl>
              <a:tblPr/>
              <a:tblGrid>
                <a:gridCol w="667941">
                  <a:extLst>
                    <a:ext uri="{9D8B030D-6E8A-4147-A177-3AD203B41FA5}">
                      <a16:colId xmlns:a16="http://schemas.microsoft.com/office/drawing/2014/main" val="1253643584"/>
                    </a:ext>
                  </a:extLst>
                </a:gridCol>
                <a:gridCol w="1160859">
                  <a:extLst>
                    <a:ext uri="{9D8B030D-6E8A-4147-A177-3AD203B41FA5}">
                      <a16:colId xmlns:a16="http://schemas.microsoft.com/office/drawing/2014/main" val="267586624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390790407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구분</a:t>
                      </a:r>
                      <a:endParaRPr lang="ko-KR" altLang="en-US" sz="105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</a:t>
                      </a:r>
                      <a:endParaRPr lang="ko-KR" altLang="en-US" sz="1050" b="1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설명</a:t>
                      </a:r>
                      <a:endParaRPr lang="ko-KR" altLang="en-US" sz="1050" b="1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013408"/>
                  </a:ext>
                </a:extLst>
              </a:tr>
              <a:tr h="457200">
                <a:tc rowSpan="8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H/W</a:t>
                      </a:r>
                      <a:endParaRPr lang="en-US" sz="105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향 분사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감정에 해당하는 향을 분사한다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4304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음성 인식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1379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83567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051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5421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7199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95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5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710267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09838" y="1801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7744" y="44342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09838" y="1801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825283"/>
              </p:ext>
            </p:extLst>
          </p:nvPr>
        </p:nvGraphicFramePr>
        <p:xfrm>
          <a:off x="158138" y="1800393"/>
          <a:ext cx="8734342" cy="419879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01494">
                  <a:extLst>
                    <a:ext uri="{9D8B030D-6E8A-4147-A177-3AD203B41FA5}">
                      <a16:colId xmlns:a16="http://schemas.microsoft.com/office/drawing/2014/main" val="189878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29399512"/>
                    </a:ext>
                  </a:extLst>
                </a:gridCol>
                <a:gridCol w="849483">
                  <a:extLst>
                    <a:ext uri="{9D8B030D-6E8A-4147-A177-3AD203B41FA5}">
                      <a16:colId xmlns:a16="http://schemas.microsoft.com/office/drawing/2014/main" val="1931774944"/>
                    </a:ext>
                  </a:extLst>
                </a:gridCol>
                <a:gridCol w="1761548">
                  <a:extLst>
                    <a:ext uri="{9D8B030D-6E8A-4147-A177-3AD203B41FA5}">
                      <a16:colId xmlns:a16="http://schemas.microsoft.com/office/drawing/2014/main" val="1705809227"/>
                    </a:ext>
                  </a:extLst>
                </a:gridCol>
                <a:gridCol w="3082708">
                  <a:extLst>
                    <a:ext uri="{9D8B030D-6E8A-4147-A177-3AD203B41FA5}">
                      <a16:colId xmlns:a16="http://schemas.microsoft.com/office/drawing/2014/main" val="3004281763"/>
                    </a:ext>
                  </a:extLst>
                </a:gridCol>
                <a:gridCol w="858989">
                  <a:extLst>
                    <a:ext uri="{9D8B030D-6E8A-4147-A177-3AD203B41FA5}">
                      <a16:colId xmlns:a16="http://schemas.microsoft.com/office/drawing/2014/main" val="2899149263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요구사항</a:t>
                      </a:r>
                      <a:r>
                        <a:rPr lang="en-US" altLang="ko-KR" sz="1300" b="1" dirty="0" smtClean="0"/>
                        <a:t>ID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요구사항명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기능</a:t>
                      </a:r>
                      <a:r>
                        <a:rPr lang="en-US" altLang="ko-KR" sz="1300" b="1" dirty="0" smtClean="0"/>
                        <a:t>ID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기능명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smtClean="0"/>
                        <a:t>세부사항</a:t>
                      </a:r>
                      <a:endParaRPr lang="ko-KR" alt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 smtClean="0"/>
                        <a:t>예외사항</a:t>
                      </a:r>
                      <a:endParaRPr lang="ko-KR" altLang="en-US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11830"/>
                  </a:ext>
                </a:extLst>
              </a:tr>
              <a:tr h="790485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A01</a:t>
                      </a:r>
                      <a:endParaRPr lang="ko-KR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감정에 따른 향 분사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A01_a01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음성 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USB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마이크를 통해 사용자의 음성을 수집한다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80744"/>
                  </a:ext>
                </a:extLst>
              </a:tr>
              <a:tr h="79048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A01_a02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음성에 따른 사용자 감정 예측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text</a:t>
                      </a:r>
                      <a:r>
                        <a:rPr lang="ko-KR" altLang="en-US" sz="1200" dirty="0" smtClean="0"/>
                        <a:t>화된 사용자 음성을 </a:t>
                      </a:r>
                      <a:r>
                        <a:rPr lang="en-US" altLang="ko-KR" sz="1200" dirty="0" smtClean="0"/>
                        <a:t>text-CNN</a:t>
                      </a:r>
                      <a:r>
                        <a:rPr lang="ko-KR" altLang="en-US" sz="1200" dirty="0" smtClean="0"/>
                        <a:t>모델을 통해 감정을 도출한다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35511"/>
                  </a:ext>
                </a:extLst>
              </a:tr>
              <a:tr h="79048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A01_a03</a:t>
                      </a:r>
                      <a:endParaRPr lang="ko-KR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감정에 따른 향 분사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예측된 감정을 받아와 그 감정에 해당하는 향을 분사한다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91193"/>
                  </a:ext>
                </a:extLst>
              </a:tr>
              <a:tr h="1422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디퓨징</a:t>
                      </a:r>
                      <a:r>
                        <a:rPr lang="ko-KR" altLang="en-US" sz="1200" dirty="0" smtClean="0"/>
                        <a:t> 시간 설정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B01_b01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디퓨징</a:t>
                      </a:r>
                      <a:r>
                        <a:rPr lang="ko-KR" altLang="en-US" sz="1200" dirty="0" smtClean="0"/>
                        <a:t> 시간 입력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디퓨징되길</a:t>
                      </a:r>
                      <a:r>
                        <a:rPr lang="ko-KR" altLang="en-US" sz="1200" dirty="0" smtClean="0"/>
                        <a:t> 원하는 시간을 입력할 수 있는데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이는 하루에 최대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번까지 설정할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최소 시간 단위는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시간이다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구성도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670224" cy="4810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808" y="3717032"/>
            <a:ext cx="84795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Use case 1: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감정 맞춤 </a:t>
            </a:r>
            <a:r>
              <a:rPr lang="ko-KR" alt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디퓨징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기능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Actors: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mooDiffuser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사용자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Goal: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사용자가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음성을 통해 입력한 감정을 기반으로 한 향 추출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Pre-condition: 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Typical course of events:</a:t>
            </a:r>
            <a:endParaRPr lang="ko-KR" altLang="en-US" sz="1100" dirty="0"/>
          </a:p>
          <a:p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Actor action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System response</a:t>
            </a:r>
          </a:p>
          <a:p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1.“</a:t>
            </a:r>
            <a:r>
              <a:rPr lang="ko-KR" alt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무디야”를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말한 뒤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사용자의 감정이 들어가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   있는 문장을 말한다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2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사용자가 입력한 감정을 받는다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3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사용자의 감정을 판단한 뒤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그에 해당하는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향을 분사한다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2053" name="Picture 5" descr="https://lh3.googleusercontent.com/Wb6BQ-8hSF7xOAvuPqdltt5dbKcjkx-2D5X8RLxVTWPxp5owf5j4edlBPOJqvLVU8DcjS4d5vtxYHPHe13dLPqGjlcrYWlWst84lgP5gjBrTMIPs-Y8Yvyjx8CR14j_FO20puoIVit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246239"/>
            <a:ext cx="859750" cy="1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QMq5UwvXgKeoxk244Ncozr08ugF8dvU5-lowObVITMunV9VNVdGXzgmAQKMaOeEsJbPMpXKEqJEq3A7tRvmE7Ip3aeSGBwkH9qZcLWUuNTaOuWXAnKBL8umRJakNUVh3a1oeCc_KE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38269"/>
            <a:ext cx="1373024" cy="13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2054" idx="3"/>
          </p:cNvCxnSpPr>
          <p:nvPr/>
        </p:nvCxnSpPr>
        <p:spPr>
          <a:xfrm>
            <a:off x="2344624" y="2724781"/>
            <a:ext cx="16918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3458" y="2246239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“</a:t>
            </a:r>
            <a:r>
              <a:rPr lang="ko-KR" altLang="en-US" sz="1400" b="1" dirty="0" err="1" smtClean="0"/>
              <a:t>무디야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나 오늘 우울해</a:t>
            </a:r>
            <a:r>
              <a:rPr lang="en-US" altLang="ko-KR" sz="1400" b="1" dirty="0" smtClean="0"/>
              <a:t>＂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60304" y="2594571"/>
            <a:ext cx="101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“</a:t>
            </a:r>
            <a:r>
              <a:rPr lang="ko-KR" altLang="en-US" sz="1200" dirty="0" smtClean="0"/>
              <a:t>우울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인식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076056" y="2708920"/>
            <a:ext cx="16918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55452" y="2416414"/>
            <a:ext cx="176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감정에 따른 향 분사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2256" y="1471003"/>
            <a:ext cx="22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case 1: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구성도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670224" cy="4810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808" y="3717032"/>
            <a:ext cx="847958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Use case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2: 	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 설정 시간 </a:t>
            </a:r>
            <a:r>
              <a:rPr lang="ko-KR" altLang="en-US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디퓨징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_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지정 시간이 되지 않았을 경우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Actors: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mooDiffuser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사용자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Goal: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사용자가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음성을 통해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얻은 감정 저장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Pre-condition: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앱을 통한 자동 </a:t>
            </a:r>
            <a:r>
              <a:rPr lang="ko-KR" altLang="en-US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디퓨징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시간 설정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하루에 최대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번 설정 가능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/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최소 설정 시간 단위는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시간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Typical course of events:</a:t>
            </a:r>
            <a:endParaRPr lang="ko-KR" altLang="en-US" sz="1100" dirty="0"/>
          </a:p>
          <a:p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Actor action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System response</a:t>
            </a:r>
          </a:p>
          <a:p>
            <a:endParaRPr lang="ko-KR" altLang="en-US" sz="1100" dirty="0"/>
          </a:p>
          <a:p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1.mooDiffuser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가 있는 공간에서 감정 단어가 포함된 일상 대화를 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2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사용자의 일상대화로부터 사용자의 감정을 분석한다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3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사용자의 감정 결과를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use2.json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파일에 저장한다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2054" name="Picture 6" descr="https://lh4.googleusercontent.com/QMq5UwvXgKeoxk244Ncozr08ugF8dvU5-lowObVITMunV9VNVdGXzgmAQKMaOeEsJbPMpXKEqJEq3A7tRvmE7Ip3aeSGBwkH9qZcLWUuNTaOuWXAnKBL8umRJakNUVh3a1oeCc_KE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38269"/>
            <a:ext cx="1373024" cy="13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2054" idx="3"/>
          </p:cNvCxnSpPr>
          <p:nvPr/>
        </p:nvCxnSpPr>
        <p:spPr>
          <a:xfrm>
            <a:off x="2344624" y="2724781"/>
            <a:ext cx="16918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211311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“</a:t>
            </a:r>
            <a:r>
              <a:rPr lang="ko-KR" altLang="en-US" sz="1400" b="1" dirty="0" smtClean="0"/>
              <a:t>오늘 날씨 진짜 좋다</a:t>
            </a:r>
            <a:r>
              <a:rPr lang="en-US" altLang="ko-KR" sz="1400" b="1" dirty="0" smtClean="0"/>
              <a:t>.＂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4" y="2594571"/>
            <a:ext cx="101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감정 분석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39680" y="2708275"/>
            <a:ext cx="1152128" cy="64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78944" y="2429827"/>
            <a:ext cx="96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감정 결과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2256" y="1471003"/>
            <a:ext cx="22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case 2: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11146" y="2456967"/>
            <a:ext cx="101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일상 대화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7238" y="2571436"/>
            <a:ext cx="2056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use2.json</a:t>
            </a:r>
            <a:r>
              <a:rPr lang="ko-KR" altLang="en-US" sz="1200" dirty="0" smtClean="0"/>
              <a:t>에 감정 결과 저장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51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</a:rPr>
              <a:t>구성도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670224" cy="4882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1824" y="3508553"/>
            <a:ext cx="84795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Use case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3: 	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 설정 시간 </a:t>
            </a:r>
            <a:r>
              <a:rPr lang="ko-KR" altLang="en-US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디퓨징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_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지정 시간이 되었을 경우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Actors: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1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mooDiffuser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사용자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Goal: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사용자가 지정한 시간 사이의 일상 대화를 통한 사용자 감정 분석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Pre-condition: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use2.json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 및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use3.json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 존재</a:t>
            </a:r>
            <a:endParaRPr lang="ko-KR" altLang="en-US" sz="1100" dirty="0"/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Typical course of events:</a:t>
            </a:r>
            <a:endParaRPr lang="ko-KR" altLang="en-US" sz="1100" dirty="0"/>
          </a:p>
          <a:p>
            <a:r>
              <a:rPr lang="ko-KR" altLang="en-US" sz="1100" dirty="0"/>
              <a:t/>
            </a:r>
            <a:br>
              <a:rPr lang="ko-KR" altLang="en-US" sz="1100" dirty="0"/>
            </a:b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Actor action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System response</a:t>
            </a:r>
          </a:p>
          <a:p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지정 시간이 되었으므로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use2.json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의 감정의 수가 </a:t>
            </a:r>
            <a:endParaRPr lang="en-US" altLang="ko-KR" sz="11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기준 이상인지 미만인지 판단한다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.(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기준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시간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*10)</a:t>
            </a:r>
            <a:endParaRPr lang="ko-KR" altLang="en-US" sz="1100" dirty="0" smtClean="0"/>
          </a:p>
          <a:p>
            <a:pPr marL="457200"/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2-1. use2.json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파일의 감정의 수가 기준 이상일 경우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						       use2.json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최다 감정을 추출한다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2-2. use2.json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파일의 감정의 수가 기준 미만일 경우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						       use3.json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에서 현재 시간 및 요일에 해당하는 </a:t>
            </a:r>
            <a:endParaRPr lang="en-US" altLang="ko-KR" sz="11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/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      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최다 감정을 추출한다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457200"/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			3. </a:t>
            </a: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추출된 감정에 따른 향을 분사한다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2053" name="Picture 5" descr="https://lh3.googleusercontent.com/Wb6BQ-8hSF7xOAvuPqdltt5dbKcjkx-2D5X8RLxVTWPxp5owf5j4edlBPOJqvLVU8DcjS4d5vtxYHPHe13dLPqGjlcrYWlWst84lgP5gjBrTMIPs-Y8Yvyjx8CR14j_FO20puoIVit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14" y="2048456"/>
            <a:ext cx="859750" cy="10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3682085" y="1944108"/>
            <a:ext cx="53893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349" y="1732156"/>
            <a:ext cx="140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use2.json </a:t>
            </a:r>
            <a:r>
              <a:rPr lang="ko-KR" altLang="en-US" sz="1200" dirty="0" smtClean="0"/>
              <a:t>에서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최다 감정 추출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232530" y="2511137"/>
            <a:ext cx="169183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04538" y="2218631"/>
            <a:ext cx="176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감정에 따른 향 분사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1383" y="1492212"/>
            <a:ext cx="22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User case 3: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5808" y="2345125"/>
            <a:ext cx="96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지정 시간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115935" y="2481953"/>
            <a:ext cx="1256604" cy="167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5323" y="2210254"/>
            <a:ext cx="136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기준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*10</a:t>
            </a:r>
            <a:endParaRPr lang="ko-KR" altLang="en-US" sz="1200" dirty="0"/>
          </a:p>
        </p:txBody>
      </p:sp>
      <p:sp>
        <p:nvSpPr>
          <p:cNvPr id="14" name="왼쪽 대괄호 13"/>
          <p:cNvSpPr/>
          <p:nvPr/>
        </p:nvSpPr>
        <p:spPr>
          <a:xfrm>
            <a:off x="2377129" y="1962989"/>
            <a:ext cx="469176" cy="1095673"/>
          </a:xfrm>
          <a:prstGeom prst="leftBracke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6305" y="1805609"/>
            <a:ext cx="96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기준 이상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947565"/>
            <a:ext cx="96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기준 미만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3660992" y="3091579"/>
            <a:ext cx="53893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83285" y="2782669"/>
            <a:ext cx="207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use3.json </a:t>
            </a:r>
            <a:r>
              <a:rPr lang="ko-KR" altLang="en-US" sz="1200" dirty="0" smtClean="0"/>
              <a:t>에서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현재 시간 및 요일에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해당하는 최다 감정 추출</a:t>
            </a:r>
            <a:endParaRPr lang="en-US" altLang="ko-KR" sz="1200" dirty="0" smtClean="0"/>
          </a:p>
        </p:txBody>
      </p:sp>
      <p:sp>
        <p:nvSpPr>
          <p:cNvPr id="16" name="오른쪽 대괄호 15"/>
          <p:cNvSpPr/>
          <p:nvPr/>
        </p:nvSpPr>
        <p:spPr>
          <a:xfrm>
            <a:off x="5805198" y="1962989"/>
            <a:ext cx="404202" cy="1130231"/>
          </a:xfrm>
          <a:prstGeom prst="rightBracke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smtClean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smtClean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027" name="Picture 3" descr="https://lh6.googleusercontent.com/b1BxkbBaCzC-hW7_ZeraSwEGi8gMLVuoTllW_FELRtLDE6iat5vVfYURjZ9unFGuNG2DKKpn8IItp4gdCpTdxU5b5nzMq0jKKETv3II0beIY2VvcELNRbPPFb0VT4VGpDdmXfKklS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43595"/>
            <a:ext cx="3528392" cy="46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FSCBRNApVxMJj9uNlIYd9HREs_0IiT5jmjstMYZm6tj5zuIixiWiLwhJSX_ow_PI0mueorEZIttQDh-Vw6dHI0rYXSxqb9oGdzprpkzjyKdU6JRf0q7shPoNSwYxSZzMhoPIOvwZQK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3" y="-8320257"/>
            <a:ext cx="1085664" cy="18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FSCBRNApVxMJj9uNlIYd9HREs_0IiT5jmjstMYZm6tj5zuIixiWiLwhJSX_ow_PI0mueorEZIttQDh-Vw6dHI0rYXSxqb9oGdzprpkzjyKdU6JRf0q7shPoNSwYxSZzMhoPIOvwZQK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57645"/>
            <a:ext cx="5040560" cy="436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2050" name="Picture 2" descr="https://lh3.googleusercontent.com/WQ6WuZpgCcezWBLn0zYitlkGZX0_BOf17RMVA3sXBm7Pr6RjOM9qP_vfdh8pUwzUr5qdASdOk-ZRitfaYWvWjb1v8UrwDThAR2AhZS40-qIGR4eWtUhrXGCDLoTOWLl9NmxpaZmYH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3" y="1891909"/>
            <a:ext cx="8035007" cy="389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1A8D1-6ACE-4032-A87B-824D191BF932}"/>
              </a:ext>
            </a:extLst>
          </p:cNvPr>
          <p:cNvSpPr txBox="1"/>
          <p:nvPr/>
        </p:nvSpPr>
        <p:spPr>
          <a:xfrm>
            <a:off x="2385120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라즈베리파이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992C3-E6E1-4710-9D42-904AC438BC92}"/>
              </a:ext>
            </a:extLst>
          </p:cNvPr>
          <p:cNvSpPr txBox="1"/>
          <p:nvPr/>
        </p:nvSpPr>
        <p:spPr>
          <a:xfrm>
            <a:off x="4518717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 S3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C4A6A-48CA-4984-924E-E533CDD85179}"/>
              </a:ext>
            </a:extLst>
          </p:cNvPr>
          <p:cNvSpPr txBox="1"/>
          <p:nvPr/>
        </p:nvSpPr>
        <p:spPr>
          <a:xfrm>
            <a:off x="6652317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 분사 모듈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790387F-DF8B-4851-B46A-B0F0A6027CA3}"/>
              </a:ext>
            </a:extLst>
          </p:cNvPr>
          <p:cNvCxnSpPr>
            <a:stCxn id="11" idx="2"/>
          </p:cNvCxnSpPr>
          <p:nvPr/>
        </p:nvCxnSpPr>
        <p:spPr>
          <a:xfrm flipH="1">
            <a:off x="3205390" y="2142148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06C5B4-4893-414D-B2FC-82C44EF7F01D}"/>
              </a:ext>
            </a:extLst>
          </p:cNvPr>
          <p:cNvCxnSpPr/>
          <p:nvPr/>
        </p:nvCxnSpPr>
        <p:spPr>
          <a:xfrm flipH="1">
            <a:off x="5338989" y="2142147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B51692-DF1A-416D-B885-91EBC0C77F17}"/>
              </a:ext>
            </a:extLst>
          </p:cNvPr>
          <p:cNvCxnSpPr/>
          <p:nvPr/>
        </p:nvCxnSpPr>
        <p:spPr>
          <a:xfrm flipH="1">
            <a:off x="7472584" y="2142147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6C5B99-46E3-4B72-AB35-1B82315C640F}"/>
              </a:ext>
            </a:extLst>
          </p:cNvPr>
          <p:cNvSpPr txBox="1"/>
          <p:nvPr/>
        </p:nvSpPr>
        <p:spPr>
          <a:xfrm>
            <a:off x="251520" y="1772816"/>
            <a:ext cx="1640541" cy="36933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USB </a:t>
            </a:r>
            <a:r>
              <a:rPr lang="ko-KR" altLang="en-US" dirty="0"/>
              <a:t>마이크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B3D55DD-0EFB-4EDF-875D-62D1361709A8}"/>
              </a:ext>
            </a:extLst>
          </p:cNvPr>
          <p:cNvCxnSpPr/>
          <p:nvPr/>
        </p:nvCxnSpPr>
        <p:spPr>
          <a:xfrm flipH="1">
            <a:off x="1071790" y="2142146"/>
            <a:ext cx="1" cy="36289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4D06F4-3DAC-442B-9497-555E77C28F41}"/>
              </a:ext>
            </a:extLst>
          </p:cNvPr>
          <p:cNvCxnSpPr>
            <a:cxnSpLocks/>
          </p:cNvCxnSpPr>
          <p:nvPr/>
        </p:nvCxnSpPr>
        <p:spPr>
          <a:xfrm>
            <a:off x="1071790" y="2687216"/>
            <a:ext cx="195878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A919E0-832F-43B9-9D3C-BAB718359893}"/>
              </a:ext>
            </a:extLst>
          </p:cNvPr>
          <p:cNvSpPr txBox="1"/>
          <p:nvPr/>
        </p:nvSpPr>
        <p:spPr>
          <a:xfrm>
            <a:off x="1336247" y="2409311"/>
            <a:ext cx="147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 음성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9AC160-9375-40A7-B0DE-83E39617704D}"/>
              </a:ext>
            </a:extLst>
          </p:cNvPr>
          <p:cNvSpPr/>
          <p:nvPr/>
        </p:nvSpPr>
        <p:spPr>
          <a:xfrm>
            <a:off x="3039541" y="2677347"/>
            <a:ext cx="336166" cy="53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B1EB14-DBE7-446C-B385-9276A5D1C8BF}"/>
              </a:ext>
            </a:extLst>
          </p:cNvPr>
          <p:cNvSpPr txBox="1"/>
          <p:nvPr/>
        </p:nvSpPr>
        <p:spPr>
          <a:xfrm>
            <a:off x="3460864" y="2579204"/>
            <a:ext cx="135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음성 파일 저장</a:t>
            </a:r>
            <a:endParaRPr lang="en-US" altLang="ko-KR" sz="1200" dirty="0"/>
          </a:p>
          <a:p>
            <a:pPr algn="ctr"/>
            <a:r>
              <a:rPr lang="en-US" altLang="ko-KR" sz="1200" dirty="0"/>
              <a:t>(.wav)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7E3D14-8F3A-4837-8B58-EEF2F4C9B09B}"/>
              </a:ext>
            </a:extLst>
          </p:cNvPr>
          <p:cNvCxnSpPr>
            <a:cxnSpLocks/>
          </p:cNvCxnSpPr>
          <p:nvPr/>
        </p:nvCxnSpPr>
        <p:spPr>
          <a:xfrm>
            <a:off x="3375719" y="3216135"/>
            <a:ext cx="179742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105DFB-3361-4D1F-A19C-017667F4DDE0}"/>
              </a:ext>
            </a:extLst>
          </p:cNvPr>
          <p:cNvSpPr/>
          <p:nvPr/>
        </p:nvSpPr>
        <p:spPr>
          <a:xfrm>
            <a:off x="5173141" y="3193268"/>
            <a:ext cx="336166" cy="749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AC7C6C-A44B-4C77-B4EE-2DF567F131E7}"/>
              </a:ext>
            </a:extLst>
          </p:cNvPr>
          <p:cNvSpPr txBox="1"/>
          <p:nvPr/>
        </p:nvSpPr>
        <p:spPr>
          <a:xfrm>
            <a:off x="5643777" y="2986644"/>
            <a:ext cx="135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Amazon Transcribe </a:t>
            </a:r>
            <a:r>
              <a:rPr lang="ko-KR" altLang="en-US" sz="1200" dirty="0"/>
              <a:t>진행</a:t>
            </a:r>
            <a:r>
              <a:rPr lang="en-US" altLang="ko-KR" sz="1200" dirty="0"/>
              <a:t> (</a:t>
            </a:r>
            <a:r>
              <a:rPr lang="ko-KR" altLang="en-US" sz="1200" dirty="0"/>
              <a:t>음성 </a:t>
            </a:r>
            <a:r>
              <a:rPr lang="en-US" altLang="ko-KR" sz="1200" dirty="0"/>
              <a:t>&gt;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화살표: 왼쪽으로 구부러짐 31">
            <a:extLst>
              <a:ext uri="{FF2B5EF4-FFF2-40B4-BE49-F238E27FC236}">
                <a16:creationId xmlns:a16="http://schemas.microsoft.com/office/drawing/2014/main" id="{14F31069-97EE-4624-9BF0-DB9AAF424066}"/>
              </a:ext>
            </a:extLst>
          </p:cNvPr>
          <p:cNvSpPr/>
          <p:nvPr/>
        </p:nvSpPr>
        <p:spPr>
          <a:xfrm>
            <a:off x="3380194" y="2677346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왼쪽으로 구부러짐 33">
            <a:extLst>
              <a:ext uri="{FF2B5EF4-FFF2-40B4-BE49-F238E27FC236}">
                <a16:creationId xmlns:a16="http://schemas.microsoft.com/office/drawing/2014/main" id="{06407DD9-9150-4B85-B71A-8593FA712924}"/>
              </a:ext>
            </a:extLst>
          </p:cNvPr>
          <p:cNvSpPr/>
          <p:nvPr/>
        </p:nvSpPr>
        <p:spPr>
          <a:xfrm>
            <a:off x="5504825" y="3192817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왼쪽으로 구부러짐 34">
            <a:extLst>
              <a:ext uri="{FF2B5EF4-FFF2-40B4-BE49-F238E27FC236}">
                <a16:creationId xmlns:a16="http://schemas.microsoft.com/office/drawing/2014/main" id="{9132218E-00E3-452C-A88A-BCF4C31540CC}"/>
              </a:ext>
            </a:extLst>
          </p:cNvPr>
          <p:cNvSpPr/>
          <p:nvPr/>
        </p:nvSpPr>
        <p:spPr>
          <a:xfrm>
            <a:off x="5504825" y="3866070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844395-F922-44A4-A1E9-02B6297AB2AD}"/>
              </a:ext>
            </a:extLst>
          </p:cNvPr>
          <p:cNvSpPr txBox="1"/>
          <p:nvPr/>
        </p:nvSpPr>
        <p:spPr>
          <a:xfrm>
            <a:off x="5643777" y="3738769"/>
            <a:ext cx="146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결과를 </a:t>
            </a:r>
            <a:r>
              <a:rPr lang="en-US" altLang="ko-KR" sz="1200" dirty="0"/>
              <a:t>S3</a:t>
            </a:r>
            <a:r>
              <a:rPr lang="ko-KR" altLang="en-US" sz="1200" dirty="0"/>
              <a:t>에 </a:t>
            </a:r>
            <a:r>
              <a:rPr lang="en-US" altLang="ko-KR" sz="1200" dirty="0"/>
              <a:t>json </a:t>
            </a:r>
            <a:r>
              <a:rPr lang="ko-KR" altLang="en-US" sz="1200" dirty="0"/>
              <a:t>파일 형태로 저장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005385-FE85-4BE7-9BD3-7BA8BA7DEF6E}"/>
              </a:ext>
            </a:extLst>
          </p:cNvPr>
          <p:cNvSpPr/>
          <p:nvPr/>
        </p:nvSpPr>
        <p:spPr>
          <a:xfrm>
            <a:off x="5170904" y="4032822"/>
            <a:ext cx="336166" cy="6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4AB4688-D164-477B-AB3E-060D39FC67C2}"/>
              </a:ext>
            </a:extLst>
          </p:cNvPr>
          <p:cNvCxnSpPr>
            <a:cxnSpLocks/>
          </p:cNvCxnSpPr>
          <p:nvPr/>
        </p:nvCxnSpPr>
        <p:spPr>
          <a:xfrm flipH="1">
            <a:off x="3373482" y="4714122"/>
            <a:ext cx="179742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85404E-650A-4FB6-A4B6-3F5D8925917C}"/>
              </a:ext>
            </a:extLst>
          </p:cNvPr>
          <p:cNvSpPr/>
          <p:nvPr/>
        </p:nvSpPr>
        <p:spPr>
          <a:xfrm>
            <a:off x="3038434" y="4696190"/>
            <a:ext cx="336166" cy="743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6FC8D1-2CB5-4A9E-AE9C-406DA110BD3B}"/>
              </a:ext>
            </a:extLst>
          </p:cNvPr>
          <p:cNvSpPr txBox="1"/>
          <p:nvPr/>
        </p:nvSpPr>
        <p:spPr>
          <a:xfrm>
            <a:off x="3532650" y="4423658"/>
            <a:ext cx="147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감정 결과 </a:t>
            </a:r>
            <a:r>
              <a:rPr lang="en-US" altLang="ko-KR" sz="1200" dirty="0"/>
              <a:t>(.json)</a:t>
            </a:r>
            <a:endParaRPr lang="ko-KR" altLang="en-US" sz="1200" dirty="0"/>
          </a:p>
        </p:txBody>
      </p:sp>
      <p:sp>
        <p:nvSpPr>
          <p:cNvPr id="43" name="화살표: 왼쪽으로 구부러짐 41">
            <a:extLst>
              <a:ext uri="{FF2B5EF4-FFF2-40B4-BE49-F238E27FC236}">
                <a16:creationId xmlns:a16="http://schemas.microsoft.com/office/drawing/2014/main" id="{BCA3DE40-1FE8-4D19-AAB1-6D9F19B7DE6B}"/>
              </a:ext>
            </a:extLst>
          </p:cNvPr>
          <p:cNvSpPr/>
          <p:nvPr/>
        </p:nvSpPr>
        <p:spPr>
          <a:xfrm flipH="1">
            <a:off x="2860201" y="4705608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6AB43C-9E8D-4444-8CB1-4E4E4B1B6EF0}"/>
              </a:ext>
            </a:extLst>
          </p:cNvPr>
          <p:cNvSpPr txBox="1"/>
          <p:nvPr/>
        </p:nvSpPr>
        <p:spPr>
          <a:xfrm>
            <a:off x="1646618" y="4580516"/>
            <a:ext cx="125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감정 결과 </a:t>
            </a:r>
            <a:r>
              <a:rPr lang="en-US" altLang="ko-KR" sz="1200" dirty="0"/>
              <a:t>json </a:t>
            </a:r>
            <a:r>
              <a:rPr lang="ko-KR" altLang="en-US" sz="1200" dirty="0"/>
              <a:t>파일 읽음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B65449-D4FB-47D4-A764-85A7B7B7BC01}"/>
              </a:ext>
            </a:extLst>
          </p:cNvPr>
          <p:cNvCxnSpPr>
            <a:cxnSpLocks/>
          </p:cNvCxnSpPr>
          <p:nvPr/>
        </p:nvCxnSpPr>
        <p:spPr>
          <a:xfrm>
            <a:off x="3373482" y="5439377"/>
            <a:ext cx="392878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왼쪽으로 구부러짐 46">
            <a:extLst>
              <a:ext uri="{FF2B5EF4-FFF2-40B4-BE49-F238E27FC236}">
                <a16:creationId xmlns:a16="http://schemas.microsoft.com/office/drawing/2014/main" id="{7B1BFA08-D8D5-4BF4-9E09-D59195BF8091}"/>
              </a:ext>
            </a:extLst>
          </p:cNvPr>
          <p:cNvSpPr/>
          <p:nvPr/>
        </p:nvSpPr>
        <p:spPr>
          <a:xfrm flipH="1">
            <a:off x="2859152" y="5179400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AD5FD-E54F-4581-A19D-AB4074FE939A}"/>
              </a:ext>
            </a:extLst>
          </p:cNvPr>
          <p:cNvSpPr txBox="1"/>
          <p:nvPr/>
        </p:nvSpPr>
        <p:spPr>
          <a:xfrm>
            <a:off x="1070684" y="5088408"/>
            <a:ext cx="183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결과에 해당하는 모듈에 향을 분사하도록 신호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35C6571-DA66-4E92-BE32-FBAE5A5F27C2}"/>
              </a:ext>
            </a:extLst>
          </p:cNvPr>
          <p:cNvSpPr/>
          <p:nvPr/>
        </p:nvSpPr>
        <p:spPr>
          <a:xfrm>
            <a:off x="7302264" y="5403517"/>
            <a:ext cx="336166" cy="24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왼쪽으로 구부러짐 50">
            <a:extLst>
              <a:ext uri="{FF2B5EF4-FFF2-40B4-BE49-F238E27FC236}">
                <a16:creationId xmlns:a16="http://schemas.microsoft.com/office/drawing/2014/main" id="{441844E6-2DC4-4B56-B770-D49A4B461F1C}"/>
              </a:ext>
            </a:extLst>
          </p:cNvPr>
          <p:cNvSpPr/>
          <p:nvPr/>
        </p:nvSpPr>
        <p:spPr>
          <a:xfrm>
            <a:off x="7638420" y="5402154"/>
            <a:ext cx="170330" cy="259977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31FA0B-8243-4764-995A-DA67B06E417F}"/>
              </a:ext>
            </a:extLst>
          </p:cNvPr>
          <p:cNvSpPr txBox="1"/>
          <p:nvPr/>
        </p:nvSpPr>
        <p:spPr>
          <a:xfrm>
            <a:off x="7741466" y="5293710"/>
            <a:ext cx="147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신호를 받은 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모듈은 향을 분사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DCB863-45ED-4C7C-BCA1-C2F0DBDBA684}"/>
              </a:ext>
            </a:extLst>
          </p:cNvPr>
          <p:cNvSpPr txBox="1"/>
          <p:nvPr/>
        </p:nvSpPr>
        <p:spPr>
          <a:xfrm>
            <a:off x="3505649" y="3236777"/>
            <a:ext cx="147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음성 파일을 </a:t>
            </a:r>
            <a:endParaRPr lang="en-US" altLang="ko-KR" sz="1200" dirty="0"/>
          </a:p>
          <a:p>
            <a:pPr algn="ctr"/>
            <a:r>
              <a:rPr lang="en-US" altLang="ko-KR" sz="1200" dirty="0"/>
              <a:t>AWS S3</a:t>
            </a:r>
            <a:r>
              <a:rPr lang="ko-KR" altLang="en-US" sz="1200" dirty="0"/>
              <a:t>에 업로드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844395-F922-44A4-A1E9-02B6297AB2AD}"/>
              </a:ext>
            </a:extLst>
          </p:cNvPr>
          <p:cNvSpPr txBox="1"/>
          <p:nvPr/>
        </p:nvSpPr>
        <p:spPr>
          <a:xfrm>
            <a:off x="5435230" y="4218828"/>
            <a:ext cx="204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text-CNN </a:t>
            </a:r>
            <a:r>
              <a:rPr lang="ko-KR" altLang="en-US" sz="1200" dirty="0" smtClean="0"/>
              <a:t>모델 사용하여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사용자 </a:t>
            </a:r>
            <a:r>
              <a:rPr lang="ko-KR" altLang="en-US" sz="1200" dirty="0"/>
              <a:t>감</a:t>
            </a:r>
            <a:r>
              <a:rPr lang="ko-KR" altLang="en-US" sz="1200" dirty="0" smtClean="0"/>
              <a:t>정 예측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590</Words>
  <Application>Microsoft Office PowerPoint</Application>
  <PresentationFormat>화면 슬라이드 쇼(4:3)</PresentationFormat>
  <Paragraphs>279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KSS</cp:lastModifiedBy>
  <cp:revision>275</cp:revision>
  <dcterms:created xsi:type="dcterms:W3CDTF">2014-04-16T00:55:54Z</dcterms:created>
  <dcterms:modified xsi:type="dcterms:W3CDTF">2021-07-15T08:06:20Z</dcterms:modified>
</cp:coreProperties>
</file>