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3" r:id="rId2"/>
    <p:sldId id="379" r:id="rId3"/>
    <p:sldId id="320" r:id="rId4"/>
    <p:sldId id="381" r:id="rId5"/>
    <p:sldId id="382" r:id="rId6"/>
    <p:sldId id="335" r:id="rId7"/>
    <p:sldId id="325" r:id="rId8"/>
    <p:sldId id="353" r:id="rId9"/>
    <p:sldId id="332" r:id="rId10"/>
    <p:sldId id="373" r:id="rId11"/>
    <p:sldId id="339" r:id="rId12"/>
    <p:sldId id="380" r:id="rId13"/>
    <p:sldId id="358" r:id="rId14"/>
    <p:sldId id="374" r:id="rId15"/>
    <p:sldId id="377" r:id="rId16"/>
    <p:sldId id="378" r:id="rId17"/>
    <p:sldId id="361" r:id="rId18"/>
    <p:sldId id="294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63"/>
            <p14:sldId id="379"/>
            <p14:sldId id="320"/>
            <p14:sldId id="381"/>
            <p14:sldId id="382"/>
            <p14:sldId id="335"/>
            <p14:sldId id="325"/>
          </p14:sldIdLst>
        </p14:section>
        <p14:section name="설계단계" id="{079FB007-4044-4E60-AD09-4E9512A5438F}">
          <p14:sldIdLst>
            <p14:sldId id="353"/>
            <p14:sldId id="332"/>
            <p14:sldId id="373"/>
            <p14:sldId id="339"/>
            <p14:sldId id="380"/>
            <p14:sldId id="358"/>
            <p14:sldId id="374"/>
            <p14:sldId id="377"/>
            <p14:sldId id="378"/>
            <p14:sldId id="361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24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434" userDrawn="1">
          <p15:clr>
            <a:srgbClr val="A4A3A4"/>
          </p15:clr>
        </p15:guide>
        <p15:guide id="4" orient="horz" pos="17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766" autoAdjust="0"/>
  </p:normalViewPr>
  <p:slideViewPr>
    <p:cSldViewPr>
      <p:cViewPr varScale="1">
        <p:scale>
          <a:sx n="77" d="100"/>
          <a:sy n="77" d="100"/>
        </p:scale>
        <p:origin x="138" y="90"/>
      </p:cViewPr>
      <p:guideLst>
        <p:guide orient="horz" pos="2024"/>
        <p:guide pos="2880"/>
        <p:guide orient="horz" pos="1434"/>
        <p:guide orient="horz" pos="17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2021-07-15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32546" y="6356350"/>
            <a:ext cx="2133600" cy="365125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3688" y="3933056"/>
            <a:ext cx="638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 err="1" smtClean="0">
                <a:solidFill>
                  <a:srgbClr val="77787B"/>
                </a:solidFill>
              </a:rPr>
              <a:t>mooDiffuser</a:t>
            </a:r>
            <a:r>
              <a:rPr lang="ko-KR" altLang="en-US" sz="2400" b="1" spc="-150" dirty="0" smtClean="0">
                <a:solidFill>
                  <a:srgbClr val="77787B"/>
                </a:solidFill>
              </a:rPr>
              <a:t> </a:t>
            </a:r>
            <a:r>
              <a:rPr lang="en-US" altLang="ko-KR" sz="2400" b="1" spc="-150" dirty="0">
                <a:solidFill>
                  <a:srgbClr val="77787B"/>
                </a:solidFill>
              </a:rPr>
              <a:t>:</a:t>
            </a:r>
            <a:endParaRPr lang="ko-KR" altLang="en-US" sz="2400" b="1" spc="-150" dirty="0">
              <a:solidFill>
                <a:srgbClr val="77787B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2021. 07.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[21_HG018] –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방예지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김민진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김소현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김 기 명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194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smtClean="0">
                <a:solidFill>
                  <a:schemeClr val="bg1"/>
                </a:solidFill>
                <a:latin typeface="+mn-ea"/>
                <a:cs typeface="+mj-cs"/>
              </a:rPr>
              <a:t>하드웨어 설계도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4098" name="Picture 2" descr="https://lh3.googleusercontent.com/E4VoGQRPAl87tGqPBUu7BzZs_F2UZAba2D-TFpheRz5MpOQTAfhRtDJu8CHWSjDyhzC2gf-0fd2CzRmVJBCPpM5XayuR4b89xEwi7Qwt4B-rATtxW64oWDH-n6VZEVipjDBIda3EkD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8060"/>
            <a:ext cx="8259216" cy="277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458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smtClean="0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 smtClean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773651"/>
              </p:ext>
            </p:extLst>
          </p:nvPr>
        </p:nvGraphicFramePr>
        <p:xfrm>
          <a:off x="1727684" y="1718541"/>
          <a:ext cx="5353911" cy="3870698"/>
        </p:xfrm>
        <a:graphic>
          <a:graphicData uri="http://schemas.openxmlformats.org/drawingml/2006/table">
            <a:tbl>
              <a:tblPr/>
              <a:tblGrid>
                <a:gridCol w="772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6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9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98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회원가입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5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로그인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9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TIME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TIME-01-01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시간 선택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98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SET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SET-01-01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앱 정보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19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SET-01-02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공지사항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4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SET-01-03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문의하기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1306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이하 생략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91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딥러닝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026" name="Picture 2" descr="https://lh3.googleusercontent.com/XH8IRKIcqJRk7YC-uBaTH1c-jiBFj_Ye_166nfhxHGX-wWq0eKTt2_x2nzkZ-krIHhcAl5Q2u3Pz1staIDSG5_OqDSg5oZFKd6ifbdo-p2ZzoPuS4vlaCDlLfahUcWp-n-MIewxch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220" y="1391306"/>
            <a:ext cx="5379421" cy="4698482"/>
          </a:xfrm>
          <a:prstGeom prst="rect">
            <a:avLst/>
          </a:prstGeom>
          <a:noFill/>
          <a:ln w="19050">
            <a:solidFill>
              <a:srgbClr val="3B5AA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897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딥러닝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6146" name="Picture 2" descr="https://lh5.googleusercontent.com/PVubBITWkD2mvQscF_ZNf4SDbnRaDD-z3xb9X2MniH51iJtW9taBqD10439s6jeyDRVzvxrW2YeEV7OK5JkkPWULZC01tIKYMgDq5UoDAJmnvz5TgCG-A4XF2jbop3C4UVE8sNJw4pw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3"/>
          <a:stretch/>
        </p:blipFill>
        <p:spPr bwMode="auto">
          <a:xfrm>
            <a:off x="164406" y="1283909"/>
            <a:ext cx="7503938" cy="5114972"/>
          </a:xfrm>
          <a:prstGeom prst="rect">
            <a:avLst/>
          </a:prstGeom>
          <a:noFill/>
          <a:ln w="19050">
            <a:solidFill>
              <a:srgbClr val="3B5AA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https://lh3.googleusercontent.com/xJBH9YVEnTyhGNynS9CUrI6zh6WN51EtVK7bTaQUgiUpsVof7w9TWkpLVWhH3rdp23MiVsHZ-F_lVzxXxFTVmPxf22ONVXstM3OOfVpcfREIQQxj7xoxs2WK0JcZipCKeoCdxMgmFpk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8"/>
          <a:stretch/>
        </p:blipFill>
        <p:spPr bwMode="auto">
          <a:xfrm>
            <a:off x="4097800" y="4141720"/>
            <a:ext cx="4938696" cy="2224254"/>
          </a:xfrm>
          <a:prstGeom prst="rect">
            <a:avLst/>
          </a:prstGeom>
          <a:noFill/>
          <a:ln w="19050">
            <a:solidFill>
              <a:srgbClr val="3B5AA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459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600" spc="-50" dirty="0" smtClean="0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600" spc="-50" dirty="0" err="1" smtClean="0">
                <a:solidFill>
                  <a:schemeClr val="bg1"/>
                </a:solidFill>
                <a:latin typeface="+mn-ea"/>
                <a:cs typeface="+mj-cs"/>
              </a:rPr>
              <a:t>딥러닝</a:t>
            </a:r>
            <a:r>
              <a:rPr lang="en-US" altLang="ko-KR" sz="1600" spc="-50" dirty="0" smtClean="0">
                <a:solidFill>
                  <a:schemeClr val="bg1"/>
                </a:solidFill>
                <a:latin typeface="+mn-ea"/>
                <a:cs typeface="+mj-cs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7171" name="Picture 3" descr="https://lh5.googleusercontent.com/RwLEK3ukrn6ZKEHagJCsjx4KBXQUFn5g6uX3knplFo26x3RcjiLEUAR6xHkDBFdvmPQTMGgZwnahvc5wDfUrO9njrfrc9iu_v4tA7j3we5N1D-Yy_TWhDcZOBYjfmZlAs-TSeVIyY4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7"/>
          <a:stretch/>
        </p:blipFill>
        <p:spPr bwMode="auto">
          <a:xfrm>
            <a:off x="1475656" y="3502496"/>
            <a:ext cx="5976664" cy="2590800"/>
          </a:xfrm>
          <a:prstGeom prst="rect">
            <a:avLst/>
          </a:prstGeom>
          <a:noFill/>
          <a:ln w="19050">
            <a:solidFill>
              <a:srgbClr val="3B5AA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s://lh5.googleusercontent.com/-Khh2M3M-utSVCsJ5-dU1e6EU-8r0N-IbgnxTyTvkB5DT1Q0KSREu_og-FNl5GYLuD6RYz4UaH9Tajx61d7ZXI63oeDhXLjRe186M0eKpma2KhVFVYR38aeIsnZLXpNSMx98l110qpc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7"/>
          <a:stretch/>
        </p:blipFill>
        <p:spPr bwMode="auto">
          <a:xfrm>
            <a:off x="1475656" y="1395864"/>
            <a:ext cx="5976664" cy="1889120"/>
          </a:xfrm>
          <a:prstGeom prst="rect">
            <a:avLst/>
          </a:prstGeom>
          <a:noFill/>
          <a:ln w="19050">
            <a:solidFill>
              <a:srgbClr val="3B5AA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094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600" spc="-50" dirty="0" smtClean="0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600" spc="-50" dirty="0" err="1" smtClean="0">
                <a:solidFill>
                  <a:schemeClr val="bg1"/>
                </a:solidFill>
                <a:latin typeface="+mn-ea"/>
                <a:cs typeface="+mj-cs"/>
              </a:rPr>
              <a:t>라즈베리파이</a:t>
            </a:r>
            <a:r>
              <a:rPr lang="en-US" altLang="ko-KR" sz="1600" spc="-50" dirty="0" smtClean="0">
                <a:solidFill>
                  <a:schemeClr val="bg1"/>
                </a:solidFill>
                <a:latin typeface="+mn-ea"/>
                <a:cs typeface="+mj-cs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9512" y="1268760"/>
            <a:ext cx="4320480" cy="4893647"/>
          </a:xfrm>
          <a:prstGeom prst="rect">
            <a:avLst/>
          </a:prstGeom>
          <a:ln w="19050">
            <a:solidFill>
              <a:srgbClr val="3B5AA8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import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pyaudio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import wave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import time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import upload as up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import transcription as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tr</a:t>
            </a:r>
            <a:endParaRPr lang="en-US" altLang="ko-KR" sz="1300" dirty="0"/>
          </a:p>
          <a:p>
            <a:r>
              <a:rPr lang="en-US" altLang="ko-KR" sz="1300" dirty="0"/>
              <a:t/>
            </a:r>
            <a:br>
              <a:rPr lang="en-US" altLang="ko-KR" sz="1300" dirty="0"/>
            </a:b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SAMPLE_RATE = 44100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FORMAT = pyaudio.paInt16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CHANNELS = 1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CHUNK = 512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RECORD_SECONDS = 5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WAVE_OUTPUT_FILENAME = "output.wav"</a:t>
            </a:r>
            <a:endParaRPr lang="en-US" altLang="ko-KR" sz="1300" dirty="0"/>
          </a:p>
          <a:p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# </a:t>
            </a:r>
            <a:r>
              <a:rPr lang="en-US" altLang="ko-KR" sz="1300" i="1" dirty="0" err="1">
                <a:solidFill>
                  <a:srgbClr val="38761D"/>
                </a:solidFill>
                <a:latin typeface="Arial" panose="020B0604020202020204" pitchFamily="34" charset="0"/>
              </a:rPr>
              <a:t>pyaudio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모듈의 </a:t>
            </a:r>
            <a:r>
              <a:rPr lang="en-US" altLang="ko-KR" sz="1300" i="1" dirty="0" err="1">
                <a:solidFill>
                  <a:srgbClr val="38761D"/>
                </a:solidFill>
                <a:latin typeface="Arial" panose="020B0604020202020204" pitchFamily="34" charset="0"/>
              </a:rPr>
              <a:t>PyAudio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클래스로 객체를 생성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변수 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p)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p =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pyaudio.PyAudio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print("Start to record the audio")</a:t>
            </a:r>
            <a:endParaRPr lang="en-US" altLang="ko-KR" sz="1300" dirty="0"/>
          </a:p>
          <a:p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# open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함수를 호출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오디오 흐름을 </a:t>
            </a:r>
            <a:r>
              <a:rPr lang="ko-KR" altLang="en-US" sz="1300" i="1" dirty="0" err="1">
                <a:solidFill>
                  <a:srgbClr val="38761D"/>
                </a:solidFill>
                <a:latin typeface="Arial" panose="020B0604020202020204" pitchFamily="34" charset="0"/>
              </a:rPr>
              <a:t>열어줌</a:t>
            </a:r>
            <a:endParaRPr lang="ko-KR" altLang="en-US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stream =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p.open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(format = FORMAT,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                channels = CHANNELS,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                rate = SAMPLE_RATE,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                input = True,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                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frames_per_buffer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 = CHUNK)                   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frames = []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for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 in range(0,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(SAMPLE_RATE/CHUNK * RECORD_SECONDS</a:t>
            </a:r>
            <a:r>
              <a:rPr lang="en-US" altLang="ko-KR" sz="1300" dirty="0" smtClean="0">
                <a:solidFill>
                  <a:srgbClr val="000000"/>
                </a:solidFill>
                <a:latin typeface="Arial" panose="020B0604020202020204" pitchFamily="34" charset="0"/>
              </a:rPr>
              <a:t>)):</a:t>
            </a:r>
            <a:endParaRPr lang="ko-KR" altLang="en-US" sz="1300" dirty="0"/>
          </a:p>
        </p:txBody>
      </p:sp>
      <p:sp>
        <p:nvSpPr>
          <p:cNvPr id="3" name="TextBox 2"/>
          <p:cNvSpPr txBox="1"/>
          <p:nvPr/>
        </p:nvSpPr>
        <p:spPr>
          <a:xfrm>
            <a:off x="4644008" y="1142566"/>
            <a:ext cx="4320480" cy="5093702"/>
          </a:xfrm>
          <a:prstGeom prst="rect">
            <a:avLst/>
          </a:prstGeom>
          <a:noFill/>
          <a:ln w="19050">
            <a:solidFill>
              <a:srgbClr val="3B5AA8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#  5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초간 입력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오디오 데이터를 읽어 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data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변수로 받는다</a:t>
            </a:r>
            <a:endParaRPr lang="ko-KR" altLang="en-US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data =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stream.read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(CHUNK)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frames.append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(data) 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print("Recording is finished")</a:t>
            </a:r>
            <a:endParaRPr lang="en-US" altLang="ko-KR" sz="1300" dirty="0"/>
          </a:p>
          <a:p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#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오디오 입력 흐름 멈춤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+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닫음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, </a:t>
            </a:r>
            <a:r>
              <a:rPr lang="en-US" altLang="ko-KR" sz="1300" i="1" dirty="0" err="1">
                <a:solidFill>
                  <a:srgbClr val="38761D"/>
                </a:solidFill>
                <a:latin typeface="Arial" panose="020B0604020202020204" pitchFamily="34" charset="0"/>
              </a:rPr>
              <a:t>Pyaudio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객체의 동작 종료</a:t>
            </a:r>
            <a:endParaRPr lang="ko-KR" altLang="en-US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stream.stop_stream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stream.close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p.terminate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endParaRPr lang="en-US" altLang="ko-KR" sz="1300" dirty="0"/>
          </a:p>
          <a:p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# wave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모듈의 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open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함수를 호출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해당하는 파일을 연다</a:t>
            </a:r>
            <a:endParaRPr lang="ko-KR" altLang="en-US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wf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wave.open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(WAVE_OUTPUT_FILENAME, '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wb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')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wf.setnchannels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(CHANNELS)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wf.setsampwidth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p.get_sample_size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(FORMAT))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wf.setframerate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(SAMPLE_RATE)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wf.writeframes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b''.join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(frames))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wf.close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endParaRPr lang="en-US" altLang="ko-KR" sz="1300" dirty="0"/>
          </a:p>
          <a:p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# upload.py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의 </a:t>
            </a:r>
            <a:r>
              <a:rPr lang="en-US" altLang="ko-KR" sz="1300" i="1" dirty="0" err="1">
                <a:solidFill>
                  <a:srgbClr val="38761D"/>
                </a:solidFill>
                <a:latin typeface="Arial" panose="020B0604020202020204" pitchFamily="34" charset="0"/>
              </a:rPr>
              <a:t>upload_a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함수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,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음성 파일을 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S3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에 업로드</a:t>
            </a:r>
            <a:endParaRPr lang="ko-KR" altLang="en-US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up.upload_a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endParaRPr lang="en-US" altLang="ko-KR" sz="1300" dirty="0"/>
          </a:p>
          <a:p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# transcription.py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의 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transcribe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함수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,</a:t>
            </a:r>
            <a:r>
              <a:rPr lang="ko-KR" altLang="en-US" sz="1300" i="1" dirty="0" err="1">
                <a:solidFill>
                  <a:srgbClr val="38761D"/>
                </a:solidFill>
                <a:latin typeface="Arial" panose="020B0604020202020204" pitchFamily="34" charset="0"/>
              </a:rPr>
              <a:t>텍스트화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 과정</a:t>
            </a:r>
            <a:endParaRPr lang="ko-KR" altLang="en-US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tr.transcribe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endParaRPr lang="en-US" altLang="ko-KR" sz="1300" dirty="0"/>
          </a:p>
          <a:p>
            <a:r>
              <a:rPr lang="en-US" altLang="ko-KR" sz="1300" dirty="0"/>
              <a:t/>
            </a:r>
            <a:br>
              <a:rPr lang="en-US" altLang="ko-KR" sz="1300" dirty="0"/>
            </a:b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#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향 분사 시연을 위해 추가한 코드</a:t>
            </a:r>
            <a:endParaRPr lang="ko-KR" altLang="en-US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import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watermodule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 as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wm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time.sleep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(20)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wm.diffuse</a:t>
            </a:r>
            <a:r>
              <a:rPr lang="en-US" altLang="ko-KR" sz="1300" dirty="0" smtClean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endParaRPr lang="ko-KR" altLang="en-US" sz="1300" dirty="0"/>
          </a:p>
        </p:txBody>
      </p:sp>
      <p:sp>
        <p:nvSpPr>
          <p:cNvPr id="4" name="TextBox 3"/>
          <p:cNvSpPr txBox="1"/>
          <p:nvPr/>
        </p:nvSpPr>
        <p:spPr>
          <a:xfrm>
            <a:off x="3253544" y="69269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 case 1: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00186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600" spc="-50" dirty="0" smtClean="0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600" spc="-50" dirty="0" err="1" smtClean="0">
                <a:solidFill>
                  <a:schemeClr val="bg1"/>
                </a:solidFill>
                <a:latin typeface="+mn-ea"/>
                <a:cs typeface="+mj-cs"/>
              </a:rPr>
              <a:t>라즈베리파이</a:t>
            </a:r>
            <a:r>
              <a:rPr lang="en-US" altLang="ko-KR" sz="1600" spc="-50" dirty="0" smtClean="0">
                <a:solidFill>
                  <a:schemeClr val="bg1"/>
                </a:solidFill>
                <a:latin typeface="+mn-ea"/>
                <a:cs typeface="+mj-cs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4069" y="1196752"/>
            <a:ext cx="4303915" cy="4893647"/>
          </a:xfrm>
          <a:prstGeom prst="rect">
            <a:avLst/>
          </a:prstGeom>
          <a:ln w="19050">
            <a:solidFill>
              <a:srgbClr val="3B5AA8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import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pyaudio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import wave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import time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import upload as up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import transcription as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tr</a:t>
            </a:r>
            <a:endParaRPr lang="en-US" altLang="ko-KR" sz="1300" dirty="0"/>
          </a:p>
          <a:p>
            <a:r>
              <a:rPr lang="en-US" altLang="ko-KR" sz="1300" dirty="0"/>
              <a:t/>
            </a:r>
            <a:br>
              <a:rPr lang="en-US" altLang="ko-KR" sz="1300" dirty="0"/>
            </a:b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SAMPLE_RATE = 44100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FORMAT = pyaudio.paInt16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CHANNELS = 1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CHUNK = 512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RECORD_SECONDS = </a:t>
            </a:r>
            <a:r>
              <a:rPr lang="en-US" altLang="ko-KR" sz="1300" dirty="0">
                <a:solidFill>
                  <a:srgbClr val="FF0000"/>
                </a:solidFill>
                <a:latin typeface="Arial" panose="020B0604020202020204" pitchFamily="34" charset="0"/>
              </a:rPr>
              <a:t>3600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WAVE_OUTPUT_FILENAME = "output.wav"</a:t>
            </a:r>
            <a:endParaRPr lang="en-US" altLang="ko-KR" sz="1300" dirty="0"/>
          </a:p>
          <a:p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# </a:t>
            </a:r>
            <a:r>
              <a:rPr lang="en-US" altLang="ko-KR" sz="1300" i="1" dirty="0" err="1">
                <a:solidFill>
                  <a:srgbClr val="38761D"/>
                </a:solidFill>
                <a:latin typeface="Arial" panose="020B0604020202020204" pitchFamily="34" charset="0"/>
              </a:rPr>
              <a:t>pyaudio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모듈의 </a:t>
            </a:r>
            <a:r>
              <a:rPr lang="en-US" altLang="ko-KR" sz="1300" i="1" dirty="0" err="1">
                <a:solidFill>
                  <a:srgbClr val="38761D"/>
                </a:solidFill>
                <a:latin typeface="Arial" panose="020B0604020202020204" pitchFamily="34" charset="0"/>
              </a:rPr>
              <a:t>PyAudio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클래스로 객체를 생성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변수 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p)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p =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pyaudio.PyAudio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print("Start to record the audio")</a:t>
            </a:r>
            <a:endParaRPr lang="en-US" altLang="ko-KR" sz="1300" dirty="0"/>
          </a:p>
          <a:p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# open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함수를 호출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오디오 흐름을 </a:t>
            </a:r>
            <a:r>
              <a:rPr lang="ko-KR" altLang="en-US" sz="1300" i="1" dirty="0" err="1">
                <a:solidFill>
                  <a:srgbClr val="38761D"/>
                </a:solidFill>
                <a:latin typeface="Arial" panose="020B0604020202020204" pitchFamily="34" charset="0"/>
              </a:rPr>
              <a:t>열어줌</a:t>
            </a:r>
            <a:endParaRPr lang="ko-KR" altLang="en-US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stream =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p.open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(format = FORMAT,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                channels = CHANNELS,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                rate = SAMPLE_RATE,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                input = True,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                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frames_per_buffer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 = CHUNK)                   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frames = []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for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 in range(0,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(SAMPLE_RATE/CHUNK * RECORD_SECONDS</a:t>
            </a:r>
            <a:r>
              <a:rPr lang="en-US" altLang="ko-KR" sz="1300" dirty="0" smtClean="0">
                <a:solidFill>
                  <a:srgbClr val="000000"/>
                </a:solidFill>
                <a:latin typeface="Arial" panose="020B0604020202020204" pitchFamily="34" charset="0"/>
              </a:rPr>
              <a:t>)):</a:t>
            </a:r>
            <a:endParaRPr lang="en-US" altLang="ko-KR" sz="1300" dirty="0"/>
          </a:p>
        </p:txBody>
      </p:sp>
      <p:sp>
        <p:nvSpPr>
          <p:cNvPr id="3" name="직사각형 2"/>
          <p:cNvSpPr/>
          <p:nvPr/>
        </p:nvSpPr>
        <p:spPr>
          <a:xfrm>
            <a:off x="4572000" y="1196751"/>
            <a:ext cx="4398720" cy="4893647"/>
          </a:xfrm>
          <a:prstGeom prst="rect">
            <a:avLst/>
          </a:prstGeom>
          <a:ln w="19050">
            <a:solidFill>
              <a:srgbClr val="3B5AA8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#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 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5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초간 입력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오디오 데이터를 읽어 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data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변수로 받는다</a:t>
            </a:r>
            <a:endParaRPr lang="ko-KR" altLang="en-US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data =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stream.read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(CHUNK)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frames.append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(data) 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print("Recording is finished")</a:t>
            </a:r>
            <a:endParaRPr lang="en-US" altLang="ko-KR" sz="1300" dirty="0"/>
          </a:p>
          <a:p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#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오디오 입력 흐름 멈춤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+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닫음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, </a:t>
            </a:r>
            <a:r>
              <a:rPr lang="en-US" altLang="ko-KR" sz="1300" i="1" dirty="0" err="1">
                <a:solidFill>
                  <a:srgbClr val="38761D"/>
                </a:solidFill>
                <a:latin typeface="Arial" panose="020B0604020202020204" pitchFamily="34" charset="0"/>
              </a:rPr>
              <a:t>Pyaudio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객체의 동작 종료</a:t>
            </a:r>
            <a:endParaRPr lang="ko-KR" altLang="en-US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stream.stop_stream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stream.close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p.terminate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endParaRPr lang="en-US" altLang="ko-KR" sz="1300" dirty="0"/>
          </a:p>
          <a:p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# wave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모듈의 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open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함수를 호출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해당하는 파일을 연다</a:t>
            </a:r>
            <a:endParaRPr lang="ko-KR" altLang="en-US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wf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wave.open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(WAVE_OUTPUT_FILENAME, '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wb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')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wf.setnchannels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(CHANNELS)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wf.setsampwidth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p.get_sample_size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(FORMAT))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wf.setframerate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(SAMPLE_RATE)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wf.writeframes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b''.join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(frames))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wf.close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endParaRPr lang="en-US" altLang="ko-KR" sz="1300" dirty="0"/>
          </a:p>
          <a:p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# upload.py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의 </a:t>
            </a:r>
            <a:r>
              <a:rPr lang="en-US" altLang="ko-KR" sz="1300" i="1" dirty="0" err="1">
                <a:solidFill>
                  <a:srgbClr val="38761D"/>
                </a:solidFill>
                <a:latin typeface="Arial" panose="020B0604020202020204" pitchFamily="34" charset="0"/>
              </a:rPr>
              <a:t>upload_a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함수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,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음성 파일을 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S3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에 업로드</a:t>
            </a:r>
            <a:endParaRPr lang="ko-KR" altLang="en-US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up.upload_a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endParaRPr lang="en-US" altLang="ko-KR" sz="1300" dirty="0"/>
          </a:p>
          <a:p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# transcription.py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의 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transcribe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함수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,</a:t>
            </a:r>
            <a:r>
              <a:rPr lang="ko-KR" altLang="en-US" sz="1300" i="1" dirty="0" err="1">
                <a:solidFill>
                  <a:srgbClr val="38761D"/>
                </a:solidFill>
                <a:latin typeface="Arial" panose="020B0604020202020204" pitchFamily="34" charset="0"/>
              </a:rPr>
              <a:t>텍스트화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 과정</a:t>
            </a:r>
            <a:endParaRPr lang="ko-KR" altLang="en-US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tr.transcribe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endParaRPr lang="en-US" altLang="ko-KR" sz="1300" dirty="0"/>
          </a:p>
          <a:p>
            <a:r>
              <a:rPr lang="en-US" altLang="ko-KR" sz="1300" dirty="0"/>
              <a:t/>
            </a:r>
            <a:br>
              <a:rPr lang="en-US" altLang="ko-KR" sz="1300" dirty="0"/>
            </a:b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# use case2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의 경우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향을 바로 분사하지 않으므로 분사 명령문이 없고  녹음 시간이 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1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시간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(3600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초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)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이라는 것이 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use case1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과 </a:t>
            </a:r>
            <a:r>
              <a:rPr lang="ko-KR" altLang="en-US" sz="1300" i="1" dirty="0" smtClean="0">
                <a:solidFill>
                  <a:srgbClr val="38761D"/>
                </a:solidFill>
                <a:latin typeface="Arial" panose="020B0604020202020204" pitchFamily="34" charset="0"/>
              </a:rPr>
              <a:t>다름</a:t>
            </a:r>
            <a:endParaRPr lang="en-US" altLang="ko-KR" sz="1300" i="1" dirty="0" smtClean="0">
              <a:solidFill>
                <a:srgbClr val="38761D"/>
              </a:solidFill>
              <a:latin typeface="Arial" panose="020B0604020202020204" pitchFamily="34" charset="0"/>
            </a:endParaRPr>
          </a:p>
          <a:p>
            <a:endParaRPr lang="ko-KR" altLang="en-US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3253544" y="69269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 case 2: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71936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80320" cy="3896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-H/W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실사 사진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8454200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24007" y="-341993"/>
            <a:ext cx="4407954" cy="82089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1600" y="537321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마이크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913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67744" y="44342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509838" y="1801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825283"/>
              </p:ext>
            </p:extLst>
          </p:nvPr>
        </p:nvGraphicFramePr>
        <p:xfrm>
          <a:off x="158138" y="1800393"/>
          <a:ext cx="8734342" cy="419879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01494">
                  <a:extLst>
                    <a:ext uri="{9D8B030D-6E8A-4147-A177-3AD203B41FA5}">
                      <a16:colId xmlns:a16="http://schemas.microsoft.com/office/drawing/2014/main" val="189878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529399512"/>
                    </a:ext>
                  </a:extLst>
                </a:gridCol>
                <a:gridCol w="849483">
                  <a:extLst>
                    <a:ext uri="{9D8B030D-6E8A-4147-A177-3AD203B41FA5}">
                      <a16:colId xmlns:a16="http://schemas.microsoft.com/office/drawing/2014/main" val="1931774944"/>
                    </a:ext>
                  </a:extLst>
                </a:gridCol>
                <a:gridCol w="1761548">
                  <a:extLst>
                    <a:ext uri="{9D8B030D-6E8A-4147-A177-3AD203B41FA5}">
                      <a16:colId xmlns:a16="http://schemas.microsoft.com/office/drawing/2014/main" val="1705809227"/>
                    </a:ext>
                  </a:extLst>
                </a:gridCol>
                <a:gridCol w="3082708">
                  <a:extLst>
                    <a:ext uri="{9D8B030D-6E8A-4147-A177-3AD203B41FA5}">
                      <a16:colId xmlns:a16="http://schemas.microsoft.com/office/drawing/2014/main" val="3004281763"/>
                    </a:ext>
                  </a:extLst>
                </a:gridCol>
                <a:gridCol w="858989">
                  <a:extLst>
                    <a:ext uri="{9D8B030D-6E8A-4147-A177-3AD203B41FA5}">
                      <a16:colId xmlns:a16="http://schemas.microsoft.com/office/drawing/2014/main" val="2899149263"/>
                    </a:ext>
                  </a:extLst>
                </a:gridCol>
              </a:tblGrid>
              <a:tr h="4044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/>
                        <a:t>요구사항</a:t>
                      </a:r>
                      <a:r>
                        <a:rPr lang="en-US" altLang="ko-KR" sz="1300" b="1" dirty="0" smtClean="0"/>
                        <a:t>ID</a:t>
                      </a:r>
                      <a:endParaRPr lang="ko-KR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err="1" smtClean="0"/>
                        <a:t>요구사항명</a:t>
                      </a:r>
                      <a:endParaRPr lang="ko-KR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/>
                        <a:t>기능</a:t>
                      </a:r>
                      <a:r>
                        <a:rPr lang="en-US" altLang="ko-KR" sz="1300" b="1" dirty="0" smtClean="0"/>
                        <a:t>ID</a:t>
                      </a:r>
                      <a:endParaRPr lang="ko-KR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err="1" smtClean="0"/>
                        <a:t>기능명</a:t>
                      </a:r>
                      <a:endParaRPr lang="ko-KR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/>
                        <a:t>세부사항</a:t>
                      </a:r>
                      <a:endParaRPr lang="ko-KR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err="1" smtClean="0"/>
                        <a:t>예외사항</a:t>
                      </a:r>
                      <a:endParaRPr lang="ko-KR" alt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811830"/>
                  </a:ext>
                </a:extLst>
              </a:tr>
              <a:tr h="790485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A01</a:t>
                      </a:r>
                      <a:endParaRPr lang="ko-KR" altLang="en-US" sz="12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감정에 따른 향 분사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A01_a01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 음성 수집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USB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마이크를 통해 사용자의 음성을 수집한다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980744"/>
                  </a:ext>
                </a:extLst>
              </a:tr>
              <a:tr h="79048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A01_a02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음성에 따른 사용자 감정 예측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text</a:t>
                      </a:r>
                      <a:r>
                        <a:rPr lang="ko-KR" altLang="en-US" sz="1200" dirty="0" smtClean="0"/>
                        <a:t>화된 사용자 음성을 </a:t>
                      </a:r>
                      <a:r>
                        <a:rPr lang="en-US" altLang="ko-KR" sz="1200" dirty="0" smtClean="0"/>
                        <a:t>text-CNN</a:t>
                      </a:r>
                      <a:r>
                        <a:rPr lang="ko-KR" altLang="en-US" sz="1200" dirty="0" smtClean="0"/>
                        <a:t>모델을 통해 감정을 도출한다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35511"/>
                  </a:ext>
                </a:extLst>
              </a:tr>
              <a:tr h="79048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A01_a03</a:t>
                      </a:r>
                      <a:endParaRPr lang="ko-KR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 감정에 따른 향 분사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예측된 감정을 받아와 그 감정에 해당하는 향을 분사한다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691193"/>
                  </a:ext>
                </a:extLst>
              </a:tr>
              <a:tr h="1422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디퓨징</a:t>
                      </a:r>
                      <a:r>
                        <a:rPr lang="ko-KR" altLang="en-US" sz="1200" dirty="0" smtClean="0"/>
                        <a:t> 시간 설정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B01_b01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디퓨징</a:t>
                      </a:r>
                      <a:r>
                        <a:rPr lang="ko-KR" altLang="en-US" sz="1200" dirty="0" smtClean="0"/>
                        <a:t> 시간 입력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디퓨징되길</a:t>
                      </a:r>
                      <a:r>
                        <a:rPr lang="ko-KR" altLang="en-US" sz="1200" dirty="0" smtClean="0"/>
                        <a:t> 원하는 시간을 입력할 수 있는데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이는 하루에 최대 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번까지 설정할 수 있으며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최소 시간 단위는 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시간이다</a:t>
                      </a:r>
                      <a:r>
                        <a:rPr lang="en-US" altLang="ko-KR" sz="1200" dirty="0" smtClean="0"/>
                        <a:t>.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002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64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서비스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</a:rPr>
              <a:t>구성도 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  <a:cs typeface="+mj-cs"/>
              </a:rPr>
              <a:t>서비스 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07504" y="1276244"/>
            <a:ext cx="8784976" cy="50801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2256" y="1471003"/>
            <a:ext cx="229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case 1: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43" y="2263722"/>
            <a:ext cx="4937537" cy="340759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322023" y="1381417"/>
            <a:ext cx="3323824" cy="4824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/>
              <a:t>[ case1 ]</a:t>
            </a:r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① 앱 설정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개인정보 및 분사 지정 시간 설정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② 정보 전달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지정 시간 설정 데이터 전달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③ 서비스 시작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사용자 발화 받기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④ 음성 전달</a:t>
            </a:r>
            <a:r>
              <a:rPr lang="en-US" altLang="ko-KR" sz="1200" dirty="0" smtClean="0"/>
              <a:t>: .wav</a:t>
            </a:r>
            <a:r>
              <a:rPr lang="ko-KR" altLang="en-US" sz="1200" dirty="0" smtClean="0"/>
              <a:t>파일 </a:t>
            </a:r>
            <a:r>
              <a:rPr lang="en-US" altLang="ko-KR" sz="1200" dirty="0" smtClean="0"/>
              <a:t>s3</a:t>
            </a:r>
            <a:r>
              <a:rPr lang="ko-KR" altLang="en-US" sz="1200" dirty="0" smtClean="0"/>
              <a:t>에 업로드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⑤ </a:t>
            </a:r>
            <a:r>
              <a:rPr lang="en-US" altLang="ko-KR" sz="1200" dirty="0" smtClean="0"/>
              <a:t>STT : </a:t>
            </a:r>
            <a:r>
              <a:rPr lang="ko-KR" altLang="en-US" sz="1200" dirty="0" smtClean="0"/>
              <a:t>음성파일을 </a:t>
            </a:r>
            <a:r>
              <a:rPr lang="en-US" altLang="ko-KR" sz="1200" dirty="0" smtClean="0"/>
              <a:t>AWS transcribe</a:t>
            </a:r>
            <a:r>
              <a:rPr lang="ko-KR" altLang="en-US" sz="1200" dirty="0" smtClean="0"/>
              <a:t>를 통해 </a:t>
            </a:r>
            <a:r>
              <a:rPr lang="en-US" altLang="ko-KR" sz="1200" dirty="0" smtClean="0"/>
              <a:t>text</a:t>
            </a:r>
            <a:r>
              <a:rPr lang="ko-KR" altLang="en-US" sz="1200" dirty="0" smtClean="0"/>
              <a:t>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⑥ </a:t>
            </a:r>
            <a:r>
              <a:rPr lang="en-US" altLang="ko-KR" sz="1200" dirty="0" smtClean="0"/>
              <a:t>text</a:t>
            </a:r>
            <a:r>
              <a:rPr lang="ko-KR" altLang="en-US" sz="1200" dirty="0" smtClean="0"/>
              <a:t>전달</a:t>
            </a:r>
            <a:r>
              <a:rPr lang="en-US" altLang="ko-KR" sz="1200" dirty="0" smtClean="0"/>
              <a:t>: text</a:t>
            </a:r>
            <a:r>
              <a:rPr lang="ko-KR" altLang="en-US" sz="1200" dirty="0" smtClean="0"/>
              <a:t>화된 </a:t>
            </a:r>
            <a:r>
              <a:rPr lang="en-US" altLang="ko-KR" sz="1200" dirty="0" err="1" smtClean="0"/>
              <a:t>json</a:t>
            </a:r>
            <a:r>
              <a:rPr lang="ko-KR" altLang="en-US" sz="1200" dirty="0" smtClean="0"/>
              <a:t>파일을 </a:t>
            </a:r>
            <a:r>
              <a:rPr lang="en-US" altLang="ko-KR" sz="1200" dirty="0" smtClean="0"/>
              <a:t>AWS s3</a:t>
            </a:r>
            <a:r>
              <a:rPr lang="ko-KR" altLang="en-US" sz="1200" dirty="0" smtClean="0"/>
              <a:t>에 업로드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⑦ 감정 예측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사용자의 발화를 기반으로 </a:t>
            </a:r>
            <a:r>
              <a:rPr lang="en-US" altLang="ko-KR" sz="1200" dirty="0" smtClean="0"/>
              <a:t>text-CNN</a:t>
            </a:r>
            <a:r>
              <a:rPr lang="ko-KR" altLang="en-US" sz="1200" dirty="0" smtClean="0"/>
              <a:t>모델을 통해 감정 예측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⑧ 결과 전달</a:t>
            </a:r>
            <a:r>
              <a:rPr lang="en-US" altLang="ko-KR" sz="1200" dirty="0" smtClean="0"/>
              <a:t>(1): </a:t>
            </a:r>
            <a:r>
              <a:rPr lang="ko-KR" altLang="en-US" sz="1200" dirty="0" smtClean="0"/>
              <a:t>감정 예측 결과 </a:t>
            </a:r>
            <a:r>
              <a:rPr lang="en-US" altLang="ko-KR" sz="1200" dirty="0" smtClean="0"/>
              <a:t>s3</a:t>
            </a:r>
            <a:r>
              <a:rPr lang="ko-KR" altLang="en-US" sz="1200" dirty="0" smtClean="0"/>
              <a:t>에 업로드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⑨ 결과 전달</a:t>
            </a:r>
            <a:r>
              <a:rPr lang="en-US" altLang="ko-KR" sz="1200" dirty="0" smtClean="0"/>
              <a:t>(2): s3</a:t>
            </a:r>
            <a:r>
              <a:rPr lang="ko-KR" altLang="en-US" sz="1200" dirty="0" smtClean="0"/>
              <a:t>에 있는 감정 예측 결과를 </a:t>
            </a:r>
            <a:r>
              <a:rPr lang="ko-KR" altLang="en-US" sz="1200" dirty="0" err="1" smtClean="0"/>
              <a:t>라즈베리파이로</a:t>
            </a:r>
            <a:r>
              <a:rPr lang="ko-KR" altLang="en-US" sz="1200" dirty="0" smtClean="0"/>
              <a:t> 다운로드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⑩ 향 분사</a:t>
            </a:r>
            <a:r>
              <a:rPr lang="en-US" altLang="ko-KR" sz="1200" dirty="0" smtClean="0"/>
              <a:t>: grove </a:t>
            </a:r>
            <a:r>
              <a:rPr lang="ko-KR" altLang="en-US" sz="1200" dirty="0" smtClean="0"/>
              <a:t>물 분사 모듈을 이용하여 사용자에게 향 분사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128181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서비스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</a:rPr>
              <a:t>구성도 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  <a:cs typeface="+mj-cs"/>
              </a:rPr>
              <a:t>서비스 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07504" y="1276244"/>
            <a:ext cx="8784976" cy="50801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2256" y="1471003"/>
            <a:ext cx="229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case </a:t>
            </a:r>
            <a:r>
              <a:rPr lang="en-US" altLang="ko-KR" b="1" dirty="0" smtClean="0"/>
              <a:t>2: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296571" y="1752317"/>
            <a:ext cx="33238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[ case2</a:t>
            </a:r>
            <a:r>
              <a:rPr lang="ko-KR" altLang="en-US" sz="1300" b="1" dirty="0"/>
              <a:t> 지정 시간이 되지 않은 경우</a:t>
            </a:r>
            <a:r>
              <a:rPr lang="en-US" altLang="ko-KR" sz="1300" b="1" dirty="0"/>
              <a:t>]</a:t>
            </a:r>
          </a:p>
          <a:p>
            <a:endParaRPr lang="en-US" altLang="ko-KR" sz="1200" dirty="0"/>
          </a:p>
          <a:p>
            <a:r>
              <a:rPr lang="ko-KR" altLang="en-US" sz="1200" dirty="0"/>
              <a:t>① 앱 설정</a:t>
            </a:r>
            <a:r>
              <a:rPr lang="en-US" altLang="ko-KR" sz="1200" dirty="0"/>
              <a:t>: </a:t>
            </a:r>
            <a:r>
              <a:rPr lang="ko-KR" altLang="en-US" sz="1200" dirty="0"/>
              <a:t>개인정보 및 분사 지정 시간 설정</a:t>
            </a:r>
            <a:endParaRPr lang="en-US" altLang="ko-KR" sz="1200" dirty="0"/>
          </a:p>
          <a:p>
            <a:r>
              <a:rPr lang="ko-KR" altLang="en-US" sz="1200" dirty="0"/>
              <a:t>② 정보 전달</a:t>
            </a:r>
            <a:r>
              <a:rPr lang="en-US" altLang="ko-KR" sz="1200" dirty="0"/>
              <a:t>: </a:t>
            </a:r>
            <a:r>
              <a:rPr lang="ko-KR" altLang="en-US" sz="1200" dirty="0"/>
              <a:t>지정 시간 설정 데이터 전달</a:t>
            </a:r>
            <a:endParaRPr lang="en-US" altLang="ko-KR" sz="1200" dirty="0"/>
          </a:p>
          <a:p>
            <a:r>
              <a:rPr lang="ko-KR" altLang="en-US" sz="1200" dirty="0"/>
              <a:t>③ 서비스 시작</a:t>
            </a:r>
            <a:r>
              <a:rPr lang="en-US" altLang="ko-KR" sz="1200" dirty="0"/>
              <a:t>: </a:t>
            </a:r>
            <a:r>
              <a:rPr lang="ko-KR" altLang="en-US" sz="1200" dirty="0"/>
              <a:t>사용자 발화 받기</a:t>
            </a:r>
            <a:endParaRPr lang="en-US" altLang="ko-KR" sz="1200" dirty="0"/>
          </a:p>
          <a:p>
            <a:r>
              <a:rPr lang="ko-KR" altLang="en-US" sz="1200" dirty="0"/>
              <a:t>④ 음성 전달</a:t>
            </a:r>
            <a:r>
              <a:rPr lang="en-US" altLang="ko-KR" sz="1200" dirty="0"/>
              <a:t>: .wav</a:t>
            </a:r>
            <a:r>
              <a:rPr lang="ko-KR" altLang="en-US" sz="1200" dirty="0"/>
              <a:t>파일 </a:t>
            </a:r>
            <a:r>
              <a:rPr lang="en-US" altLang="ko-KR" sz="1200" dirty="0"/>
              <a:t>s3</a:t>
            </a:r>
            <a:r>
              <a:rPr lang="ko-KR" altLang="en-US" sz="1200" dirty="0"/>
              <a:t>에 업로드</a:t>
            </a:r>
            <a:endParaRPr lang="en-US" altLang="ko-KR" sz="1200" dirty="0"/>
          </a:p>
          <a:p>
            <a:r>
              <a:rPr lang="ko-KR" altLang="en-US" sz="1200" dirty="0"/>
              <a:t>⑤ </a:t>
            </a:r>
            <a:r>
              <a:rPr lang="en-US" altLang="ko-KR" sz="1200" dirty="0"/>
              <a:t>STT : </a:t>
            </a:r>
            <a:r>
              <a:rPr lang="ko-KR" altLang="en-US" sz="1200" dirty="0"/>
              <a:t>음성파일을 </a:t>
            </a:r>
            <a:r>
              <a:rPr lang="en-US" altLang="ko-KR" sz="1200" dirty="0"/>
              <a:t>AWS transcribe</a:t>
            </a:r>
            <a:r>
              <a:rPr lang="ko-KR" altLang="en-US" sz="1200" dirty="0"/>
              <a:t>를 통해 </a:t>
            </a:r>
            <a:r>
              <a:rPr lang="en-US" altLang="ko-KR" sz="1200" dirty="0"/>
              <a:t>text</a:t>
            </a:r>
            <a:r>
              <a:rPr lang="ko-KR" altLang="en-US" sz="1200" dirty="0" smtClean="0"/>
              <a:t>화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/>
              <a:t>⑥ </a:t>
            </a:r>
            <a:r>
              <a:rPr lang="en-US" altLang="ko-KR" sz="1200" dirty="0"/>
              <a:t>text</a:t>
            </a:r>
            <a:r>
              <a:rPr lang="ko-KR" altLang="en-US" sz="1200" dirty="0"/>
              <a:t>전달</a:t>
            </a:r>
            <a:r>
              <a:rPr lang="en-US" altLang="ko-KR" sz="1200" dirty="0"/>
              <a:t>(1): text</a:t>
            </a:r>
            <a:r>
              <a:rPr lang="ko-KR" altLang="en-US" sz="1200" dirty="0"/>
              <a:t>화된 </a:t>
            </a:r>
            <a:r>
              <a:rPr lang="en-US" altLang="ko-KR" sz="1200" dirty="0" err="1"/>
              <a:t>json</a:t>
            </a:r>
            <a:r>
              <a:rPr lang="ko-KR" altLang="en-US" sz="1200" dirty="0"/>
              <a:t>파일을 </a:t>
            </a:r>
            <a:r>
              <a:rPr lang="en-US" altLang="ko-KR" sz="1200" dirty="0"/>
              <a:t>AWS s3</a:t>
            </a:r>
            <a:r>
              <a:rPr lang="ko-KR" altLang="en-US" sz="1200" dirty="0"/>
              <a:t>에 업로드</a:t>
            </a:r>
            <a:endParaRPr lang="en-US" altLang="ko-KR" sz="1200" dirty="0"/>
          </a:p>
          <a:p>
            <a:r>
              <a:rPr lang="ko-KR" altLang="en-US" sz="1200" dirty="0"/>
              <a:t>⑦ </a:t>
            </a:r>
            <a:r>
              <a:rPr lang="en-US" altLang="ko-KR" sz="1200" dirty="0"/>
              <a:t>text</a:t>
            </a:r>
            <a:r>
              <a:rPr lang="ko-KR" altLang="en-US" sz="1200" dirty="0"/>
              <a:t>전달</a:t>
            </a:r>
            <a:r>
              <a:rPr lang="en-US" altLang="ko-KR" sz="1200" dirty="0"/>
              <a:t>(2): text</a:t>
            </a:r>
            <a:r>
              <a:rPr lang="ko-KR" altLang="en-US" sz="1200" dirty="0"/>
              <a:t>화된 </a:t>
            </a:r>
            <a:r>
              <a:rPr lang="en-US" altLang="ko-KR" sz="1200" dirty="0" err="1"/>
              <a:t>json</a:t>
            </a:r>
            <a:r>
              <a:rPr lang="ko-KR" altLang="en-US" sz="1200" dirty="0"/>
              <a:t>파일을 </a:t>
            </a:r>
            <a:r>
              <a:rPr lang="en-US" altLang="ko-KR" sz="1200" dirty="0"/>
              <a:t>s3</a:t>
            </a:r>
            <a:r>
              <a:rPr lang="ko-KR" altLang="en-US" sz="1200" dirty="0"/>
              <a:t>에서 </a:t>
            </a:r>
            <a:r>
              <a:rPr lang="en-US" altLang="ko-KR" sz="1200" dirty="0"/>
              <a:t>AWS ec2</a:t>
            </a:r>
            <a:r>
              <a:rPr lang="ko-KR" altLang="en-US" sz="1200" dirty="0"/>
              <a:t>로 다운로드</a:t>
            </a:r>
            <a:endParaRPr lang="en-US" altLang="ko-KR" sz="1200" dirty="0"/>
          </a:p>
          <a:p>
            <a:r>
              <a:rPr lang="ko-KR" altLang="en-US" sz="1200" dirty="0"/>
              <a:t>⑧ 감정 예측</a:t>
            </a:r>
            <a:r>
              <a:rPr lang="en-US" altLang="ko-KR" sz="1200" dirty="0"/>
              <a:t>: </a:t>
            </a:r>
            <a:r>
              <a:rPr lang="ko-KR" altLang="en-US" sz="1200" dirty="0"/>
              <a:t>사용자의 발화를 기반으로 </a:t>
            </a:r>
            <a:r>
              <a:rPr lang="en-US" altLang="ko-KR" sz="1200" dirty="0"/>
              <a:t>text-CNN</a:t>
            </a:r>
            <a:r>
              <a:rPr lang="ko-KR" altLang="en-US" sz="1200" dirty="0"/>
              <a:t>모델을 통해 감정 예측</a:t>
            </a:r>
            <a:endParaRPr lang="en-US" altLang="ko-KR" sz="1200" dirty="0"/>
          </a:p>
          <a:p>
            <a:r>
              <a:rPr lang="ko-KR" altLang="en-US" sz="1200" dirty="0"/>
              <a:t>⑨ 감정 저장</a:t>
            </a:r>
            <a:r>
              <a:rPr lang="en-US" altLang="ko-KR" sz="1200" dirty="0"/>
              <a:t>: </a:t>
            </a:r>
            <a:r>
              <a:rPr lang="ko-KR" altLang="en-US" sz="1200" dirty="0"/>
              <a:t>감정 예측 결과를 </a:t>
            </a:r>
            <a:r>
              <a:rPr lang="en-US" altLang="ko-KR" sz="1200" dirty="0"/>
              <a:t>‘</a:t>
            </a:r>
            <a:r>
              <a:rPr lang="ko-KR" altLang="en-US" sz="1200" dirty="0"/>
              <a:t>실시간 감정 결과</a:t>
            </a:r>
            <a:r>
              <a:rPr lang="en-US" altLang="ko-KR" sz="1200" dirty="0"/>
              <a:t>.</a:t>
            </a:r>
            <a:r>
              <a:rPr lang="en-US" altLang="ko-KR" sz="1200" dirty="0" err="1"/>
              <a:t>json</a:t>
            </a:r>
            <a:r>
              <a:rPr lang="en-US" altLang="ko-KR" sz="1200" dirty="0"/>
              <a:t>’</a:t>
            </a:r>
            <a:r>
              <a:rPr lang="ko-KR" altLang="en-US" sz="1200" dirty="0"/>
              <a:t>에 저장</a:t>
            </a:r>
            <a:endParaRPr lang="en-US" altLang="ko-KR" sz="1200" dirty="0"/>
          </a:p>
          <a:p>
            <a:r>
              <a:rPr lang="ko-KR" altLang="en-US" sz="1200" dirty="0"/>
              <a:t>⑩ 시간 확인</a:t>
            </a:r>
            <a:r>
              <a:rPr lang="en-US" altLang="ko-KR" sz="1200" dirty="0"/>
              <a:t>: </a:t>
            </a:r>
            <a:r>
              <a:rPr lang="ko-KR" altLang="en-US" sz="1200" dirty="0"/>
              <a:t>현재 시간이 사용자가 분사를 희망한 지정시간인지 확인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* </a:t>
            </a:r>
            <a:r>
              <a:rPr lang="ko-KR" altLang="en-US" sz="1200" dirty="0"/>
              <a:t>지정 시간이 되기 전 까지 ③</a:t>
            </a:r>
            <a:r>
              <a:rPr lang="en-US" altLang="ko-KR" sz="1200" dirty="0"/>
              <a:t>~</a:t>
            </a:r>
            <a:r>
              <a:rPr lang="ko-KR" altLang="en-US" sz="1200" dirty="0"/>
              <a:t> ⑩ 반복</a:t>
            </a:r>
            <a:endParaRPr lang="en-US" altLang="ko-KR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58" y="2204864"/>
            <a:ext cx="5110565" cy="351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0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서비스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</a:rPr>
              <a:t>구성도 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  <a:cs typeface="+mj-cs"/>
              </a:rPr>
              <a:t>서비스 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07504" y="1276244"/>
            <a:ext cx="8784976" cy="50801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2256" y="1471003"/>
            <a:ext cx="229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case </a:t>
            </a:r>
            <a:r>
              <a:rPr lang="en-US" altLang="ko-KR" b="1" dirty="0"/>
              <a:t>3</a:t>
            </a:r>
            <a:r>
              <a:rPr lang="en-US" altLang="ko-KR" b="1" dirty="0" smtClean="0"/>
              <a:t>: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9704" y="1946421"/>
            <a:ext cx="332382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[ case3 </a:t>
            </a:r>
            <a:r>
              <a:rPr lang="ko-KR" altLang="en-US" sz="1300" b="1" dirty="0"/>
              <a:t>지정 시간이 된 경우</a:t>
            </a:r>
            <a:r>
              <a:rPr lang="en-US" altLang="ko-KR" sz="1300" b="1" dirty="0"/>
              <a:t>]</a:t>
            </a:r>
          </a:p>
          <a:p>
            <a:endParaRPr lang="en-US" altLang="ko-KR" sz="1200" dirty="0"/>
          </a:p>
          <a:p>
            <a:r>
              <a:rPr lang="ko-KR" altLang="en-US" sz="1200" dirty="0"/>
              <a:t>①</a:t>
            </a:r>
            <a:r>
              <a:rPr lang="en-US" altLang="ko-KR" sz="1200" dirty="0"/>
              <a:t>~</a:t>
            </a:r>
            <a:r>
              <a:rPr lang="ko-KR" altLang="en-US" sz="1200" dirty="0"/>
              <a:t>⑩번 동일하게 실행</a:t>
            </a:r>
            <a:endParaRPr lang="en-US" altLang="ko-KR" sz="1200" dirty="0"/>
          </a:p>
          <a:p>
            <a:r>
              <a:rPr lang="ko-KR" altLang="en-US" sz="1200" dirty="0"/>
              <a:t>⑪ 감정 개수 확인</a:t>
            </a:r>
            <a:r>
              <a:rPr lang="en-US" altLang="ko-KR" sz="1200" dirty="0"/>
              <a:t>: </a:t>
            </a:r>
            <a:r>
              <a:rPr lang="ko-KR" altLang="en-US" sz="1200" dirty="0"/>
              <a:t>지정 시간 사이에 사용자의 일상 발화를 통해 예측한 감정이 얼만큼 쌓였는지 확인</a:t>
            </a:r>
            <a:endParaRPr lang="en-US" altLang="ko-KR" sz="1200" dirty="0"/>
          </a:p>
          <a:p>
            <a:endParaRPr lang="en-US" altLang="ko-KR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75" y="3245560"/>
            <a:ext cx="4809933" cy="28373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209637" y="1551154"/>
            <a:ext cx="34668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※ 3-1] </a:t>
            </a:r>
            <a:r>
              <a:rPr lang="ko-KR" altLang="en-US" sz="1200" b="1" dirty="0"/>
              <a:t>감정 개수 </a:t>
            </a:r>
            <a:r>
              <a:rPr lang="en-US" altLang="ko-KR" sz="1200" b="1" dirty="0"/>
              <a:t>&lt; </a:t>
            </a:r>
            <a:r>
              <a:rPr lang="ko-KR" altLang="en-US" sz="1200" b="1" dirty="0"/>
              <a:t>지정 시간의 </a:t>
            </a:r>
            <a:r>
              <a:rPr lang="ko-KR" altLang="en-US" sz="1200" b="1" dirty="0" err="1"/>
              <a:t>텀</a:t>
            </a:r>
            <a:r>
              <a:rPr lang="en-US" altLang="ko-KR" sz="1200" b="1" dirty="0"/>
              <a:t>(hour)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* 10</a:t>
            </a:r>
          </a:p>
          <a:p>
            <a:r>
              <a:rPr lang="en-US" altLang="ko-KR" sz="1200" b="1" dirty="0"/>
              <a:t>+) </a:t>
            </a:r>
            <a:r>
              <a:rPr lang="ko-KR" altLang="en-US" sz="1200" b="1" dirty="0"/>
              <a:t>감정 예측의 기준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시간에 </a:t>
            </a:r>
            <a:r>
              <a:rPr lang="en-US" altLang="ko-KR" sz="1200" b="1" dirty="0"/>
              <a:t>10</a:t>
            </a:r>
            <a:r>
              <a:rPr lang="ko-KR" altLang="en-US" sz="1200" b="1" dirty="0"/>
              <a:t>개 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⑫ 감정 파악</a:t>
            </a:r>
            <a:r>
              <a:rPr lang="en-US" altLang="ko-KR" sz="1200" dirty="0"/>
              <a:t>: ‘</a:t>
            </a:r>
            <a:r>
              <a:rPr lang="ko-KR" altLang="en-US" sz="1200" dirty="0"/>
              <a:t>과거 감정 데이터</a:t>
            </a:r>
            <a:r>
              <a:rPr lang="en-US" altLang="ko-KR" sz="1200" dirty="0"/>
              <a:t>.</a:t>
            </a:r>
            <a:r>
              <a:rPr lang="en-US" altLang="ko-KR" sz="1200" dirty="0" err="1"/>
              <a:t>json</a:t>
            </a:r>
            <a:r>
              <a:rPr lang="en-US" altLang="ko-KR" sz="1200" dirty="0"/>
              <a:t>’ </a:t>
            </a:r>
            <a:r>
              <a:rPr lang="ko-KR" altLang="en-US" sz="1200" dirty="0"/>
              <a:t>에서 과거 해당 요일</a:t>
            </a:r>
            <a:r>
              <a:rPr lang="en-US" altLang="ko-KR" sz="1200" dirty="0"/>
              <a:t>/</a:t>
            </a:r>
            <a:r>
              <a:rPr lang="ko-KR" altLang="en-US" sz="1200" dirty="0"/>
              <a:t>시간에 사용자의 최다 감정을 파악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/>
              <a:t>⑬ 결과 전달</a:t>
            </a:r>
            <a:r>
              <a:rPr lang="en-US" altLang="ko-KR" sz="1200" dirty="0"/>
              <a:t>(1): </a:t>
            </a:r>
            <a:r>
              <a:rPr lang="ko-KR" altLang="en-US" sz="1200" dirty="0"/>
              <a:t>최다 감정 결과를 </a:t>
            </a:r>
            <a:r>
              <a:rPr lang="en-US" altLang="ko-KR" sz="1200" dirty="0"/>
              <a:t>s3</a:t>
            </a:r>
            <a:r>
              <a:rPr lang="ko-KR" altLang="en-US" sz="1200" dirty="0"/>
              <a:t>에 업로드</a:t>
            </a:r>
            <a:endParaRPr lang="en-US" altLang="ko-KR" sz="1200" dirty="0"/>
          </a:p>
          <a:p>
            <a:r>
              <a:rPr lang="ko-KR" altLang="en-US" sz="1200" dirty="0"/>
              <a:t>⑭ 결과 전달</a:t>
            </a:r>
            <a:r>
              <a:rPr lang="en-US" altLang="ko-KR" sz="1200" dirty="0"/>
              <a:t>(2): s3</a:t>
            </a:r>
            <a:r>
              <a:rPr lang="ko-KR" altLang="en-US" sz="1200" dirty="0"/>
              <a:t>에서 </a:t>
            </a:r>
            <a:r>
              <a:rPr lang="ko-KR" altLang="en-US" sz="1200" dirty="0" err="1"/>
              <a:t>라즈베리파이로</a:t>
            </a:r>
            <a:r>
              <a:rPr lang="ko-KR" altLang="en-US" sz="1200" dirty="0"/>
              <a:t> 결과 다운로드</a:t>
            </a:r>
            <a:endParaRPr lang="en-US" altLang="ko-KR" sz="1200" dirty="0"/>
          </a:p>
          <a:p>
            <a:r>
              <a:rPr lang="ko-KR" altLang="en-US" sz="1200" dirty="0"/>
              <a:t>⑮ 향 분사</a:t>
            </a:r>
            <a:r>
              <a:rPr lang="en-US" altLang="ko-KR" sz="1200" dirty="0"/>
              <a:t>: grove </a:t>
            </a:r>
            <a:r>
              <a:rPr lang="ko-KR" altLang="en-US" sz="1200" dirty="0"/>
              <a:t>물 분사 모듈을 이용하여 향 분사</a:t>
            </a: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209637" y="4017572"/>
            <a:ext cx="34590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※ 3-2] </a:t>
            </a:r>
            <a:r>
              <a:rPr lang="ko-KR" altLang="en-US" sz="1200" b="1" dirty="0"/>
              <a:t>감정 개수 </a:t>
            </a:r>
            <a:r>
              <a:rPr lang="en-US" altLang="ko-KR" sz="1200" b="1" dirty="0"/>
              <a:t>&gt; </a:t>
            </a:r>
            <a:r>
              <a:rPr lang="ko-KR" altLang="en-US" sz="1200" b="1" dirty="0"/>
              <a:t>지정 시간의 </a:t>
            </a:r>
            <a:r>
              <a:rPr lang="ko-KR" altLang="en-US" sz="1200" b="1" dirty="0" err="1"/>
              <a:t>텀</a:t>
            </a:r>
            <a:r>
              <a:rPr lang="en-US" altLang="ko-KR" sz="1200" b="1" dirty="0"/>
              <a:t>(hour) * 10</a:t>
            </a:r>
          </a:p>
          <a:p>
            <a:endParaRPr lang="en-US" altLang="ko-KR" sz="1200" dirty="0"/>
          </a:p>
          <a:p>
            <a:r>
              <a:rPr lang="ko-KR" altLang="en-US" sz="1200" dirty="0"/>
              <a:t>ⓐ 감정 파악</a:t>
            </a:r>
            <a:r>
              <a:rPr lang="en-US" altLang="ko-KR" sz="1200" dirty="0"/>
              <a:t>: ’</a:t>
            </a:r>
            <a:r>
              <a:rPr lang="ko-KR" altLang="en-US" sz="1200" dirty="0"/>
              <a:t>실시간 감정결과</a:t>
            </a:r>
            <a:r>
              <a:rPr lang="en-US" altLang="ko-KR" sz="1200" dirty="0"/>
              <a:t>.</a:t>
            </a:r>
            <a:r>
              <a:rPr lang="en-US" altLang="ko-KR" sz="1200" dirty="0" err="1"/>
              <a:t>json</a:t>
            </a:r>
            <a:r>
              <a:rPr lang="en-US" altLang="ko-KR" sz="1200" dirty="0"/>
              <a:t>’</a:t>
            </a:r>
            <a:r>
              <a:rPr lang="ko-KR" altLang="en-US" sz="1200" dirty="0"/>
              <a:t> 에서 지정 시간 사이에 쌓인 감정 중 최다 감정 추출</a:t>
            </a:r>
            <a:endParaRPr lang="en-US" altLang="ko-KR" sz="1200" dirty="0"/>
          </a:p>
          <a:p>
            <a:r>
              <a:rPr lang="ko-KR" altLang="en-US" sz="1200" dirty="0"/>
              <a:t>ⓑ 결과 전달</a:t>
            </a:r>
            <a:r>
              <a:rPr lang="en-US" altLang="ko-KR" sz="1200" dirty="0"/>
              <a:t>(1): </a:t>
            </a:r>
            <a:r>
              <a:rPr lang="ko-KR" altLang="en-US" sz="1200" dirty="0"/>
              <a:t>최다 감정 결과를 </a:t>
            </a:r>
            <a:r>
              <a:rPr lang="en-US" altLang="ko-KR" sz="1200" dirty="0"/>
              <a:t>s3</a:t>
            </a:r>
            <a:r>
              <a:rPr lang="ko-KR" altLang="en-US" sz="1200" dirty="0"/>
              <a:t>에 업로드</a:t>
            </a:r>
            <a:endParaRPr lang="en-US" altLang="ko-KR" sz="1200" dirty="0"/>
          </a:p>
          <a:p>
            <a:r>
              <a:rPr lang="ko-KR" altLang="en-US" sz="1200" dirty="0"/>
              <a:t>ⓒ 결과 전달</a:t>
            </a:r>
            <a:r>
              <a:rPr lang="en-US" altLang="ko-KR" sz="1200" dirty="0"/>
              <a:t>(2): s3</a:t>
            </a:r>
            <a:r>
              <a:rPr lang="ko-KR" altLang="en-US" sz="1200" dirty="0"/>
              <a:t>에서 </a:t>
            </a:r>
            <a:r>
              <a:rPr lang="ko-KR" altLang="en-US" sz="1200" dirty="0" err="1"/>
              <a:t>라즈베리파이로</a:t>
            </a:r>
            <a:r>
              <a:rPr lang="ko-KR" altLang="en-US" sz="1200" dirty="0"/>
              <a:t> 결과 다운로드 ⓓ 향 분사</a:t>
            </a:r>
            <a:r>
              <a:rPr lang="en-US" altLang="ko-KR" sz="1200" dirty="0"/>
              <a:t>: grove </a:t>
            </a:r>
            <a:r>
              <a:rPr lang="ko-KR" altLang="en-US" sz="1200" dirty="0"/>
              <a:t>물 분사 모듈을 이용하여 향 분사</a:t>
            </a:r>
            <a:endParaRPr lang="en-US" altLang="ko-KR" sz="1200" dirty="0"/>
          </a:p>
          <a:p>
            <a:r>
              <a:rPr lang="ko-KR" altLang="en-US" sz="1200" dirty="0"/>
              <a:t>ⓔ 리셋</a:t>
            </a:r>
            <a:r>
              <a:rPr lang="en-US" altLang="ko-KR" sz="1200" dirty="0"/>
              <a:t>: </a:t>
            </a:r>
            <a:r>
              <a:rPr lang="ko-KR" altLang="en-US" sz="1200" dirty="0"/>
              <a:t>사용된 </a:t>
            </a:r>
            <a:r>
              <a:rPr lang="en-US" altLang="ko-KR" sz="1200" dirty="0"/>
              <a:t>‘</a:t>
            </a:r>
            <a:r>
              <a:rPr lang="ko-KR" altLang="en-US" sz="1200" dirty="0"/>
              <a:t>실시간 감정 결과</a:t>
            </a:r>
            <a:r>
              <a:rPr lang="en-US" altLang="ko-KR" sz="1200" dirty="0"/>
              <a:t>.</a:t>
            </a:r>
            <a:r>
              <a:rPr lang="en-US" altLang="ko-KR" sz="1200" dirty="0" err="1"/>
              <a:t>json</a:t>
            </a:r>
            <a:r>
              <a:rPr lang="en-US" altLang="ko-KR" sz="1200" dirty="0"/>
              <a:t>’</a:t>
            </a:r>
            <a:r>
              <a:rPr lang="ko-KR" altLang="en-US" sz="1200" dirty="0"/>
              <a:t>파일 비우기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154770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194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smtClean="0">
                <a:solidFill>
                  <a:schemeClr val="bg1"/>
                </a:solidFill>
                <a:latin typeface="+mn-ea"/>
                <a:cs typeface="+mj-cs"/>
              </a:rPr>
              <a:t>하드웨어</a:t>
            </a:r>
            <a:r>
              <a:rPr lang="en-US" altLang="ko-KR" sz="1700" b="1" noProof="0" smtClean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smtClean="0">
                <a:solidFill>
                  <a:schemeClr val="bg1"/>
                </a:solidFill>
                <a:latin typeface="+mn-ea"/>
                <a:cs typeface="+mj-cs"/>
              </a:rPr>
              <a:t>센서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027" name="Picture 3" descr="https://lh6.googleusercontent.com/b1BxkbBaCzC-hW7_ZeraSwEGi8gMLVuoTllW_FELRtLDE6iat5vVfYURjZ9unFGuNG2DKKpn8IItp4gdCpTdxU5b5nzMq0jKKETv3II0beIY2VvcELNRbPPFb0VT4VGpDdmXfKklSp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443595"/>
            <a:ext cx="3528392" cy="464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5.googleusercontent.com/FSCBRNApVxMJj9uNlIYd9HREs_0IiT5jmjstMYZm6tj5zuIixiWiLwhJSX_ow_PI0mueorEZIttQDh-Vw6dHI0rYXSxqb9oGdzprpkzjyKdU6JRf0q7shPoNSwYxSZzMhoPIOvwZQKQ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3" y="-8320257"/>
            <a:ext cx="1085664" cy="18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s://lh5.googleusercontent.com/FSCBRNApVxMJj9uNlIYd9HREs_0IiT5jmjstMYZm6tj5zuIixiWiLwhJSX_ow_PI0mueorEZIttQDh-Vw6dHI0rYXSxqb9oGdzprpkzjyKdU6JRf0q7shPoNSwYxSZzMhoPIOvwZQK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57645"/>
            <a:ext cx="5040560" cy="436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75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2050" name="Picture 2" descr="https://lh3.googleusercontent.com/WQ6WuZpgCcezWBLn0zYitlkGZX0_BOf17RMVA3sXBm7Pr6RjOM9qP_vfdh8pUwzUr5qdASdOk-ZRitfaYWvWjb1v8UrwDThAR2AhZS40-qIGR4eWtUhrXGCDLoTOWLl9NmxpaZmYHG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53" y="1891909"/>
            <a:ext cx="8035007" cy="389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90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F1A8D1-6ACE-4032-A87B-824D191BF932}"/>
              </a:ext>
            </a:extLst>
          </p:cNvPr>
          <p:cNvSpPr txBox="1"/>
          <p:nvPr/>
        </p:nvSpPr>
        <p:spPr>
          <a:xfrm>
            <a:off x="2385120" y="1772816"/>
            <a:ext cx="1640541" cy="36933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라즈베리파이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8992C3-E6E1-4710-9D42-904AC438BC92}"/>
              </a:ext>
            </a:extLst>
          </p:cNvPr>
          <p:cNvSpPr txBox="1"/>
          <p:nvPr/>
        </p:nvSpPr>
        <p:spPr>
          <a:xfrm>
            <a:off x="4518717" y="1772816"/>
            <a:ext cx="1640541" cy="36933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AWS S3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AC4A6A-48CA-4984-924E-E533CDD85179}"/>
              </a:ext>
            </a:extLst>
          </p:cNvPr>
          <p:cNvSpPr txBox="1"/>
          <p:nvPr/>
        </p:nvSpPr>
        <p:spPr>
          <a:xfrm>
            <a:off x="6652317" y="1772816"/>
            <a:ext cx="1640541" cy="36933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물 분사 모듈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790387F-DF8B-4851-B46A-B0F0A6027CA3}"/>
              </a:ext>
            </a:extLst>
          </p:cNvPr>
          <p:cNvCxnSpPr>
            <a:stCxn id="11" idx="2"/>
          </p:cNvCxnSpPr>
          <p:nvPr/>
        </p:nvCxnSpPr>
        <p:spPr>
          <a:xfrm flipH="1">
            <a:off x="3205390" y="2142148"/>
            <a:ext cx="1" cy="362892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D06C5B4-4893-414D-B2FC-82C44EF7F01D}"/>
              </a:ext>
            </a:extLst>
          </p:cNvPr>
          <p:cNvCxnSpPr/>
          <p:nvPr/>
        </p:nvCxnSpPr>
        <p:spPr>
          <a:xfrm flipH="1">
            <a:off x="5338989" y="2142147"/>
            <a:ext cx="1" cy="362892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8B51692-DF1A-416D-B885-91EBC0C77F17}"/>
              </a:ext>
            </a:extLst>
          </p:cNvPr>
          <p:cNvCxnSpPr/>
          <p:nvPr/>
        </p:nvCxnSpPr>
        <p:spPr>
          <a:xfrm flipH="1">
            <a:off x="7472584" y="2142147"/>
            <a:ext cx="1" cy="362892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6C5B99-46E3-4B72-AB35-1B82315C640F}"/>
              </a:ext>
            </a:extLst>
          </p:cNvPr>
          <p:cNvSpPr txBox="1"/>
          <p:nvPr/>
        </p:nvSpPr>
        <p:spPr>
          <a:xfrm>
            <a:off x="251520" y="1772816"/>
            <a:ext cx="1640541" cy="36933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USB </a:t>
            </a:r>
            <a:r>
              <a:rPr lang="ko-KR" altLang="en-US" dirty="0"/>
              <a:t>마이크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B3D55DD-0EFB-4EDF-875D-62D1361709A8}"/>
              </a:ext>
            </a:extLst>
          </p:cNvPr>
          <p:cNvCxnSpPr/>
          <p:nvPr/>
        </p:nvCxnSpPr>
        <p:spPr>
          <a:xfrm flipH="1">
            <a:off x="1071790" y="2142146"/>
            <a:ext cx="1" cy="362892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C4D06F4-3DAC-442B-9497-555E77C28F41}"/>
              </a:ext>
            </a:extLst>
          </p:cNvPr>
          <p:cNvCxnSpPr>
            <a:cxnSpLocks/>
          </p:cNvCxnSpPr>
          <p:nvPr/>
        </p:nvCxnSpPr>
        <p:spPr>
          <a:xfrm>
            <a:off x="1071790" y="2687216"/>
            <a:ext cx="1958788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0A919E0-832F-43B9-9D3C-BAB718359893}"/>
              </a:ext>
            </a:extLst>
          </p:cNvPr>
          <p:cNvSpPr txBox="1"/>
          <p:nvPr/>
        </p:nvSpPr>
        <p:spPr>
          <a:xfrm>
            <a:off x="1336247" y="2409311"/>
            <a:ext cx="1470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사용자 음성 입력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29AC160-9375-40A7-B0DE-83E39617704D}"/>
              </a:ext>
            </a:extLst>
          </p:cNvPr>
          <p:cNvSpPr/>
          <p:nvPr/>
        </p:nvSpPr>
        <p:spPr>
          <a:xfrm>
            <a:off x="3039541" y="2677347"/>
            <a:ext cx="336166" cy="538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B1EB14-DBE7-446C-B385-9276A5D1C8BF}"/>
              </a:ext>
            </a:extLst>
          </p:cNvPr>
          <p:cNvSpPr txBox="1"/>
          <p:nvPr/>
        </p:nvSpPr>
        <p:spPr>
          <a:xfrm>
            <a:off x="3460864" y="2579204"/>
            <a:ext cx="135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음성 파일 저장</a:t>
            </a:r>
            <a:endParaRPr lang="en-US" altLang="ko-KR" sz="1200" dirty="0"/>
          </a:p>
          <a:p>
            <a:pPr algn="ctr"/>
            <a:r>
              <a:rPr lang="en-US" altLang="ko-KR" sz="1200" dirty="0"/>
              <a:t>(.wav)</a:t>
            </a:r>
            <a:endParaRPr lang="ko-KR" altLang="en-US" sz="12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F7E3D14-8F3A-4837-8B58-EEF2F4C9B09B}"/>
              </a:ext>
            </a:extLst>
          </p:cNvPr>
          <p:cNvCxnSpPr>
            <a:cxnSpLocks/>
          </p:cNvCxnSpPr>
          <p:nvPr/>
        </p:nvCxnSpPr>
        <p:spPr>
          <a:xfrm>
            <a:off x="3375719" y="3216135"/>
            <a:ext cx="1797422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2105DFB-3361-4D1F-A19C-017667F4DDE0}"/>
              </a:ext>
            </a:extLst>
          </p:cNvPr>
          <p:cNvSpPr/>
          <p:nvPr/>
        </p:nvSpPr>
        <p:spPr>
          <a:xfrm>
            <a:off x="5173141" y="3193268"/>
            <a:ext cx="336166" cy="749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AC7C6C-A44B-4C77-B4EE-2DF567F131E7}"/>
              </a:ext>
            </a:extLst>
          </p:cNvPr>
          <p:cNvSpPr txBox="1"/>
          <p:nvPr/>
        </p:nvSpPr>
        <p:spPr>
          <a:xfrm>
            <a:off x="5643777" y="2986644"/>
            <a:ext cx="1353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Amazon Transcribe </a:t>
            </a:r>
            <a:r>
              <a:rPr lang="ko-KR" altLang="en-US" sz="1200" dirty="0"/>
              <a:t>진행</a:t>
            </a:r>
            <a:r>
              <a:rPr lang="en-US" altLang="ko-KR" sz="1200" dirty="0"/>
              <a:t> (</a:t>
            </a:r>
            <a:r>
              <a:rPr lang="ko-KR" altLang="en-US" sz="1200" dirty="0"/>
              <a:t>음성 </a:t>
            </a:r>
            <a:r>
              <a:rPr lang="en-US" altLang="ko-KR" sz="1200" dirty="0"/>
              <a:t>&gt; </a:t>
            </a:r>
            <a:r>
              <a:rPr lang="ko-KR" altLang="en-US" sz="1200" dirty="0"/>
              <a:t>텍스트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5" name="화살표: 왼쪽으로 구부러짐 31">
            <a:extLst>
              <a:ext uri="{FF2B5EF4-FFF2-40B4-BE49-F238E27FC236}">
                <a16:creationId xmlns:a16="http://schemas.microsoft.com/office/drawing/2014/main" id="{14F31069-97EE-4624-9BF0-DB9AAF424066}"/>
              </a:ext>
            </a:extLst>
          </p:cNvPr>
          <p:cNvSpPr/>
          <p:nvPr/>
        </p:nvSpPr>
        <p:spPr>
          <a:xfrm>
            <a:off x="3380194" y="2677346"/>
            <a:ext cx="170330" cy="259977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화살표: 왼쪽으로 구부러짐 33">
            <a:extLst>
              <a:ext uri="{FF2B5EF4-FFF2-40B4-BE49-F238E27FC236}">
                <a16:creationId xmlns:a16="http://schemas.microsoft.com/office/drawing/2014/main" id="{06407DD9-9150-4B85-B71A-8593FA712924}"/>
              </a:ext>
            </a:extLst>
          </p:cNvPr>
          <p:cNvSpPr/>
          <p:nvPr/>
        </p:nvSpPr>
        <p:spPr>
          <a:xfrm>
            <a:off x="5504825" y="3192817"/>
            <a:ext cx="170330" cy="259977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화살표: 왼쪽으로 구부러짐 34">
            <a:extLst>
              <a:ext uri="{FF2B5EF4-FFF2-40B4-BE49-F238E27FC236}">
                <a16:creationId xmlns:a16="http://schemas.microsoft.com/office/drawing/2014/main" id="{9132218E-00E3-452C-A88A-BCF4C31540CC}"/>
              </a:ext>
            </a:extLst>
          </p:cNvPr>
          <p:cNvSpPr/>
          <p:nvPr/>
        </p:nvSpPr>
        <p:spPr>
          <a:xfrm>
            <a:off x="5504825" y="3866070"/>
            <a:ext cx="170330" cy="259977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844395-F922-44A4-A1E9-02B6297AB2AD}"/>
              </a:ext>
            </a:extLst>
          </p:cNvPr>
          <p:cNvSpPr txBox="1"/>
          <p:nvPr/>
        </p:nvSpPr>
        <p:spPr>
          <a:xfrm>
            <a:off x="5643777" y="3738769"/>
            <a:ext cx="146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결과를 </a:t>
            </a:r>
            <a:r>
              <a:rPr lang="en-US" altLang="ko-KR" sz="1200" dirty="0"/>
              <a:t>S3</a:t>
            </a:r>
            <a:r>
              <a:rPr lang="ko-KR" altLang="en-US" sz="1200" dirty="0"/>
              <a:t>에 </a:t>
            </a:r>
            <a:r>
              <a:rPr lang="en-US" altLang="ko-KR" sz="1200" dirty="0"/>
              <a:t>json </a:t>
            </a:r>
            <a:r>
              <a:rPr lang="ko-KR" altLang="en-US" sz="1200" dirty="0"/>
              <a:t>파일 형태로 저장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E005385-FE85-4BE7-9BD3-7BA8BA7DEF6E}"/>
              </a:ext>
            </a:extLst>
          </p:cNvPr>
          <p:cNvSpPr/>
          <p:nvPr/>
        </p:nvSpPr>
        <p:spPr>
          <a:xfrm>
            <a:off x="5170904" y="4032822"/>
            <a:ext cx="336166" cy="681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4AB4688-D164-477B-AB3E-060D39FC67C2}"/>
              </a:ext>
            </a:extLst>
          </p:cNvPr>
          <p:cNvCxnSpPr>
            <a:cxnSpLocks/>
          </p:cNvCxnSpPr>
          <p:nvPr/>
        </p:nvCxnSpPr>
        <p:spPr>
          <a:xfrm flipH="1">
            <a:off x="3373482" y="4714122"/>
            <a:ext cx="1797422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E85404E-650A-4FB6-A4B6-3F5D8925917C}"/>
              </a:ext>
            </a:extLst>
          </p:cNvPr>
          <p:cNvSpPr/>
          <p:nvPr/>
        </p:nvSpPr>
        <p:spPr>
          <a:xfrm>
            <a:off x="3038434" y="4696190"/>
            <a:ext cx="336166" cy="743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6FC8D1-2CB5-4A9E-AE9C-406DA110BD3B}"/>
              </a:ext>
            </a:extLst>
          </p:cNvPr>
          <p:cNvSpPr txBox="1"/>
          <p:nvPr/>
        </p:nvSpPr>
        <p:spPr>
          <a:xfrm>
            <a:off x="3532650" y="4423658"/>
            <a:ext cx="1470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감정 결과 </a:t>
            </a:r>
            <a:r>
              <a:rPr lang="en-US" altLang="ko-KR" sz="1200" dirty="0"/>
              <a:t>(.json)</a:t>
            </a:r>
            <a:endParaRPr lang="ko-KR" altLang="en-US" sz="1200" dirty="0"/>
          </a:p>
        </p:txBody>
      </p:sp>
      <p:sp>
        <p:nvSpPr>
          <p:cNvPr id="43" name="화살표: 왼쪽으로 구부러짐 41">
            <a:extLst>
              <a:ext uri="{FF2B5EF4-FFF2-40B4-BE49-F238E27FC236}">
                <a16:creationId xmlns:a16="http://schemas.microsoft.com/office/drawing/2014/main" id="{BCA3DE40-1FE8-4D19-AAB1-6D9F19B7DE6B}"/>
              </a:ext>
            </a:extLst>
          </p:cNvPr>
          <p:cNvSpPr/>
          <p:nvPr/>
        </p:nvSpPr>
        <p:spPr>
          <a:xfrm flipH="1">
            <a:off x="2860201" y="4705608"/>
            <a:ext cx="170330" cy="259977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6AB43C-9E8D-4444-8CB1-4E4E4B1B6EF0}"/>
              </a:ext>
            </a:extLst>
          </p:cNvPr>
          <p:cNvSpPr txBox="1"/>
          <p:nvPr/>
        </p:nvSpPr>
        <p:spPr>
          <a:xfrm>
            <a:off x="1646618" y="4580516"/>
            <a:ext cx="125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감정 결과 </a:t>
            </a:r>
            <a:r>
              <a:rPr lang="en-US" altLang="ko-KR" sz="1200" dirty="0"/>
              <a:t>json </a:t>
            </a:r>
            <a:r>
              <a:rPr lang="ko-KR" altLang="en-US" sz="1200" dirty="0"/>
              <a:t>파일 읽음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7B65449-D4FB-47D4-A764-85A7B7B7BC01}"/>
              </a:ext>
            </a:extLst>
          </p:cNvPr>
          <p:cNvCxnSpPr>
            <a:cxnSpLocks/>
          </p:cNvCxnSpPr>
          <p:nvPr/>
        </p:nvCxnSpPr>
        <p:spPr>
          <a:xfrm>
            <a:off x="3373482" y="5439377"/>
            <a:ext cx="3928782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화살표: 왼쪽으로 구부러짐 46">
            <a:extLst>
              <a:ext uri="{FF2B5EF4-FFF2-40B4-BE49-F238E27FC236}">
                <a16:creationId xmlns:a16="http://schemas.microsoft.com/office/drawing/2014/main" id="{7B1BFA08-D8D5-4BF4-9E09-D59195BF8091}"/>
              </a:ext>
            </a:extLst>
          </p:cNvPr>
          <p:cNvSpPr/>
          <p:nvPr/>
        </p:nvSpPr>
        <p:spPr>
          <a:xfrm flipH="1">
            <a:off x="2859152" y="5179400"/>
            <a:ext cx="170330" cy="259977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AD5FD-E54F-4581-A19D-AB4074FE939A}"/>
              </a:ext>
            </a:extLst>
          </p:cNvPr>
          <p:cNvSpPr txBox="1"/>
          <p:nvPr/>
        </p:nvSpPr>
        <p:spPr>
          <a:xfrm>
            <a:off x="1070684" y="5088408"/>
            <a:ext cx="1834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결과에 해당하는 모듈에 향을 분사하도록 신호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35C6571-DA66-4E92-BE32-FBAE5A5F27C2}"/>
              </a:ext>
            </a:extLst>
          </p:cNvPr>
          <p:cNvSpPr/>
          <p:nvPr/>
        </p:nvSpPr>
        <p:spPr>
          <a:xfrm>
            <a:off x="7302264" y="5403517"/>
            <a:ext cx="336166" cy="242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왼쪽으로 구부러짐 50">
            <a:extLst>
              <a:ext uri="{FF2B5EF4-FFF2-40B4-BE49-F238E27FC236}">
                <a16:creationId xmlns:a16="http://schemas.microsoft.com/office/drawing/2014/main" id="{441844E6-2DC4-4B56-B770-D49A4B461F1C}"/>
              </a:ext>
            </a:extLst>
          </p:cNvPr>
          <p:cNvSpPr/>
          <p:nvPr/>
        </p:nvSpPr>
        <p:spPr>
          <a:xfrm>
            <a:off x="7638420" y="5402154"/>
            <a:ext cx="170330" cy="259977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D31FA0B-8243-4764-995A-DA67B06E417F}"/>
              </a:ext>
            </a:extLst>
          </p:cNvPr>
          <p:cNvSpPr txBox="1"/>
          <p:nvPr/>
        </p:nvSpPr>
        <p:spPr>
          <a:xfrm>
            <a:off x="7741466" y="5293710"/>
            <a:ext cx="1474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신호를 받은 </a:t>
            </a:r>
            <a:endParaRPr lang="en-US" altLang="ko-KR" sz="1200" dirty="0"/>
          </a:p>
          <a:p>
            <a:pPr algn="ctr"/>
            <a:r>
              <a:rPr lang="ko-KR" altLang="en-US" sz="1200" dirty="0"/>
              <a:t>모듈은 향을 분사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DCB863-45ED-4C7C-BCA1-C2F0DBDBA684}"/>
              </a:ext>
            </a:extLst>
          </p:cNvPr>
          <p:cNvSpPr txBox="1"/>
          <p:nvPr/>
        </p:nvSpPr>
        <p:spPr>
          <a:xfrm>
            <a:off x="3505649" y="3236777"/>
            <a:ext cx="1479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음성 파일을 </a:t>
            </a:r>
            <a:endParaRPr lang="en-US" altLang="ko-KR" sz="1200" dirty="0"/>
          </a:p>
          <a:p>
            <a:pPr algn="ctr"/>
            <a:r>
              <a:rPr lang="en-US" altLang="ko-KR" sz="1200" dirty="0"/>
              <a:t>AWS S3</a:t>
            </a:r>
            <a:r>
              <a:rPr lang="ko-KR" altLang="en-US" sz="1200" dirty="0"/>
              <a:t>에 업로드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844395-F922-44A4-A1E9-02B6297AB2AD}"/>
              </a:ext>
            </a:extLst>
          </p:cNvPr>
          <p:cNvSpPr txBox="1"/>
          <p:nvPr/>
        </p:nvSpPr>
        <p:spPr>
          <a:xfrm>
            <a:off x="5435230" y="4218828"/>
            <a:ext cx="2041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text-CNN </a:t>
            </a:r>
            <a:r>
              <a:rPr lang="ko-KR" altLang="en-US" sz="1200" dirty="0" smtClean="0"/>
              <a:t>모델 사용하여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사용자 </a:t>
            </a:r>
            <a:r>
              <a:rPr lang="ko-KR" altLang="en-US" sz="1200" dirty="0"/>
              <a:t>감</a:t>
            </a:r>
            <a:r>
              <a:rPr lang="ko-KR" altLang="en-US" sz="1200" dirty="0" smtClean="0"/>
              <a:t>정 예측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961503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 smtClean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1955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0245" y="1632865"/>
            <a:ext cx="8623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text-CNN </a:t>
            </a:r>
            <a:r>
              <a:rPr lang="ko-KR" altLang="en-US" dirty="0"/>
              <a:t>모델</a:t>
            </a:r>
            <a:r>
              <a:rPr lang="en-US" altLang="ko-KR" dirty="0"/>
              <a:t>: n</a:t>
            </a:r>
            <a:r>
              <a:rPr lang="ko-KR" altLang="en-US" dirty="0"/>
              <a:t>개의 단어로 이루어진 문장을 단어 별로 </a:t>
            </a:r>
            <a:r>
              <a:rPr lang="en-US" altLang="ko-KR" dirty="0"/>
              <a:t>k</a:t>
            </a:r>
            <a:r>
              <a:rPr lang="ko-KR" altLang="en-US" dirty="0"/>
              <a:t>차원 행 벡터로 </a:t>
            </a:r>
            <a:r>
              <a:rPr lang="ko-KR" altLang="en-US" dirty="0" err="1"/>
              <a:t>임베딩</a:t>
            </a:r>
            <a:r>
              <a:rPr lang="ko-KR" altLang="en-US" dirty="0"/>
              <a:t> 하는 것이다</a:t>
            </a:r>
            <a:r>
              <a:rPr lang="en-US" altLang="ko-KR" dirty="0"/>
              <a:t>. 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en-US" altLang="ko-KR" dirty="0" err="1"/>
              <a:t>mooDiffuser</a:t>
            </a:r>
            <a:r>
              <a:rPr lang="en-US" altLang="ko-KR" dirty="0"/>
              <a:t> </a:t>
            </a:r>
            <a:r>
              <a:rPr lang="ko-KR" altLang="en-US" dirty="0"/>
              <a:t>프로젝트는 </a:t>
            </a:r>
            <a:r>
              <a:rPr lang="ko-KR" altLang="en-US" dirty="0" err="1"/>
              <a:t>임베딩</a:t>
            </a:r>
            <a:r>
              <a:rPr lang="ko-KR" altLang="en-US" dirty="0"/>
              <a:t> 과정에서 </a:t>
            </a:r>
            <a:r>
              <a:rPr lang="en-US" altLang="ko-KR" dirty="0"/>
              <a:t>word2vec</a:t>
            </a:r>
            <a:r>
              <a:rPr lang="ko-KR" altLang="en-US" dirty="0"/>
              <a:t>을 사용하였다</a:t>
            </a:r>
            <a:r>
              <a:rPr lang="en-US" altLang="ko-KR" dirty="0"/>
              <a:t>. </a:t>
            </a:r>
            <a:r>
              <a:rPr lang="ko-KR" altLang="en-US" dirty="0"/>
              <a:t>문장에 등장한 단어 순서대로 슬라이딩 하면서 </a:t>
            </a:r>
            <a:r>
              <a:rPr lang="ko-KR" altLang="en-US" dirty="0" err="1"/>
              <a:t>벡터화</a:t>
            </a:r>
            <a:r>
              <a:rPr lang="ko-KR" altLang="en-US" dirty="0"/>
              <a:t> 하기 때문에 문장의 지역적인 정보가 보존된다</a:t>
            </a:r>
            <a:r>
              <a:rPr lang="en-US" altLang="ko-KR" dirty="0"/>
              <a:t>. </a:t>
            </a:r>
            <a:r>
              <a:rPr lang="ko-KR" altLang="en-US" dirty="0"/>
              <a:t>필터의 개수만큼 </a:t>
            </a:r>
            <a:r>
              <a:rPr lang="ko-KR" altLang="en-US" dirty="0" err="1"/>
              <a:t>벡터값들이</a:t>
            </a:r>
            <a:r>
              <a:rPr lang="ko-KR" altLang="en-US" dirty="0"/>
              <a:t> 나오고 </a:t>
            </a:r>
            <a:r>
              <a:rPr lang="ko-KR" altLang="en-US" dirty="0" err="1"/>
              <a:t>벡터값들을</a:t>
            </a:r>
            <a:r>
              <a:rPr lang="ko-KR" altLang="en-US" dirty="0"/>
              <a:t> 하나의 스칼라 값으로 바꿔주는 </a:t>
            </a:r>
            <a:r>
              <a:rPr lang="en-US" altLang="ko-KR" dirty="0"/>
              <a:t>max pooling </a:t>
            </a:r>
            <a:r>
              <a:rPr lang="ko-KR" altLang="en-US" dirty="0"/>
              <a:t>과정을 거친 후 분류해야 하는 클래스 개수 만큼 출력하는 구조이다</a:t>
            </a:r>
            <a:r>
              <a:rPr lang="en-US" altLang="ko-KR" dirty="0"/>
              <a:t>. </a:t>
            </a:r>
            <a:endParaRPr lang="ko-KR" altLang="en-US" dirty="0"/>
          </a:p>
        </p:txBody>
      </p:sp>
      <p:pic>
        <p:nvPicPr>
          <p:cNvPr id="3074" name="Picture 2" descr="https://lh4.googleusercontent.com/jjLPaUe_oJdjwKCjrkJi61sOY7LepDR_EGbIeTE7GEphAVKckTEn4xPx8tU5LSZ4frEUQJBt9EqEYrKkKgNI3mO6GPuTXjNz_56ZoNijuS-qt4_67LeZh67LwspHMkHo4Lx84GBKBc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59" y="3573016"/>
            <a:ext cx="7641057" cy="263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234302" y="3587964"/>
            <a:ext cx="8728070" cy="25991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260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</TotalTime>
  <Words>881</Words>
  <Application>Microsoft Office PowerPoint</Application>
  <PresentationFormat>화면 슬라이드 쇼(4:3)</PresentationFormat>
  <Paragraphs>241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DS</cp:lastModifiedBy>
  <cp:revision>276</cp:revision>
  <dcterms:created xsi:type="dcterms:W3CDTF">2014-04-16T00:55:54Z</dcterms:created>
  <dcterms:modified xsi:type="dcterms:W3CDTF">2021-07-15T08:26:33Z</dcterms:modified>
</cp:coreProperties>
</file>