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91" r:id="rId2"/>
    <p:sldId id="257" r:id="rId3"/>
    <p:sldId id="288" r:id="rId4"/>
    <p:sldId id="258" r:id="rId5"/>
    <p:sldId id="262" r:id="rId6"/>
    <p:sldId id="269" r:id="rId7"/>
    <p:sldId id="260" r:id="rId8"/>
    <p:sldId id="261" r:id="rId9"/>
    <p:sldId id="264" r:id="rId10"/>
    <p:sldId id="270" r:id="rId11"/>
    <p:sldId id="294" r:id="rId12"/>
    <p:sldId id="271" r:id="rId13"/>
    <p:sldId id="272" r:id="rId14"/>
    <p:sldId id="273" r:id="rId15"/>
    <p:sldId id="274" r:id="rId16"/>
    <p:sldId id="275" r:id="rId17"/>
    <p:sldId id="276" r:id="rId18"/>
    <p:sldId id="296" r:id="rId19"/>
    <p:sldId id="277" r:id="rId20"/>
    <p:sldId id="278" r:id="rId21"/>
    <p:sldId id="279" r:id="rId22"/>
    <p:sldId id="280" r:id="rId23"/>
    <p:sldId id="281" r:id="rId24"/>
    <p:sldId id="282" r:id="rId25"/>
    <p:sldId id="283" r:id="rId26"/>
    <p:sldId id="284" r:id="rId27"/>
    <p:sldId id="295" r:id="rId28"/>
    <p:sldId id="267" r:id="rId29"/>
    <p:sldId id="285" r:id="rId30"/>
    <p:sldId id="290"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A85D9-CE48-433A-9C4B-69B767C35389}"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2486E-5DF9-46CC-91D5-214121F8FB15}" type="slidenum">
              <a:rPr lang="en-IN" smtClean="0"/>
              <a:t>‹#›</a:t>
            </a:fld>
            <a:endParaRPr lang="en-IN"/>
          </a:p>
        </p:txBody>
      </p:sp>
    </p:spTree>
    <p:extLst>
      <p:ext uri="{BB962C8B-B14F-4D97-AF65-F5344CB8AC3E}">
        <p14:creationId xmlns:p14="http://schemas.microsoft.com/office/powerpoint/2010/main" val="10295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82486E-5DF9-46CC-91D5-214121F8FB15}" type="slidenum">
              <a:rPr lang="en-IN" smtClean="0"/>
              <a:t>24</a:t>
            </a:fld>
            <a:endParaRPr lang="en-IN"/>
          </a:p>
        </p:txBody>
      </p:sp>
    </p:spTree>
    <p:extLst>
      <p:ext uri="{BB962C8B-B14F-4D97-AF65-F5344CB8AC3E}">
        <p14:creationId xmlns:p14="http://schemas.microsoft.com/office/powerpoint/2010/main" val="386248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C866-4B40-6CF9-5D68-F29762D1C5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11813-56A9-8CC2-A40A-EC73088C1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617761-AE4D-3387-C5B4-3FAEB646CD50}"/>
              </a:ext>
            </a:extLst>
          </p:cNvPr>
          <p:cNvSpPr>
            <a:spLocks noGrp="1"/>
          </p:cNvSpPr>
          <p:nvPr>
            <p:ph type="dt" sz="half" idx="10"/>
          </p:nvPr>
        </p:nvSpPr>
        <p:spPr/>
        <p:txBody>
          <a:bodyPr/>
          <a:lstStyle/>
          <a:p>
            <a:fld id="{F70C6ED7-A585-416B-81E1-93B6BBE9EB15}" type="datetime1">
              <a:rPr lang="en-IN" smtClean="0"/>
              <a:t>30-04-2024</a:t>
            </a:fld>
            <a:endParaRPr lang="en-IN"/>
          </a:p>
        </p:txBody>
      </p:sp>
      <p:sp>
        <p:nvSpPr>
          <p:cNvPr id="5" name="Footer Placeholder 4">
            <a:extLst>
              <a:ext uri="{FF2B5EF4-FFF2-40B4-BE49-F238E27FC236}">
                <a16:creationId xmlns:a16="http://schemas.microsoft.com/office/drawing/2014/main" id="{EA58EEAC-6F8E-0746-D610-483A69661E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2FB9D-E355-7F1F-12D9-914779240784}"/>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19384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DCCD-4917-FD58-964D-D0F65F3243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1DE5F4-C8E0-42EE-9DC1-BE3210D63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03D2A-9132-7BFB-9D3B-E371D48B8AC9}"/>
              </a:ext>
            </a:extLst>
          </p:cNvPr>
          <p:cNvSpPr>
            <a:spLocks noGrp="1"/>
          </p:cNvSpPr>
          <p:nvPr>
            <p:ph type="dt" sz="half" idx="10"/>
          </p:nvPr>
        </p:nvSpPr>
        <p:spPr/>
        <p:txBody>
          <a:bodyPr/>
          <a:lstStyle/>
          <a:p>
            <a:fld id="{6431B843-686B-4801-AE5E-ED67D8D027A2}" type="datetime1">
              <a:rPr lang="en-IN" smtClean="0"/>
              <a:t>30-04-2024</a:t>
            </a:fld>
            <a:endParaRPr lang="en-IN"/>
          </a:p>
        </p:txBody>
      </p:sp>
      <p:sp>
        <p:nvSpPr>
          <p:cNvPr id="5" name="Footer Placeholder 4">
            <a:extLst>
              <a:ext uri="{FF2B5EF4-FFF2-40B4-BE49-F238E27FC236}">
                <a16:creationId xmlns:a16="http://schemas.microsoft.com/office/drawing/2014/main" id="{002AD275-4022-CE16-EEF6-56014A3B4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A1D253-705A-24A5-8934-CED701687602}"/>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38524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D3F25-D79F-53A6-516F-13B51D9CCC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70A88-D91F-D0E6-944E-8FB37B6EDC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1C8FC3-BF01-9FC5-284D-EFC280F33A06}"/>
              </a:ext>
            </a:extLst>
          </p:cNvPr>
          <p:cNvSpPr>
            <a:spLocks noGrp="1"/>
          </p:cNvSpPr>
          <p:nvPr>
            <p:ph type="dt" sz="half" idx="10"/>
          </p:nvPr>
        </p:nvSpPr>
        <p:spPr/>
        <p:txBody>
          <a:bodyPr/>
          <a:lstStyle/>
          <a:p>
            <a:fld id="{70855347-561C-4CD1-B74E-98B0BA74860E}" type="datetime1">
              <a:rPr lang="en-IN" smtClean="0"/>
              <a:t>30-04-2024</a:t>
            </a:fld>
            <a:endParaRPr lang="en-IN"/>
          </a:p>
        </p:txBody>
      </p:sp>
      <p:sp>
        <p:nvSpPr>
          <p:cNvPr id="5" name="Footer Placeholder 4">
            <a:extLst>
              <a:ext uri="{FF2B5EF4-FFF2-40B4-BE49-F238E27FC236}">
                <a16:creationId xmlns:a16="http://schemas.microsoft.com/office/drawing/2014/main" id="{53538ACD-24BF-6183-72BB-26580EED8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8E9CE1-8A81-FC97-9721-01B21E42E6A0}"/>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87559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683E-6E39-2A02-E4D1-A4680B5E56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394B17-9B28-F8BA-07BF-02DA90807F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8A671-08CB-E1D9-5B91-DE5853A39998}"/>
              </a:ext>
            </a:extLst>
          </p:cNvPr>
          <p:cNvSpPr>
            <a:spLocks noGrp="1"/>
          </p:cNvSpPr>
          <p:nvPr>
            <p:ph type="dt" sz="half" idx="10"/>
          </p:nvPr>
        </p:nvSpPr>
        <p:spPr/>
        <p:txBody>
          <a:bodyPr/>
          <a:lstStyle/>
          <a:p>
            <a:fld id="{68B6A604-C446-454B-B33D-611F8A00A746}" type="datetime1">
              <a:rPr lang="en-IN" smtClean="0"/>
              <a:t>30-04-2024</a:t>
            </a:fld>
            <a:endParaRPr lang="en-IN"/>
          </a:p>
        </p:txBody>
      </p:sp>
      <p:sp>
        <p:nvSpPr>
          <p:cNvPr id="5" name="Footer Placeholder 4">
            <a:extLst>
              <a:ext uri="{FF2B5EF4-FFF2-40B4-BE49-F238E27FC236}">
                <a16:creationId xmlns:a16="http://schemas.microsoft.com/office/drawing/2014/main" id="{2DD7AE71-2BA2-77EE-34FD-44CEE15F6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B6B71-03E0-CF28-FDFD-23AA5FF704D4}"/>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90633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3169-94C6-EBD5-C9A9-121120680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44A4B2-B93E-BC09-DFE6-721B4E56B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6F57E4-4040-AEB3-9166-FC0ADBC73D5D}"/>
              </a:ext>
            </a:extLst>
          </p:cNvPr>
          <p:cNvSpPr>
            <a:spLocks noGrp="1"/>
          </p:cNvSpPr>
          <p:nvPr>
            <p:ph type="dt" sz="half" idx="10"/>
          </p:nvPr>
        </p:nvSpPr>
        <p:spPr/>
        <p:txBody>
          <a:bodyPr/>
          <a:lstStyle/>
          <a:p>
            <a:fld id="{C68EE6B4-117E-4475-B1C5-5B477D97CCDF}" type="datetime1">
              <a:rPr lang="en-IN" smtClean="0"/>
              <a:t>30-04-2024</a:t>
            </a:fld>
            <a:endParaRPr lang="en-IN"/>
          </a:p>
        </p:txBody>
      </p:sp>
      <p:sp>
        <p:nvSpPr>
          <p:cNvPr id="5" name="Footer Placeholder 4">
            <a:extLst>
              <a:ext uri="{FF2B5EF4-FFF2-40B4-BE49-F238E27FC236}">
                <a16:creationId xmlns:a16="http://schemas.microsoft.com/office/drawing/2014/main" id="{95669F92-CF92-1563-0B4A-8FC999D16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B33A2A-055D-33BD-6BA8-C1785237DD82}"/>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125481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413E-8466-1193-F468-ECB055DC88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4ED24A-4C15-AC6E-48AB-7DEBBB332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71A788-DAB0-22A2-AC7E-16B4C0C99B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AAA498-B07B-ECFC-5DFB-B5884D5912D0}"/>
              </a:ext>
            </a:extLst>
          </p:cNvPr>
          <p:cNvSpPr>
            <a:spLocks noGrp="1"/>
          </p:cNvSpPr>
          <p:nvPr>
            <p:ph type="dt" sz="half" idx="10"/>
          </p:nvPr>
        </p:nvSpPr>
        <p:spPr/>
        <p:txBody>
          <a:bodyPr/>
          <a:lstStyle/>
          <a:p>
            <a:fld id="{3FE9E5EB-3B2D-4D5D-BD34-6715999C6E21}" type="datetime1">
              <a:rPr lang="en-IN" smtClean="0"/>
              <a:t>30-04-2024</a:t>
            </a:fld>
            <a:endParaRPr lang="en-IN"/>
          </a:p>
        </p:txBody>
      </p:sp>
      <p:sp>
        <p:nvSpPr>
          <p:cNvPr id="6" name="Footer Placeholder 5">
            <a:extLst>
              <a:ext uri="{FF2B5EF4-FFF2-40B4-BE49-F238E27FC236}">
                <a16:creationId xmlns:a16="http://schemas.microsoft.com/office/drawing/2014/main" id="{2B2918CA-E2BA-A7A8-31FE-B673C2929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8B2F1-9F22-30DA-7814-6FD2E8B88180}"/>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37214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32E6-3C67-A036-5923-11E40163D0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996AED-6F85-018D-E555-61AB74F9B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C4DEAB-09A9-16B1-8067-8C1DCE4AEB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95472E-8D8F-107B-EC01-BCAA3A4E49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1EBA50-6921-86D9-2531-D98A28FB0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6C885F-C6AD-60B6-0BC8-E1DD8C6D26FC}"/>
              </a:ext>
            </a:extLst>
          </p:cNvPr>
          <p:cNvSpPr>
            <a:spLocks noGrp="1"/>
          </p:cNvSpPr>
          <p:nvPr>
            <p:ph type="dt" sz="half" idx="10"/>
          </p:nvPr>
        </p:nvSpPr>
        <p:spPr/>
        <p:txBody>
          <a:bodyPr/>
          <a:lstStyle/>
          <a:p>
            <a:fld id="{304CFE40-F2A6-48C7-A528-74E44F2FD0DE}" type="datetime1">
              <a:rPr lang="en-IN" smtClean="0"/>
              <a:t>30-04-2024</a:t>
            </a:fld>
            <a:endParaRPr lang="en-IN"/>
          </a:p>
        </p:txBody>
      </p:sp>
      <p:sp>
        <p:nvSpPr>
          <p:cNvPr id="8" name="Footer Placeholder 7">
            <a:extLst>
              <a:ext uri="{FF2B5EF4-FFF2-40B4-BE49-F238E27FC236}">
                <a16:creationId xmlns:a16="http://schemas.microsoft.com/office/drawing/2014/main" id="{8D2D02B4-FED9-4DCD-ADBB-0975E1B81D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48B3A7-90D3-B810-8377-00E0E1706B03}"/>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83305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828A-FB8E-5246-079C-45BB1D9911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509B1F-B758-4F8B-E38C-7B61BDD31E8E}"/>
              </a:ext>
            </a:extLst>
          </p:cNvPr>
          <p:cNvSpPr>
            <a:spLocks noGrp="1"/>
          </p:cNvSpPr>
          <p:nvPr>
            <p:ph type="dt" sz="half" idx="10"/>
          </p:nvPr>
        </p:nvSpPr>
        <p:spPr/>
        <p:txBody>
          <a:bodyPr/>
          <a:lstStyle/>
          <a:p>
            <a:fld id="{76CFF278-7C8A-48A9-8C90-3A787490B794}" type="datetime1">
              <a:rPr lang="en-IN" smtClean="0"/>
              <a:t>30-04-2024</a:t>
            </a:fld>
            <a:endParaRPr lang="en-IN"/>
          </a:p>
        </p:txBody>
      </p:sp>
      <p:sp>
        <p:nvSpPr>
          <p:cNvPr id="4" name="Footer Placeholder 3">
            <a:extLst>
              <a:ext uri="{FF2B5EF4-FFF2-40B4-BE49-F238E27FC236}">
                <a16:creationId xmlns:a16="http://schemas.microsoft.com/office/drawing/2014/main" id="{EB8F89C0-C24A-67A1-1BAE-00EE236955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6584C9-8627-1BEC-C521-4CD36980C008}"/>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5518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C04CF-4B4A-252E-5CD4-88425E9B5225}"/>
              </a:ext>
            </a:extLst>
          </p:cNvPr>
          <p:cNvSpPr>
            <a:spLocks noGrp="1"/>
          </p:cNvSpPr>
          <p:nvPr>
            <p:ph type="dt" sz="half" idx="10"/>
          </p:nvPr>
        </p:nvSpPr>
        <p:spPr/>
        <p:txBody>
          <a:bodyPr/>
          <a:lstStyle/>
          <a:p>
            <a:fld id="{BE04A1B0-C7C8-49C7-BAEE-BF7F61E96680}" type="datetime1">
              <a:rPr lang="en-IN" smtClean="0"/>
              <a:t>30-04-2024</a:t>
            </a:fld>
            <a:endParaRPr lang="en-IN"/>
          </a:p>
        </p:txBody>
      </p:sp>
      <p:sp>
        <p:nvSpPr>
          <p:cNvPr id="3" name="Footer Placeholder 2">
            <a:extLst>
              <a:ext uri="{FF2B5EF4-FFF2-40B4-BE49-F238E27FC236}">
                <a16:creationId xmlns:a16="http://schemas.microsoft.com/office/drawing/2014/main" id="{01D08D21-BF7B-FFEC-CB77-26EAF0D357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BCBE6F-1140-A8EE-DB66-B55505B0D8DD}"/>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328974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C743-BB76-A996-5F1F-4F9A70886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CBF922-5AD8-1B6B-AF32-1ED3F1FF2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0A7153-1BE5-7DF1-78EB-EB2F5A52B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E561B-4C71-3728-74A0-369B41D4EC18}"/>
              </a:ext>
            </a:extLst>
          </p:cNvPr>
          <p:cNvSpPr>
            <a:spLocks noGrp="1"/>
          </p:cNvSpPr>
          <p:nvPr>
            <p:ph type="dt" sz="half" idx="10"/>
          </p:nvPr>
        </p:nvSpPr>
        <p:spPr/>
        <p:txBody>
          <a:bodyPr/>
          <a:lstStyle/>
          <a:p>
            <a:fld id="{C2F07295-BB8F-4E3E-8BFF-CECFD8C8C73A}" type="datetime1">
              <a:rPr lang="en-IN" smtClean="0"/>
              <a:t>30-04-2024</a:t>
            </a:fld>
            <a:endParaRPr lang="en-IN"/>
          </a:p>
        </p:txBody>
      </p:sp>
      <p:sp>
        <p:nvSpPr>
          <p:cNvPr id="6" name="Footer Placeholder 5">
            <a:extLst>
              <a:ext uri="{FF2B5EF4-FFF2-40B4-BE49-F238E27FC236}">
                <a16:creationId xmlns:a16="http://schemas.microsoft.com/office/drawing/2014/main" id="{D3EAB6EF-7319-A7D0-042A-326B853B4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A3F50-03E6-F1FD-5CD3-0A6FC91CD20D}"/>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123974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F5CB-24C3-DA84-E013-0CD49C13B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A8D95E-E3E3-8CD0-2D79-D218F690B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90EEC9-CCBA-0DE4-EC76-AA28AC70B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72DFA-1CA2-1ED7-8CB5-8F23DDE6600D}"/>
              </a:ext>
            </a:extLst>
          </p:cNvPr>
          <p:cNvSpPr>
            <a:spLocks noGrp="1"/>
          </p:cNvSpPr>
          <p:nvPr>
            <p:ph type="dt" sz="half" idx="10"/>
          </p:nvPr>
        </p:nvSpPr>
        <p:spPr/>
        <p:txBody>
          <a:bodyPr/>
          <a:lstStyle/>
          <a:p>
            <a:fld id="{8513111F-2F83-451D-91EF-8B953EB71203}" type="datetime1">
              <a:rPr lang="en-IN" smtClean="0"/>
              <a:t>30-04-2024</a:t>
            </a:fld>
            <a:endParaRPr lang="en-IN"/>
          </a:p>
        </p:txBody>
      </p:sp>
      <p:sp>
        <p:nvSpPr>
          <p:cNvPr id="6" name="Footer Placeholder 5">
            <a:extLst>
              <a:ext uri="{FF2B5EF4-FFF2-40B4-BE49-F238E27FC236}">
                <a16:creationId xmlns:a16="http://schemas.microsoft.com/office/drawing/2014/main" id="{E60E6056-A96F-900F-5ABF-B7BAF801D2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3E9ADB-390D-0C36-A907-90FB8E42F989}"/>
              </a:ext>
            </a:extLst>
          </p:cNvPr>
          <p:cNvSpPr>
            <a:spLocks noGrp="1"/>
          </p:cNvSpPr>
          <p:nvPr>
            <p:ph type="sldNum" sz="quarter" idx="12"/>
          </p:nvPr>
        </p:nvSpPr>
        <p:spPr/>
        <p:txBody>
          <a:bodyPr/>
          <a:lstStyle/>
          <a:p>
            <a:fld id="{CAC6B055-71A4-499D-9087-0D034CD6A2D7}" type="slidenum">
              <a:rPr lang="en-IN" smtClean="0"/>
              <a:t>‹#›</a:t>
            </a:fld>
            <a:endParaRPr lang="en-IN"/>
          </a:p>
        </p:txBody>
      </p:sp>
    </p:spTree>
    <p:extLst>
      <p:ext uri="{BB962C8B-B14F-4D97-AF65-F5344CB8AC3E}">
        <p14:creationId xmlns:p14="http://schemas.microsoft.com/office/powerpoint/2010/main" val="240328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A7DE0-3192-24DD-9BBA-32C30EEA2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1AA122-684F-F6EE-30D2-6E7677B50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198C0-76ED-8FD7-DB39-4271B4864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AB74E-FEB1-4F94-8CB9-206CB7EB927E}" type="datetime1">
              <a:rPr lang="en-IN" smtClean="0"/>
              <a:t>30-04-2024</a:t>
            </a:fld>
            <a:endParaRPr lang="en-IN"/>
          </a:p>
        </p:txBody>
      </p:sp>
      <p:sp>
        <p:nvSpPr>
          <p:cNvPr id="5" name="Footer Placeholder 4">
            <a:extLst>
              <a:ext uri="{FF2B5EF4-FFF2-40B4-BE49-F238E27FC236}">
                <a16:creationId xmlns:a16="http://schemas.microsoft.com/office/drawing/2014/main" id="{956BC14E-48E5-6A4B-3CF0-687EC3A78F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C656B9-7C33-55E0-0750-F10EB9A37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6B055-71A4-499D-9087-0D034CD6A2D7}" type="slidenum">
              <a:rPr lang="en-IN" smtClean="0"/>
              <a:t>‹#›</a:t>
            </a:fld>
            <a:endParaRPr lang="en-IN"/>
          </a:p>
        </p:txBody>
      </p:sp>
    </p:spTree>
    <p:extLst>
      <p:ext uri="{BB962C8B-B14F-4D97-AF65-F5344CB8AC3E}">
        <p14:creationId xmlns:p14="http://schemas.microsoft.com/office/powerpoint/2010/main" val="599625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2654AD-162B-7CBF-C06F-40BA5318C8C4}"/>
              </a:ext>
            </a:extLst>
          </p:cNvPr>
          <p:cNvSpPr>
            <a:spLocks noGrp="1"/>
          </p:cNvSpPr>
          <p:nvPr>
            <p:ph type="sldNum" sz="quarter" idx="12"/>
          </p:nvPr>
        </p:nvSpPr>
        <p:spPr/>
        <p:txBody>
          <a:bodyPr/>
          <a:lstStyle/>
          <a:p>
            <a:fld id="{CAC6B055-71A4-499D-9087-0D034CD6A2D7}" type="slidenum">
              <a:rPr lang="en-IN" smtClean="0"/>
              <a:t>1</a:t>
            </a:fld>
            <a:endParaRPr lang="en-IN"/>
          </a:p>
        </p:txBody>
      </p:sp>
      <p:pic>
        <p:nvPicPr>
          <p:cNvPr id="3" name="Picture 2">
            <a:extLst>
              <a:ext uri="{FF2B5EF4-FFF2-40B4-BE49-F238E27FC236}">
                <a16:creationId xmlns:a16="http://schemas.microsoft.com/office/drawing/2014/main" id="{201599E2-833B-81FA-AC0A-1AB7CAF46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80" y="271170"/>
            <a:ext cx="1987920" cy="1305559"/>
          </a:xfrm>
          <a:prstGeom prst="rect">
            <a:avLst/>
          </a:prstGeom>
        </p:spPr>
      </p:pic>
      <p:sp>
        <p:nvSpPr>
          <p:cNvPr id="4" name="Rectangle 3">
            <a:extLst>
              <a:ext uri="{FF2B5EF4-FFF2-40B4-BE49-F238E27FC236}">
                <a16:creationId xmlns:a16="http://schemas.microsoft.com/office/drawing/2014/main" id="{D3E03A1F-D587-D153-7F6B-02A22F5FF1F4}"/>
              </a:ext>
            </a:extLst>
          </p:cNvPr>
          <p:cNvSpPr/>
          <p:nvPr/>
        </p:nvSpPr>
        <p:spPr>
          <a:xfrm>
            <a:off x="715077" y="1877886"/>
            <a:ext cx="10761845" cy="148426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2800" b="1" dirty="0">
                <a:latin typeface="Times New Roman" panose="02020603050405020304" pitchFamily="18" charset="0"/>
                <a:cs typeface="Times New Roman" panose="02020603050405020304" pitchFamily="18" charset="0"/>
              </a:rPr>
              <a:t>TITLE: </a:t>
            </a:r>
            <a:r>
              <a:rPr lang="en-US" sz="2800" dirty="0">
                <a:latin typeface="Times New Roman" panose="02020603050405020304" pitchFamily="18" charset="0"/>
                <a:cs typeface="Times New Roman" panose="02020603050405020304" pitchFamily="18" charset="0"/>
              </a:rPr>
              <a:t>Breaking Through Color Casts: Enhancing Image Fidelity with Machine Learning-based Correction</a:t>
            </a:r>
            <a:endParaRPr lang="en-IN" sz="2800" dirty="0">
              <a:latin typeface="Times New Roman" panose="02020603050405020304" pitchFamily="18" charset="0"/>
              <a:cs typeface="Times New Roman" panose="02020603050405020304" pitchFamily="18" charset="0"/>
            </a:endParaRPr>
          </a:p>
          <a:p>
            <a:pPr algn="just"/>
            <a:endParaRPr lang="en-IN" sz="28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D10F46C0-C390-0721-F9C1-27509C61E7F0}"/>
              </a:ext>
            </a:extLst>
          </p:cNvPr>
          <p:cNvSpPr txBox="1">
            <a:spLocks/>
          </p:cNvSpPr>
          <p:nvPr/>
        </p:nvSpPr>
        <p:spPr>
          <a:xfrm>
            <a:off x="2894348" y="2561846"/>
            <a:ext cx="4791920" cy="1140243"/>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400" b="1" dirty="0">
              <a:latin typeface="Times New Roman" panose="02020603050405020304" pitchFamily="18" charset="0"/>
              <a:cs typeface="Times New Roman" panose="02020603050405020304" pitchFamily="18" charset="0"/>
            </a:endParaRPr>
          </a:p>
        </p:txBody>
      </p:sp>
      <p:sp>
        <p:nvSpPr>
          <p:cNvPr id="6" name="TextBox 23">
            <a:extLst>
              <a:ext uri="{FF2B5EF4-FFF2-40B4-BE49-F238E27FC236}">
                <a16:creationId xmlns:a16="http://schemas.microsoft.com/office/drawing/2014/main" id="{C7BBF494-515A-95B9-ED4C-C3523A8840BE}"/>
              </a:ext>
            </a:extLst>
          </p:cNvPr>
          <p:cNvSpPr txBox="1"/>
          <p:nvPr/>
        </p:nvSpPr>
        <p:spPr>
          <a:xfrm>
            <a:off x="6448425" y="3902240"/>
            <a:ext cx="5417820" cy="178510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b="1" cap="none" dirty="0">
                <a:solidFill>
                  <a:srgbClr val="FF0000"/>
                </a:solidFill>
                <a:latin typeface="Times New Roman" panose="02020603050405020304" pitchFamily="18" charset="0"/>
                <a:cs typeface="Times New Roman" panose="02020603050405020304" pitchFamily="18" charset="0"/>
              </a:rPr>
              <a:t>Presented by </a:t>
            </a:r>
            <a:br>
              <a:rPr lang="en-US" sz="2200" b="1" cap="none" dirty="0">
                <a:solidFill>
                  <a:schemeClr val="tx1"/>
                </a:solidFill>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Choppa Jeevan Sai Reddy(20121A0449) </a:t>
            </a:r>
          </a:p>
          <a:p>
            <a:r>
              <a:rPr lang="en-US" sz="2200" b="1" dirty="0" err="1">
                <a:latin typeface="Times New Roman" panose="02020603050405020304" pitchFamily="18" charset="0"/>
                <a:cs typeface="Times New Roman" panose="02020603050405020304" pitchFamily="18" charset="0"/>
              </a:rPr>
              <a:t>Bavani</a:t>
            </a:r>
            <a:r>
              <a:rPr lang="en-US" sz="2200" b="1" dirty="0">
                <a:latin typeface="Times New Roman" panose="02020603050405020304" pitchFamily="18" charset="0"/>
                <a:cs typeface="Times New Roman" panose="02020603050405020304" pitchFamily="18" charset="0"/>
              </a:rPr>
              <a:t> Akshay(20121A0418) </a:t>
            </a:r>
          </a:p>
          <a:p>
            <a:r>
              <a:rPr lang="en-US" sz="2200" b="1" dirty="0">
                <a:latin typeface="Times New Roman" panose="02020603050405020304" pitchFamily="18" charset="0"/>
                <a:cs typeface="Times New Roman" panose="02020603050405020304" pitchFamily="18" charset="0"/>
              </a:rPr>
              <a:t>Bange </a:t>
            </a:r>
            <a:r>
              <a:rPr lang="en-US" sz="2200" b="1" dirty="0" err="1">
                <a:latin typeface="Times New Roman" panose="02020603050405020304" pitchFamily="18" charset="0"/>
                <a:cs typeface="Times New Roman" panose="02020603050405020304" pitchFamily="18" charset="0"/>
              </a:rPr>
              <a:t>Bhawane</a:t>
            </a:r>
            <a:r>
              <a:rPr lang="en-US" sz="2200" b="1" dirty="0">
                <a:latin typeface="Times New Roman" panose="02020603050405020304" pitchFamily="18" charset="0"/>
                <a:cs typeface="Times New Roman" panose="02020603050405020304" pitchFamily="18" charset="0"/>
              </a:rPr>
              <a:t>(20121A0416) </a:t>
            </a:r>
          </a:p>
          <a:p>
            <a:r>
              <a:rPr lang="en-US" sz="2200" b="1" dirty="0" err="1">
                <a:latin typeface="Times New Roman" panose="02020603050405020304" pitchFamily="18" charset="0"/>
                <a:cs typeface="Times New Roman" panose="02020603050405020304" pitchFamily="18" charset="0"/>
              </a:rPr>
              <a:t>Busireddy</a:t>
            </a:r>
            <a:r>
              <a:rPr lang="en-US" sz="2200" b="1" dirty="0">
                <a:latin typeface="Times New Roman" panose="02020603050405020304" pitchFamily="18" charset="0"/>
                <a:cs typeface="Times New Roman" panose="02020603050405020304" pitchFamily="18" charset="0"/>
              </a:rPr>
              <a:t> Srikanth Reddy(20121A0429)</a:t>
            </a:r>
            <a:endParaRPr lang="en-US" sz="2200" b="1" cap="none" dirty="0">
              <a:solidFill>
                <a:schemeClr val="tx1"/>
              </a:solidFill>
              <a:latin typeface="Times New Roman" panose="02020603050405020304" pitchFamily="18" charset="0"/>
              <a:cs typeface="Times New Roman" panose="02020603050405020304" pitchFamily="18" charset="0"/>
            </a:endParaRPr>
          </a:p>
        </p:txBody>
      </p:sp>
      <p:sp>
        <p:nvSpPr>
          <p:cNvPr id="8" name="TextBox 1">
            <a:extLst>
              <a:ext uri="{FF2B5EF4-FFF2-40B4-BE49-F238E27FC236}">
                <a16:creationId xmlns:a16="http://schemas.microsoft.com/office/drawing/2014/main" id="{F4DD5685-A881-E3DF-B0B4-E5DC8443A793}"/>
              </a:ext>
            </a:extLst>
          </p:cNvPr>
          <p:cNvSpPr txBox="1"/>
          <p:nvPr/>
        </p:nvSpPr>
        <p:spPr>
          <a:xfrm>
            <a:off x="2144675" y="360564"/>
            <a:ext cx="99616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0" lang="en-US" sz="3600" b="0" i="0" u="none" strike="noStrike" kern="1200" cap="none" spc="0" normalizeH="0" baseline="0" noProof="0" dirty="0">
                <a:ln>
                  <a:noFill/>
                </a:ln>
                <a:solidFill>
                  <a:srgbClr val="D4050E"/>
                </a:solidFill>
                <a:effectLst/>
                <a:uLnTx/>
                <a:uFillTx/>
                <a:latin typeface="BahamasHeavy" panose="02000500000000000000" pitchFamily="2" charset="0"/>
                <a:ea typeface="+mj-ea"/>
                <a:cs typeface="+mj-cs"/>
              </a:rPr>
              <a:t>SREE VIDYANIKETHAN ENGINEERING COLLEGE</a:t>
            </a:r>
            <a:endParaRPr lang="en-US" sz="3600" dirty="0"/>
          </a:p>
        </p:txBody>
      </p:sp>
      <p:sp>
        <p:nvSpPr>
          <p:cNvPr id="9" name="TextBox 8">
            <a:extLst>
              <a:ext uri="{FF2B5EF4-FFF2-40B4-BE49-F238E27FC236}">
                <a16:creationId xmlns:a16="http://schemas.microsoft.com/office/drawing/2014/main" id="{52D7B4D8-553C-51AE-CA56-9EA482A1070D}"/>
              </a:ext>
            </a:extLst>
          </p:cNvPr>
          <p:cNvSpPr txBox="1"/>
          <p:nvPr/>
        </p:nvSpPr>
        <p:spPr>
          <a:xfrm>
            <a:off x="546029" y="4044089"/>
            <a:ext cx="5139145" cy="1107996"/>
          </a:xfrm>
          <a:prstGeom prst="rect">
            <a:avLst/>
          </a:prstGeom>
          <a:noFill/>
        </p:spPr>
        <p:txBody>
          <a:bodyPr wrap="square" rtlCol="0">
            <a:spAutoFit/>
          </a:bodyPr>
          <a:lstStyle/>
          <a:p>
            <a:r>
              <a:rPr lang="en-US" sz="2200" b="1" dirty="0">
                <a:solidFill>
                  <a:srgbClr val="FF0000"/>
                </a:solidFill>
                <a:latin typeface="Times New Roman" panose="02020603050405020304" pitchFamily="18" charset="0"/>
                <a:cs typeface="Times New Roman" panose="02020603050405020304" pitchFamily="18" charset="0"/>
              </a:rPr>
              <a:t>Supervisor</a:t>
            </a:r>
          </a:p>
          <a:p>
            <a:r>
              <a:rPr lang="en-US" sz="2200" b="1" dirty="0">
                <a:latin typeface="Times New Roman" panose="02020603050405020304" pitchFamily="18" charset="0"/>
                <a:cs typeface="Times New Roman" panose="02020603050405020304" pitchFamily="18" charset="0"/>
              </a:rPr>
              <a:t>Dr. A. Satish</a:t>
            </a:r>
          </a:p>
          <a:p>
            <a:r>
              <a:rPr lang="en-US" sz="2200" b="1" dirty="0">
                <a:latin typeface="Times New Roman" panose="02020603050405020304" pitchFamily="18" charset="0"/>
                <a:cs typeface="Times New Roman" panose="02020603050405020304" pitchFamily="18" charset="0"/>
              </a:rPr>
              <a:t>Associate Professor, Department of ECE.</a:t>
            </a:r>
          </a:p>
        </p:txBody>
      </p:sp>
    </p:spTree>
    <p:extLst>
      <p:ext uri="{BB962C8B-B14F-4D97-AF65-F5344CB8AC3E}">
        <p14:creationId xmlns:p14="http://schemas.microsoft.com/office/powerpoint/2010/main" val="2655599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A9CF-4D50-D76D-E762-B8CEC67447B3}"/>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Source of Color Cast</a:t>
            </a:r>
            <a:endParaRPr lang="en-IN" sz="2400" b="1" dirty="0">
              <a:latin typeface="Verdana" panose="020B0604030504040204" pitchFamily="34" charset="0"/>
              <a:ea typeface="Verdana" panose="020B0604030504040204" pitchFamily="34" charset="0"/>
            </a:endParaRPr>
          </a:p>
        </p:txBody>
      </p:sp>
      <p:pic>
        <p:nvPicPr>
          <p:cNvPr id="4" name="Picture 3" descr="Text&#10;&#10;Description automatically generated with medium confidence">
            <a:extLst>
              <a:ext uri="{FF2B5EF4-FFF2-40B4-BE49-F238E27FC236}">
                <a16:creationId xmlns:a16="http://schemas.microsoft.com/office/drawing/2014/main" id="{6454BDD8-5BFC-A1D1-A0F2-C5CEC1D83AE3}"/>
              </a:ext>
            </a:extLst>
          </p:cNvPr>
          <p:cNvPicPr>
            <a:picLocks noChangeAspect="1"/>
          </p:cNvPicPr>
          <p:nvPr/>
        </p:nvPicPr>
        <p:blipFill rotWithShape="1">
          <a:blip r:embed="rId2"/>
          <a:srcRect l="11599" t="26885" r="52927" b="40818"/>
          <a:stretch/>
        </p:blipFill>
        <p:spPr bwMode="auto">
          <a:xfrm>
            <a:off x="2360744" y="1543173"/>
            <a:ext cx="7937141" cy="4515926"/>
          </a:xfrm>
          <a:prstGeom prst="rect">
            <a:avLst/>
          </a:prstGeom>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ECB1CB62-4736-DC1F-BB4E-B51F13D9CEA4}"/>
              </a:ext>
            </a:extLst>
          </p:cNvPr>
          <p:cNvSpPr>
            <a:spLocks noGrp="1"/>
          </p:cNvSpPr>
          <p:nvPr>
            <p:ph type="sldNum" sz="quarter" idx="12"/>
          </p:nvPr>
        </p:nvSpPr>
        <p:spPr/>
        <p:txBody>
          <a:bodyPr/>
          <a:lstStyle/>
          <a:p>
            <a:fld id="{CAC6B055-71A4-499D-9087-0D034CD6A2D7}" type="slidenum">
              <a:rPr lang="en-IN" smtClean="0"/>
              <a:t>10</a:t>
            </a:fld>
            <a:endParaRPr lang="en-IN"/>
          </a:p>
        </p:txBody>
      </p:sp>
      <p:pic>
        <p:nvPicPr>
          <p:cNvPr id="6" name="Picture 5">
            <a:extLst>
              <a:ext uri="{FF2B5EF4-FFF2-40B4-BE49-F238E27FC236}">
                <a16:creationId xmlns:a16="http://schemas.microsoft.com/office/drawing/2014/main" id="{A98A5B59-551D-BAFF-39AE-46C768C8D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22557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8F237-DEB4-C4F7-4227-6CB68E2C3755}"/>
              </a:ext>
            </a:extLst>
          </p:cNvPr>
          <p:cNvSpPr>
            <a:spLocks noGrp="1"/>
          </p:cNvSpPr>
          <p:nvPr>
            <p:ph type="sldNum" sz="quarter" idx="12"/>
          </p:nvPr>
        </p:nvSpPr>
        <p:spPr/>
        <p:txBody>
          <a:bodyPr/>
          <a:lstStyle/>
          <a:p>
            <a:fld id="{CAC6B055-71A4-499D-9087-0D034CD6A2D7}" type="slidenum">
              <a:rPr lang="en-IN" smtClean="0"/>
              <a:t>11</a:t>
            </a:fld>
            <a:endParaRPr lang="en-IN"/>
          </a:p>
        </p:txBody>
      </p:sp>
      <p:pic>
        <p:nvPicPr>
          <p:cNvPr id="4" name="Picture 3">
            <a:extLst>
              <a:ext uri="{FF2B5EF4-FFF2-40B4-BE49-F238E27FC236}">
                <a16:creationId xmlns:a16="http://schemas.microsoft.com/office/drawing/2014/main" id="{F6C04A24-ED75-19A6-0A79-C27F086C8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808563"/>
            <a:ext cx="11572875" cy="6049437"/>
          </a:xfrm>
          <a:prstGeom prst="rect">
            <a:avLst/>
          </a:prstGeom>
        </p:spPr>
      </p:pic>
      <p:sp>
        <p:nvSpPr>
          <p:cNvPr id="5" name="TextBox 4">
            <a:extLst>
              <a:ext uri="{FF2B5EF4-FFF2-40B4-BE49-F238E27FC236}">
                <a16:creationId xmlns:a16="http://schemas.microsoft.com/office/drawing/2014/main" id="{E1CAC270-7ABE-C73B-66DB-99F815B30D44}"/>
              </a:ext>
            </a:extLst>
          </p:cNvPr>
          <p:cNvSpPr txBox="1"/>
          <p:nvPr/>
        </p:nvSpPr>
        <p:spPr>
          <a:xfrm>
            <a:off x="2733675" y="136525"/>
            <a:ext cx="6438900" cy="461665"/>
          </a:xfrm>
          <a:prstGeom prst="rect">
            <a:avLst/>
          </a:prstGeom>
          <a:noFill/>
        </p:spPr>
        <p:txBody>
          <a:bodyPr wrap="square" rtlCol="0">
            <a:spAutoFit/>
          </a:bodyPr>
          <a:lstStyle/>
          <a:p>
            <a:r>
              <a:rPr lang="en-IN" sz="2400" b="1" dirty="0">
                <a:latin typeface="Verdana" panose="020B0604030504040204" pitchFamily="34" charset="0"/>
                <a:ea typeface="Verdana" panose="020B0604030504040204" pitchFamily="34" charset="0"/>
              </a:rPr>
              <a:t>DATASETS OR SOURCES</a:t>
            </a:r>
          </a:p>
        </p:txBody>
      </p:sp>
    </p:spTree>
    <p:extLst>
      <p:ext uri="{BB962C8B-B14F-4D97-AF65-F5344CB8AC3E}">
        <p14:creationId xmlns:p14="http://schemas.microsoft.com/office/powerpoint/2010/main" val="386709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E6A5-53EB-B5AD-0BF8-A99AC4CBA507}"/>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Existing Methods</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C2209E5-997F-307D-260F-808F4D824423}"/>
              </a:ext>
            </a:extLst>
          </p:cNvPr>
          <p:cNvSpPr>
            <a:spLocks noGrp="1"/>
          </p:cNvSpPr>
          <p:nvPr>
            <p:ph idx="1"/>
          </p:nvPr>
        </p:nvSpPr>
        <p:spPr/>
        <p:txBody>
          <a:bodyPr>
            <a:normAutofit lnSpcReduction="10000"/>
          </a:bodyPr>
          <a:lstStyle/>
          <a:p>
            <a:pPr marL="0" marR="0" algn="just">
              <a:lnSpc>
                <a:spcPct val="100000"/>
              </a:lnSpc>
              <a:spcBef>
                <a:spcPts val="0"/>
              </a:spcBef>
            </a:pPr>
            <a:r>
              <a:rPr lang="en-IN" b="1" kern="100" dirty="0" err="1">
                <a:effectLst/>
                <a:latin typeface="Times New Roman" panose="02020603050405020304" pitchFamily="18" charset="0"/>
                <a:ea typeface="Calibri" panose="020F0502020204030204" pitchFamily="34" charset="0"/>
                <a:cs typeface="Gautami" panose="020B0502040204020203" pitchFamily="34" charset="0"/>
              </a:rPr>
              <a:t>Color</a:t>
            </a:r>
            <a:r>
              <a:rPr lang="en-IN" b="1" kern="100" dirty="0">
                <a:effectLst/>
                <a:latin typeface="Times New Roman" panose="02020603050405020304" pitchFamily="18" charset="0"/>
                <a:ea typeface="Calibri" panose="020F0502020204030204" pitchFamily="34" charset="0"/>
                <a:cs typeface="Gautami" panose="020B0502040204020203" pitchFamily="34" charset="0"/>
              </a:rPr>
              <a:t> Correction Methods:</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00000"/>
              </a:lnSpc>
              <a:spcBef>
                <a:spcPts val="0"/>
              </a:spcBef>
              <a:buFont typeface="+mj-lt"/>
              <a:buAutoNum type="arabicPeriod"/>
              <a:tabLst>
                <a:tab pos="457200" algn="l"/>
              </a:tabLs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Gray World Algorithm</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00000"/>
              </a:lnSpc>
              <a:spcBef>
                <a:spcPts val="0"/>
              </a:spcBef>
              <a:buFont typeface="+mj-lt"/>
              <a:buAutoNum type="arabicPeriod"/>
              <a:tabLst>
                <a:tab pos="457200" algn="l"/>
              </a:tabLs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Max - RGB</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00000"/>
              </a:lnSpc>
              <a:spcBef>
                <a:spcPts val="0"/>
              </a:spcBef>
              <a:buFont typeface="+mj-lt"/>
              <a:buAutoNum type="arabicPeriod"/>
              <a:tabLst>
                <a:tab pos="457200" algn="l"/>
              </a:tabLs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Von </a:t>
            </a:r>
            <a:r>
              <a:rPr lang="en-IN" sz="2800" kern="100" dirty="0" err="1">
                <a:effectLst/>
                <a:latin typeface="Times New Roman" panose="02020603050405020304" pitchFamily="18" charset="0"/>
                <a:ea typeface="Calibri" panose="020F0502020204030204" pitchFamily="34" charset="0"/>
                <a:cs typeface="Gautami" panose="020B0502040204020203" pitchFamily="34" charset="0"/>
              </a:rPr>
              <a:t>Kries</a:t>
            </a: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 Hypothesis</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00000"/>
              </a:lnSpc>
              <a:spcBef>
                <a:spcPts val="0"/>
              </a:spcBef>
              <a:buFont typeface="+mj-lt"/>
              <a:buAutoNum type="arabicPeriod"/>
              <a:tabLst>
                <a:tab pos="457200" algn="l"/>
              </a:tabLs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White Balance Correction</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800100" lvl="1" indent="-342900" algn="just">
              <a:lnSpc>
                <a:spcPct val="100000"/>
              </a:lnSpc>
              <a:spcBef>
                <a:spcPts val="0"/>
              </a:spcBef>
              <a:buFont typeface="+mj-lt"/>
              <a:buAutoNum type="arabicPeriod"/>
              <a:tabLst>
                <a:tab pos="457200" algn="l"/>
              </a:tabLst>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Gamma Correction</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0" marR="0" algn="just">
              <a:lnSpc>
                <a:spcPct val="100000"/>
              </a:lnSpc>
              <a:spcBef>
                <a:spcPts val="0"/>
              </a:spcBef>
            </a:pPr>
            <a:r>
              <a:rPr lang="en-IN" b="1" kern="100" dirty="0">
                <a:effectLst/>
                <a:latin typeface="Times New Roman" panose="02020603050405020304" pitchFamily="18" charset="0"/>
                <a:ea typeface="Calibri" panose="020F0502020204030204" pitchFamily="34" charset="0"/>
                <a:cs typeface="Gautami" panose="020B0502040204020203" pitchFamily="34" charset="0"/>
              </a:rPr>
              <a:t>Gray-Scale Enhancement Techniques:</a:t>
            </a:r>
            <a:endParaRPr lang="en-IN" kern="100" dirty="0">
              <a:effectLst/>
              <a:latin typeface="Calibri" panose="020F0502020204030204" pitchFamily="34" charset="0"/>
              <a:ea typeface="Calibri" panose="020F0502020204030204" pitchFamily="34" charset="0"/>
              <a:cs typeface="Gautami" panose="020B0502040204020203" pitchFamily="34" charset="0"/>
            </a:endParaRPr>
          </a:p>
          <a:p>
            <a:pPr marL="742950" marR="0" lvl="1" indent="-285750" algn="just">
              <a:lnSpc>
                <a:spcPct val="100000"/>
              </a:lnSpc>
              <a:spcBef>
                <a:spcPts val="0"/>
              </a:spcBef>
              <a:buFont typeface="+mj-lt"/>
              <a:buAutoNum type="arabicPeriod"/>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Histogram-Based Method</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742950" marR="0" lvl="1" indent="-285750" algn="just">
              <a:lnSpc>
                <a:spcPct val="100000"/>
              </a:lnSpc>
              <a:spcBef>
                <a:spcPts val="0"/>
              </a:spcBef>
              <a:buFont typeface="+mj-lt"/>
              <a:buAutoNum type="arabicPeriod"/>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Grey Edge Algorithm</a:t>
            </a:r>
            <a:endParaRPr lang="en-IN" sz="2800" kern="100" dirty="0">
              <a:effectLst/>
              <a:latin typeface="Calibri" panose="020F0502020204030204" pitchFamily="34" charset="0"/>
              <a:ea typeface="Calibri" panose="020F0502020204030204" pitchFamily="34" charset="0"/>
              <a:cs typeface="Gautami" panose="020B0502040204020203" pitchFamily="34" charset="0"/>
            </a:endParaRPr>
          </a:p>
          <a:p>
            <a:pPr marL="742950" marR="0" lvl="1" indent="-285750" algn="just">
              <a:lnSpc>
                <a:spcPct val="100000"/>
              </a:lnSpc>
              <a:spcBef>
                <a:spcPts val="0"/>
              </a:spcBef>
              <a:buFont typeface="+mj-lt"/>
              <a:buAutoNum type="arabicPeriod"/>
            </a:pPr>
            <a:r>
              <a:rPr lang="en-IN" sz="2800" kern="100" dirty="0">
                <a:effectLst/>
                <a:latin typeface="Times New Roman" panose="02020603050405020304" pitchFamily="18" charset="0"/>
                <a:ea typeface="Calibri" panose="020F0502020204030204" pitchFamily="34" charset="0"/>
                <a:cs typeface="Gautami" panose="020B0502040204020203" pitchFamily="34" charset="0"/>
              </a:rPr>
              <a:t>Gray Pixel World</a:t>
            </a:r>
            <a:endParaRPr lang="en-IN" sz="2800" kern="100" dirty="0">
              <a:latin typeface="Calibri" panose="020F0502020204030204" pitchFamily="34" charset="0"/>
              <a:ea typeface="Calibri" panose="020F0502020204030204" pitchFamily="34" charset="0"/>
              <a:cs typeface="Gautami" panose="020B0502040204020203" pitchFamily="34" charset="0"/>
            </a:endParaRPr>
          </a:p>
          <a:p>
            <a:pPr marL="742950" marR="0" lvl="1" indent="-285750" algn="just">
              <a:lnSpc>
                <a:spcPct val="100000"/>
              </a:lnSpc>
              <a:spcBef>
                <a:spcPts val="0"/>
              </a:spcBef>
              <a:buFont typeface="+mj-lt"/>
              <a:buAutoNum type="arabicPeriod"/>
            </a:pPr>
            <a:r>
              <a:rPr lang="en-IN" sz="2800" dirty="0">
                <a:effectLst/>
                <a:latin typeface="Times New Roman" panose="02020603050405020304" pitchFamily="18" charset="0"/>
                <a:ea typeface="Calibri" panose="020F0502020204030204" pitchFamily="34" charset="0"/>
              </a:rPr>
              <a:t>White Patch </a:t>
            </a:r>
            <a:r>
              <a:rPr lang="en-IN" sz="2800" dirty="0" err="1">
                <a:effectLst/>
                <a:latin typeface="Times New Roman" panose="02020603050405020304" pitchFamily="18" charset="0"/>
                <a:ea typeface="Calibri" panose="020F0502020204030204" pitchFamily="34" charset="0"/>
              </a:rPr>
              <a:t>Retinex</a:t>
            </a:r>
            <a:r>
              <a:rPr lang="en-IN" sz="2800" dirty="0">
                <a:effectLst/>
                <a:latin typeface="Times New Roman" panose="02020603050405020304" pitchFamily="18" charset="0"/>
                <a:ea typeface="Calibri" panose="020F0502020204030204" pitchFamily="34" charset="0"/>
              </a:rPr>
              <a:t> Algorithm</a:t>
            </a:r>
            <a:endParaRPr lang="en-IN" sz="2800" dirty="0"/>
          </a:p>
        </p:txBody>
      </p:sp>
      <p:sp>
        <p:nvSpPr>
          <p:cNvPr id="5" name="Slide Number Placeholder 4">
            <a:extLst>
              <a:ext uri="{FF2B5EF4-FFF2-40B4-BE49-F238E27FC236}">
                <a16:creationId xmlns:a16="http://schemas.microsoft.com/office/drawing/2014/main" id="{D1499BC3-CE70-5755-3827-81F57F8ECC72}"/>
              </a:ext>
            </a:extLst>
          </p:cNvPr>
          <p:cNvSpPr>
            <a:spLocks noGrp="1"/>
          </p:cNvSpPr>
          <p:nvPr>
            <p:ph type="sldNum" sz="quarter" idx="12"/>
          </p:nvPr>
        </p:nvSpPr>
        <p:spPr/>
        <p:txBody>
          <a:bodyPr/>
          <a:lstStyle/>
          <a:p>
            <a:fld id="{CAC6B055-71A4-499D-9087-0D034CD6A2D7}" type="slidenum">
              <a:rPr lang="en-IN" smtClean="0"/>
              <a:t>12</a:t>
            </a:fld>
            <a:endParaRPr lang="en-IN"/>
          </a:p>
        </p:txBody>
      </p:sp>
      <p:pic>
        <p:nvPicPr>
          <p:cNvPr id="6" name="Picture 5">
            <a:extLst>
              <a:ext uri="{FF2B5EF4-FFF2-40B4-BE49-F238E27FC236}">
                <a16:creationId xmlns:a16="http://schemas.microsoft.com/office/drawing/2014/main" id="{860318ED-1832-493F-D187-E5C14636A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143819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E6A5-53EB-B5AD-0BF8-A99AC4CBA507}"/>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Existing Methods (Cont..)</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C2209E5-997F-307D-260F-808F4D824423}"/>
              </a:ext>
            </a:extLst>
          </p:cNvPr>
          <p:cNvSpPr>
            <a:spLocks noGrp="1"/>
          </p:cNvSpPr>
          <p:nvPr>
            <p:ph idx="1"/>
          </p:nvPr>
        </p:nvSpPr>
        <p:spPr/>
        <p:txBody>
          <a:bodyPr>
            <a:normAutofit/>
          </a:bodyPr>
          <a:lstStyle/>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Gray World Algorithm assumes that under a neutral light source, the average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in an image should be Gray.</a:t>
            </a: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Max - RGB method enhances intensity values by selecting the maximum among the red, green, and blue channels. </a:t>
            </a:r>
          </a:p>
          <a:p>
            <a:pPr algn="just">
              <a:lnSpc>
                <a:spcPct val="100000"/>
              </a:lnSpc>
              <a:spcBef>
                <a:spcPts val="0"/>
              </a:spcBef>
            </a:pPr>
            <a:endParaRPr lang="en-IN" sz="24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E23FE3-8990-B087-1F5E-95133915FE89}"/>
                  </a:ext>
                </a:extLst>
              </p:cNvPr>
              <p:cNvSpPr txBox="1"/>
              <p:nvPr/>
            </p:nvSpPr>
            <p:spPr>
              <a:xfrm>
                <a:off x="2656114" y="2463761"/>
                <a:ext cx="6096000" cy="2322367"/>
              </a:xfrm>
              <a:prstGeom prst="rect">
                <a:avLst/>
              </a:prstGeom>
              <a:noFill/>
            </p:spPr>
            <p:txBody>
              <a:bodyPr wrap="square">
                <a:spAutoFit/>
              </a:bodyPr>
              <a:lstStyle/>
              <a:p>
                <a:pPr marL="0" marR="0" indent="22860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IN" sz="18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𝑅</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𝑐𝑜𝑟𝑟𝑒𝑐𝑡𝑒𝑑</m:t>
                          </m:r>
                        </m:sub>
                      </m:s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𝑅</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𝑎𝑣𝑔</m:t>
                              </m:r>
                            </m:sub>
                          </m:sSub>
                        </m:den>
                      </m:f>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𝑅</m:t>
                      </m:r>
                    </m:oMath>
                  </m:oMathPara>
                </a14:m>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a:p>
                <a:pPr marL="0" marR="0" indent="22860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𝑐𝑜𝑟𝑟𝑒𝑐𝑡𝑒𝑑</m:t>
                          </m:r>
                        </m:sub>
                      </m:s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𝑎𝑣𝑔</m:t>
                              </m:r>
                            </m:sub>
                          </m:sSub>
                        </m:den>
                      </m:f>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𝐺</m:t>
                      </m:r>
                    </m:oMath>
                  </m:oMathPara>
                </a14:m>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a:p>
                <a:pPr marL="0" marR="0" indent="22860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𝐵</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𝑐𝑜𝑟𝑟𝑒𝑐𝑡𝑒𝑑</m:t>
                          </m:r>
                        </m:sub>
                      </m:s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𝐵</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𝑎𝑣𝑔</m:t>
                              </m:r>
                            </m:sub>
                          </m:sSub>
                        </m:den>
                      </m:f>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𝐵</m:t>
                      </m:r>
                    </m:oMath>
                  </m:oMathPara>
                </a14:m>
                <a:endParaRPr lang="en-IN" sz="1600" kern="100" dirty="0">
                  <a:effectLst/>
                  <a:latin typeface="Calibri" panose="020F0502020204030204" pitchFamily="34" charset="0"/>
                  <a:ea typeface="Calibri" panose="020F0502020204030204" pitchFamily="34" charset="0"/>
                  <a:cs typeface="Gautami" panose="020B0502040204020203" pitchFamily="34" charset="0"/>
                </a:endParaRPr>
              </a:p>
            </p:txBody>
          </p:sp>
        </mc:Choice>
        <mc:Fallback xmlns="">
          <p:sp>
            <p:nvSpPr>
              <p:cNvPr id="9" name="TextBox 8">
                <a:extLst>
                  <a:ext uri="{FF2B5EF4-FFF2-40B4-BE49-F238E27FC236}">
                    <a16:creationId xmlns:a16="http://schemas.microsoft.com/office/drawing/2014/main" id="{1DE23FE3-8990-B087-1F5E-95133915FE89}"/>
                  </a:ext>
                </a:extLst>
              </p:cNvPr>
              <p:cNvSpPr txBox="1">
                <a:spLocks noRot="1" noChangeAspect="1" noMove="1" noResize="1" noEditPoints="1" noAdjustHandles="1" noChangeArrowheads="1" noChangeShapeType="1" noTextEdit="1"/>
              </p:cNvSpPr>
              <p:nvPr/>
            </p:nvSpPr>
            <p:spPr>
              <a:xfrm>
                <a:off x="2656114" y="2463761"/>
                <a:ext cx="6096000" cy="2322367"/>
              </a:xfrm>
              <a:prstGeom prst="rect">
                <a:avLst/>
              </a:prstGeom>
              <a:blipFill>
                <a:blip r:embed="rId2"/>
                <a:stretch>
                  <a:fillRect/>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759E40F8-4568-4174-AC7D-B0F1076AEC35}"/>
              </a:ext>
            </a:extLst>
          </p:cNvPr>
          <p:cNvSpPr txBox="1"/>
          <p:nvPr/>
        </p:nvSpPr>
        <p:spPr>
          <a:xfrm>
            <a:off x="4561114" y="6127234"/>
            <a:ext cx="6096000" cy="369332"/>
          </a:xfrm>
          <a:prstGeom prst="rect">
            <a:avLst/>
          </a:prstGeom>
          <a:noFill/>
        </p:spPr>
        <p:txBody>
          <a:bodyPr wrap="square">
            <a:spAutoFit/>
          </a:bodyPr>
          <a:lstStyle/>
          <a:p>
            <a:r>
              <a:rPr lang="en-IN" sz="1800" i="1" dirty="0" err="1">
                <a:effectLst/>
                <a:latin typeface="Times New Roman" panose="02020603050405020304" pitchFamily="18" charset="0"/>
                <a:ea typeface="Calibri" panose="020F0502020204030204" pitchFamily="34" charset="0"/>
              </a:rPr>
              <a:t>I</a:t>
            </a:r>
            <a:r>
              <a:rPr lang="en-IN" sz="1800" baseline="-25000" dirty="0" err="1">
                <a:effectLst/>
                <a:latin typeface="Times New Roman" panose="02020603050405020304" pitchFamily="18" charset="0"/>
                <a:ea typeface="Calibri" panose="020F0502020204030204" pitchFamily="34" charset="0"/>
              </a:rPr>
              <a:t>out</a:t>
            </a:r>
            <a:r>
              <a:rPr lang="en-IN" sz="1800" dirty="0">
                <a:effectLst/>
                <a:latin typeface="Times New Roman" panose="02020603050405020304" pitchFamily="18" charset="0"/>
                <a:ea typeface="Calibri" panose="020F0502020204030204" pitchFamily="34" charset="0"/>
              </a:rPr>
              <a:t>​ = max(</a:t>
            </a:r>
            <a:r>
              <a:rPr lang="en-IN" sz="1800" i="1" dirty="0">
                <a:effectLst/>
                <a:latin typeface="Times New Roman" panose="02020603050405020304" pitchFamily="18" charset="0"/>
                <a:ea typeface="Calibri" panose="020F0502020204030204" pitchFamily="34" charset="0"/>
              </a:rPr>
              <a:t>R</a:t>
            </a:r>
            <a:r>
              <a:rPr lang="en-IN" sz="1800" dirty="0">
                <a:effectLst/>
                <a:latin typeface="Times New Roman" panose="02020603050405020304" pitchFamily="18" charset="0"/>
                <a:ea typeface="Calibri" panose="020F0502020204030204" pitchFamily="34" charset="0"/>
              </a:rPr>
              <a:t>,</a:t>
            </a:r>
            <a:r>
              <a:rPr lang="en-IN" sz="1800" i="1" dirty="0">
                <a:effectLst/>
                <a:latin typeface="Times New Roman" panose="02020603050405020304" pitchFamily="18" charset="0"/>
                <a:ea typeface="Calibri" panose="020F0502020204030204" pitchFamily="34" charset="0"/>
              </a:rPr>
              <a:t>G</a:t>
            </a:r>
            <a:r>
              <a:rPr lang="en-IN" sz="1800" dirty="0">
                <a:effectLst/>
                <a:latin typeface="Times New Roman" panose="02020603050405020304" pitchFamily="18" charset="0"/>
                <a:ea typeface="Calibri" panose="020F0502020204030204" pitchFamily="34" charset="0"/>
              </a:rPr>
              <a:t>,</a:t>
            </a:r>
            <a:r>
              <a:rPr lang="en-IN" sz="1800" i="1" dirty="0">
                <a:effectLst/>
                <a:latin typeface="Times New Roman" panose="02020603050405020304" pitchFamily="18" charset="0"/>
                <a:ea typeface="Calibri" panose="020F0502020204030204" pitchFamily="34" charset="0"/>
              </a:rPr>
              <a:t>B</a:t>
            </a:r>
            <a:r>
              <a:rPr lang="en-IN" sz="1800" dirty="0">
                <a:effectLst/>
                <a:latin typeface="Times New Roman" panose="02020603050405020304" pitchFamily="18" charset="0"/>
                <a:ea typeface="Calibri" panose="020F0502020204030204" pitchFamily="34" charset="0"/>
              </a:rPr>
              <a:t>)</a:t>
            </a:r>
            <a:endParaRPr lang="en-IN" dirty="0"/>
          </a:p>
        </p:txBody>
      </p:sp>
      <p:sp>
        <p:nvSpPr>
          <p:cNvPr id="5" name="Slide Number Placeholder 4">
            <a:extLst>
              <a:ext uri="{FF2B5EF4-FFF2-40B4-BE49-F238E27FC236}">
                <a16:creationId xmlns:a16="http://schemas.microsoft.com/office/drawing/2014/main" id="{6ED35624-D4F0-191A-D855-681B5C7C8FF3}"/>
              </a:ext>
            </a:extLst>
          </p:cNvPr>
          <p:cNvSpPr>
            <a:spLocks noGrp="1"/>
          </p:cNvSpPr>
          <p:nvPr>
            <p:ph type="sldNum" sz="quarter" idx="12"/>
          </p:nvPr>
        </p:nvSpPr>
        <p:spPr/>
        <p:txBody>
          <a:bodyPr/>
          <a:lstStyle/>
          <a:p>
            <a:fld id="{CAC6B055-71A4-499D-9087-0D034CD6A2D7}" type="slidenum">
              <a:rPr lang="en-IN" smtClean="0"/>
              <a:t>13</a:t>
            </a:fld>
            <a:endParaRPr lang="en-IN"/>
          </a:p>
        </p:txBody>
      </p:sp>
      <p:pic>
        <p:nvPicPr>
          <p:cNvPr id="6" name="Picture 5">
            <a:extLst>
              <a:ext uri="{FF2B5EF4-FFF2-40B4-BE49-F238E27FC236}">
                <a16:creationId xmlns:a16="http://schemas.microsoft.com/office/drawing/2014/main" id="{995E614F-5085-D9EC-4EED-45A03BB7D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114376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E6A5-53EB-B5AD-0BF8-A99AC4CBA507}"/>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Existing Methods (Cont..)</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C2209E5-997F-307D-260F-808F4D824423}"/>
              </a:ext>
            </a:extLst>
          </p:cNvPr>
          <p:cNvSpPr>
            <a:spLocks noGrp="1"/>
          </p:cNvSpPr>
          <p:nvPr>
            <p:ph idx="1"/>
          </p:nvPr>
        </p:nvSpPr>
        <p:spPr/>
        <p:txBody>
          <a:bodyPr>
            <a:normAutofit/>
          </a:bodyPr>
          <a:lstStyle/>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Von </a:t>
            </a:r>
            <a:r>
              <a:rPr lang="en-IN" sz="2400" dirty="0" err="1">
                <a:effectLst/>
                <a:latin typeface="Times New Roman" panose="02020603050405020304" pitchFamily="18" charset="0"/>
                <a:ea typeface="Calibri" panose="020F0502020204030204" pitchFamily="34" charset="0"/>
              </a:rPr>
              <a:t>Kries</a:t>
            </a:r>
            <a:r>
              <a:rPr lang="en-IN" sz="2400" dirty="0">
                <a:effectLst/>
                <a:latin typeface="Times New Roman" panose="02020603050405020304" pitchFamily="18" charset="0"/>
                <a:ea typeface="Calibri" panose="020F0502020204030204" pitchFamily="34" charset="0"/>
              </a:rPr>
              <a:t> Hypothesis adapts the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space based on luminance values, utilizing an adaptation matrix </a:t>
            </a:r>
            <a:r>
              <a:rPr lang="en-IN" sz="2400" dirty="0" err="1">
                <a:effectLst/>
                <a:latin typeface="Times New Roman" panose="02020603050405020304" pitchFamily="18" charset="0"/>
                <a:ea typeface="Calibri" panose="020F0502020204030204" pitchFamily="34" charset="0"/>
              </a:rPr>
              <a:t>M</a:t>
            </a:r>
            <a:r>
              <a:rPr lang="en-IN" sz="2400" baseline="-25000" dirty="0" err="1">
                <a:effectLst/>
                <a:latin typeface="Times New Roman" panose="02020603050405020304" pitchFamily="18" charset="0"/>
                <a:ea typeface="Calibri" panose="020F0502020204030204" pitchFamily="34" charset="0"/>
              </a:rPr>
              <a:t>adapt</a:t>
            </a:r>
            <a:r>
              <a:rPr lang="en-IN" sz="2400" dirty="0">
                <a:effectLst/>
                <a:latin typeface="Times New Roman" panose="02020603050405020304" pitchFamily="18" charset="0"/>
                <a:ea typeface="Calibri" panose="020F0502020204030204" pitchFamily="34" charset="0"/>
              </a:rPr>
              <a:t>​ to scale the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channels.</a:t>
            </a: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3200" dirty="0">
              <a:latin typeface="Times New Roman" panose="02020603050405020304" pitchFamily="18" charset="0"/>
              <a:ea typeface="Calibri" panose="020F0502020204030204" pitchFamily="34" charset="0"/>
            </a:endParaRPr>
          </a:p>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White balance correction adjusts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channels based on the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temperature of the light source.</a:t>
            </a:r>
            <a:endParaRPr lang="en-IN" sz="3200" dirty="0">
              <a:effectLst/>
              <a:latin typeface="Times New Roman" panose="02020603050405020304" pitchFamily="18" charset="0"/>
              <a:ea typeface="Calibri" panose="020F0502020204030204" pitchFamily="34" charset="0"/>
            </a:endParaRPr>
          </a:p>
          <a:p>
            <a:pPr algn="just">
              <a:lnSpc>
                <a:spcPct val="100000"/>
              </a:lnSpc>
              <a:spcBef>
                <a:spcPts val="0"/>
              </a:spcBef>
            </a:pPr>
            <a:endParaRPr lang="en-IN"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F2BCC89-8C24-5C3F-90C3-565D6B7A1B90}"/>
                  </a:ext>
                </a:extLst>
              </p:cNvPr>
              <p:cNvSpPr txBox="1"/>
              <p:nvPr/>
            </p:nvSpPr>
            <p:spPr>
              <a:xfrm>
                <a:off x="2754085" y="2801134"/>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solidFill>
                                <a:srgbClr val="836967"/>
                              </a:solidFill>
                              <a:latin typeface="Cambria Math" panose="02040503050406030204" pitchFamily="18" charset="0"/>
                            </a:rPr>
                          </m:ctrlPr>
                        </m:dPr>
                        <m:e>
                          <m:m>
                            <m:mPr>
                              <m:plcHide m:val="on"/>
                              <m:mcs>
                                <m:mc>
                                  <m:mcPr>
                                    <m:count m:val="1"/>
                                    <m:mcJc m:val="center"/>
                                  </m:mcPr>
                                </m:mc>
                              </m:mcs>
                              <m:ctrlPr>
                                <a:rPr lang="en-IN" i="1">
                                  <a:solidFill>
                                    <a:srgbClr val="836967"/>
                                  </a:solidFill>
                                  <a:latin typeface="Cambria Math" panose="02040503050406030204" pitchFamily="18" charset="0"/>
                                </a:rPr>
                              </m:ctrlPr>
                            </m:mP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𝑐𝑜𝑟𝑟𝑒𝑐𝑡𝑒𝑑</m:t>
                                    </m:r>
                                  </m:sub>
                                </m:sSub>
                              </m:e>
                            </m:m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𝐺</m:t>
                                    </m:r>
                                  </m:e>
                                  <m:sub>
                                    <m:r>
                                      <a:rPr lang="en-IN" i="1">
                                        <a:latin typeface="Cambria Math" panose="02040503050406030204" pitchFamily="18" charset="0"/>
                                      </a:rPr>
                                      <m:t>𝑐𝑜𝑟𝑟𝑒𝑐𝑡𝑒𝑑</m:t>
                                    </m:r>
                                  </m:sub>
                                </m:sSub>
                              </m:e>
                            </m:m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𝑐𝑜𝑟𝑟𝑒𝑐𝑡𝑒𝑑</m:t>
                                    </m:r>
                                  </m:sub>
                                </m:sSub>
                              </m:e>
                            </m:mr>
                          </m:m>
                        </m:e>
                      </m:d>
                      <m:r>
                        <a:rPr lang="en-IN" i="0">
                          <a:latin typeface="Cambria Math" panose="02040503050406030204" pitchFamily="18" charset="0"/>
                        </a:rPr>
                        <m:t>=</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𝑎𝑑𝑎𝑝𝑡</m:t>
                          </m:r>
                        </m:sub>
                      </m:sSub>
                      <m:r>
                        <a:rPr lang="en-IN" i="0">
                          <a:latin typeface="Cambria Math" panose="02040503050406030204" pitchFamily="18" charset="0"/>
                        </a:rPr>
                        <m:t>×</m:t>
                      </m:r>
                      <m:d>
                        <m:dPr>
                          <m:begChr m:val="["/>
                          <m:endChr m:val="]"/>
                          <m:ctrlPr>
                            <a:rPr lang="en-IN" i="1">
                              <a:solidFill>
                                <a:srgbClr val="836967"/>
                              </a:solidFill>
                              <a:latin typeface="Cambria Math" panose="02040503050406030204" pitchFamily="18" charset="0"/>
                            </a:rPr>
                          </m:ctrlPr>
                        </m:dPr>
                        <m:e>
                          <m:m>
                            <m:mPr>
                              <m:plcHide m:val="on"/>
                              <m:mcs>
                                <m:mc>
                                  <m:mcPr>
                                    <m:count m:val="1"/>
                                    <m:mcJc m:val="center"/>
                                  </m:mcPr>
                                </m:mc>
                              </m:mcs>
                              <m:ctrlPr>
                                <a:rPr lang="en-IN" i="1">
                                  <a:solidFill>
                                    <a:srgbClr val="836967"/>
                                  </a:solidFill>
                                  <a:latin typeface="Cambria Math" panose="02040503050406030204" pitchFamily="18" charset="0"/>
                                </a:rPr>
                              </m:ctrlPr>
                            </m:mPr>
                            <m:mr>
                              <m:e>
                                <m:r>
                                  <a:rPr lang="en-IN" i="1">
                                    <a:latin typeface="Cambria Math" panose="02040503050406030204" pitchFamily="18" charset="0"/>
                                  </a:rPr>
                                  <m:t>𝑅</m:t>
                                </m:r>
                              </m:e>
                            </m:mr>
                            <m:mr>
                              <m:e>
                                <m:r>
                                  <a:rPr lang="en-IN" i="1">
                                    <a:latin typeface="Cambria Math" panose="02040503050406030204" pitchFamily="18" charset="0"/>
                                  </a:rPr>
                                  <m:t>𝐺</m:t>
                                </m:r>
                              </m:e>
                            </m:mr>
                            <m:mr>
                              <m:e>
                                <m:r>
                                  <a:rPr lang="en-IN" i="1">
                                    <a:latin typeface="Cambria Math" panose="02040503050406030204" pitchFamily="18" charset="0"/>
                                  </a:rPr>
                                  <m:t>𝐵</m:t>
                                </m:r>
                              </m:e>
                            </m:mr>
                          </m:m>
                        </m:e>
                      </m:d>
                    </m:oMath>
                  </m:oMathPara>
                </a14:m>
                <a:endParaRPr lang="en-IN" dirty="0"/>
              </a:p>
            </p:txBody>
          </p:sp>
        </mc:Choice>
        <mc:Fallback xmlns="">
          <p:sp>
            <p:nvSpPr>
              <p:cNvPr id="5" name="TextBox 4">
                <a:extLst>
                  <a:ext uri="{FF2B5EF4-FFF2-40B4-BE49-F238E27FC236}">
                    <a16:creationId xmlns:a16="http://schemas.microsoft.com/office/drawing/2014/main" id="{EF2BCC89-8C24-5C3F-90C3-565D6B7A1B90}"/>
                  </a:ext>
                </a:extLst>
              </p:cNvPr>
              <p:cNvSpPr txBox="1">
                <a:spLocks noRot="1" noChangeAspect="1" noMove="1" noResize="1" noEditPoints="1" noAdjustHandles="1" noChangeArrowheads="1" noChangeShapeType="1" noTextEdit="1"/>
              </p:cNvSpPr>
              <p:nvPr/>
            </p:nvSpPr>
            <p:spPr>
              <a:xfrm>
                <a:off x="2754085" y="2801134"/>
                <a:ext cx="6096000" cy="97270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144546-E4B1-30E9-F1D5-CF0E8FD213C9}"/>
                  </a:ext>
                </a:extLst>
              </p:cNvPr>
              <p:cNvSpPr txBox="1"/>
              <p:nvPr/>
            </p:nvSpPr>
            <p:spPr>
              <a:xfrm>
                <a:off x="2634343" y="5204261"/>
                <a:ext cx="6096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solidFill>
                                <a:srgbClr val="836967"/>
                              </a:solidFill>
                              <a:latin typeface="Cambria Math" panose="02040503050406030204" pitchFamily="18" charset="0"/>
                            </a:rPr>
                          </m:ctrlPr>
                        </m:dPr>
                        <m:e>
                          <m:m>
                            <m:mPr>
                              <m:plcHide m:val="on"/>
                              <m:mcs>
                                <m:mc>
                                  <m:mcPr>
                                    <m:count m:val="1"/>
                                    <m:mcJc m:val="center"/>
                                  </m:mcPr>
                                </m:mc>
                              </m:mcs>
                              <m:ctrlPr>
                                <a:rPr lang="en-IN" i="1">
                                  <a:solidFill>
                                    <a:srgbClr val="836967"/>
                                  </a:solidFill>
                                  <a:latin typeface="Cambria Math" panose="02040503050406030204" pitchFamily="18" charset="0"/>
                                </a:rPr>
                              </m:ctrlPr>
                            </m:mP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𝑐𝑜𝑟𝑟𝑒𝑐𝑡𝑒𝑑</m:t>
                                    </m:r>
                                  </m:sub>
                                </m:sSub>
                              </m:e>
                            </m:m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𝐺</m:t>
                                    </m:r>
                                  </m:e>
                                  <m:sub>
                                    <m:r>
                                      <a:rPr lang="en-IN" i="1">
                                        <a:latin typeface="Cambria Math" panose="02040503050406030204" pitchFamily="18" charset="0"/>
                                      </a:rPr>
                                      <m:t>𝑐𝑜𝑟𝑟𝑒𝑐𝑡𝑒𝑑</m:t>
                                    </m:r>
                                  </m:sub>
                                </m:sSub>
                              </m:e>
                            </m:mr>
                            <m:m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𝑐𝑜𝑟𝑟𝑒𝑐𝑡𝑒𝑑</m:t>
                                    </m:r>
                                  </m:sub>
                                </m:sSub>
                              </m:e>
                            </m:mr>
                          </m:m>
                        </m:e>
                      </m:d>
                      <m:r>
                        <a:rPr lang="en-IN" i="0">
                          <a:latin typeface="Cambria Math" panose="02040503050406030204" pitchFamily="18" charset="0"/>
                        </a:rPr>
                        <m:t>=</m:t>
                      </m:r>
                      <m:r>
                        <a:rPr lang="en-IN" i="1">
                          <a:latin typeface="Cambria Math" panose="02040503050406030204" pitchFamily="18" charset="0"/>
                        </a:rPr>
                        <m:t>𝑀</m:t>
                      </m:r>
                      <m:r>
                        <a:rPr lang="en-IN" i="0">
                          <a:latin typeface="Cambria Math" panose="02040503050406030204" pitchFamily="18" charset="0"/>
                        </a:rPr>
                        <m:t>×</m:t>
                      </m:r>
                      <m:d>
                        <m:dPr>
                          <m:begChr m:val="["/>
                          <m:endChr m:val="]"/>
                          <m:ctrlPr>
                            <a:rPr lang="en-IN" i="1">
                              <a:solidFill>
                                <a:srgbClr val="836967"/>
                              </a:solidFill>
                              <a:latin typeface="Cambria Math" panose="02040503050406030204" pitchFamily="18" charset="0"/>
                            </a:rPr>
                          </m:ctrlPr>
                        </m:dPr>
                        <m:e>
                          <m:m>
                            <m:mPr>
                              <m:plcHide m:val="on"/>
                              <m:mcs>
                                <m:mc>
                                  <m:mcPr>
                                    <m:count m:val="1"/>
                                    <m:mcJc m:val="center"/>
                                  </m:mcPr>
                                </m:mc>
                              </m:mcs>
                              <m:ctrlPr>
                                <a:rPr lang="en-IN" i="1">
                                  <a:solidFill>
                                    <a:srgbClr val="836967"/>
                                  </a:solidFill>
                                  <a:latin typeface="Cambria Math" panose="02040503050406030204" pitchFamily="18" charset="0"/>
                                </a:rPr>
                              </m:ctrlPr>
                            </m:mPr>
                            <m:mr>
                              <m:e>
                                <m:r>
                                  <a:rPr lang="en-IN" i="1">
                                    <a:latin typeface="Cambria Math" panose="02040503050406030204" pitchFamily="18" charset="0"/>
                                  </a:rPr>
                                  <m:t>𝑅</m:t>
                                </m:r>
                              </m:e>
                            </m:mr>
                            <m:mr>
                              <m:e>
                                <m:r>
                                  <a:rPr lang="en-IN" i="1">
                                    <a:latin typeface="Cambria Math" panose="02040503050406030204" pitchFamily="18" charset="0"/>
                                  </a:rPr>
                                  <m:t>𝐺</m:t>
                                </m:r>
                              </m:e>
                            </m:mr>
                            <m:mr>
                              <m:e>
                                <m:r>
                                  <a:rPr lang="en-IN" i="1">
                                    <a:latin typeface="Cambria Math" panose="02040503050406030204" pitchFamily="18" charset="0"/>
                                  </a:rPr>
                                  <m:t>𝐵</m:t>
                                </m:r>
                              </m:e>
                            </m:mr>
                          </m:m>
                        </m:e>
                      </m:d>
                    </m:oMath>
                  </m:oMathPara>
                </a14:m>
                <a:endParaRPr lang="en-IN" dirty="0"/>
              </a:p>
            </p:txBody>
          </p:sp>
        </mc:Choice>
        <mc:Fallback xmlns="">
          <p:sp>
            <p:nvSpPr>
              <p:cNvPr id="7" name="TextBox 6">
                <a:extLst>
                  <a:ext uri="{FF2B5EF4-FFF2-40B4-BE49-F238E27FC236}">
                    <a16:creationId xmlns:a16="http://schemas.microsoft.com/office/drawing/2014/main" id="{68144546-E4B1-30E9-F1D5-CF0E8FD213C9}"/>
                  </a:ext>
                </a:extLst>
              </p:cNvPr>
              <p:cNvSpPr txBox="1">
                <a:spLocks noRot="1" noChangeAspect="1" noMove="1" noResize="1" noEditPoints="1" noAdjustHandles="1" noChangeArrowheads="1" noChangeShapeType="1" noTextEdit="1"/>
              </p:cNvSpPr>
              <p:nvPr/>
            </p:nvSpPr>
            <p:spPr>
              <a:xfrm>
                <a:off x="2634343" y="5204261"/>
                <a:ext cx="6096000" cy="972702"/>
              </a:xfrm>
              <a:prstGeom prst="rect">
                <a:avLst/>
              </a:prstGeom>
              <a:blipFill>
                <a:blip r:embed="rId3"/>
                <a:stretch>
                  <a:fillRect/>
                </a:stretch>
              </a:blipFill>
            </p:spPr>
            <p:txBody>
              <a:bodyPr/>
              <a:lstStyle/>
              <a:p>
                <a:r>
                  <a:rPr lang="en-IN">
                    <a:noFill/>
                  </a:rPr>
                  <a:t> </a:t>
                </a:r>
              </a:p>
            </p:txBody>
          </p:sp>
        </mc:Fallback>
      </mc:AlternateContent>
      <p:sp>
        <p:nvSpPr>
          <p:cNvPr id="6" name="Slide Number Placeholder 5">
            <a:extLst>
              <a:ext uri="{FF2B5EF4-FFF2-40B4-BE49-F238E27FC236}">
                <a16:creationId xmlns:a16="http://schemas.microsoft.com/office/drawing/2014/main" id="{B25D1F09-7137-A25F-1F9B-C8DD0D5136A7}"/>
              </a:ext>
            </a:extLst>
          </p:cNvPr>
          <p:cNvSpPr>
            <a:spLocks noGrp="1"/>
          </p:cNvSpPr>
          <p:nvPr>
            <p:ph type="sldNum" sz="quarter" idx="12"/>
          </p:nvPr>
        </p:nvSpPr>
        <p:spPr/>
        <p:txBody>
          <a:bodyPr/>
          <a:lstStyle/>
          <a:p>
            <a:fld id="{CAC6B055-71A4-499D-9087-0D034CD6A2D7}" type="slidenum">
              <a:rPr lang="en-IN" smtClean="0"/>
              <a:t>14</a:t>
            </a:fld>
            <a:endParaRPr lang="en-IN"/>
          </a:p>
        </p:txBody>
      </p:sp>
      <p:pic>
        <p:nvPicPr>
          <p:cNvPr id="8" name="Picture 7">
            <a:extLst>
              <a:ext uri="{FF2B5EF4-FFF2-40B4-BE49-F238E27FC236}">
                <a16:creationId xmlns:a16="http://schemas.microsoft.com/office/drawing/2014/main" id="{D1EF45C5-89B4-2CFE-4BA2-1C6CE3A76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379578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E6A5-53EB-B5AD-0BF8-A99AC4CBA507}"/>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Existing Methods (Cont..)</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C2209E5-997F-307D-260F-808F4D824423}"/>
              </a:ext>
            </a:extLst>
          </p:cNvPr>
          <p:cNvSpPr>
            <a:spLocks noGrp="1"/>
          </p:cNvSpPr>
          <p:nvPr>
            <p:ph idx="1"/>
          </p:nvPr>
        </p:nvSpPr>
        <p:spPr/>
        <p:txBody>
          <a:bodyPr>
            <a:normAutofit/>
          </a:bodyPr>
          <a:lstStyle/>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Histogram-based methods, such as histogram equalization, enhance contrast in grayscale images by redistributing intensity values based on the CDF of the image histogram.</a:t>
            </a:r>
          </a:p>
          <a:p>
            <a:pPr algn="just">
              <a:lnSpc>
                <a:spcPct val="100000"/>
              </a:lnSpc>
              <a:spcBef>
                <a:spcPts val="0"/>
              </a:spcBef>
            </a:pPr>
            <a:endParaRPr lang="en-IN" sz="3200" dirty="0">
              <a:effectLst/>
              <a:latin typeface="Times New Roman" panose="02020603050405020304" pitchFamily="18" charset="0"/>
              <a:ea typeface="Calibri" panose="020F0502020204030204" pitchFamily="34" charset="0"/>
            </a:endParaRPr>
          </a:p>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Grey Edge Algorithm enhances the perceptual quality of grayscale images by emphasizing edges and details. </a:t>
            </a:r>
          </a:p>
          <a:p>
            <a:pPr algn="just">
              <a:lnSpc>
                <a:spcPct val="100000"/>
              </a:lnSpc>
              <a:spcBef>
                <a:spcPts val="0"/>
              </a:spcBef>
            </a:pPr>
            <a:endParaRPr lang="en-IN" sz="2400" dirty="0">
              <a:effectLst/>
              <a:latin typeface="Times New Roman" panose="02020603050405020304" pitchFamily="18" charset="0"/>
              <a:ea typeface="Calibri" panose="020F0502020204030204" pitchFamily="34" charset="0"/>
            </a:endParaRPr>
          </a:p>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Gray Pixel World technique adjusts the intensity of each pixel based on the average intensity of the entire image.</a:t>
            </a:r>
            <a:endParaRPr lang="en-IN" sz="3200" dirty="0">
              <a:latin typeface="Times New Roman" panose="02020603050405020304" pitchFamily="18" charset="0"/>
              <a:ea typeface="Calibri" panose="020F0502020204030204" pitchFamily="34" charset="0"/>
            </a:endParaRPr>
          </a:p>
          <a:p>
            <a:pPr algn="just">
              <a:lnSpc>
                <a:spcPct val="100000"/>
              </a:lnSpc>
              <a:spcBef>
                <a:spcPts val="0"/>
              </a:spcBef>
            </a:pPr>
            <a:endParaRPr lang="en-IN" sz="32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25600E-24DD-94C5-284D-A19999D5DC4C}"/>
                  </a:ext>
                </a:extLst>
              </p:cNvPr>
              <p:cNvSpPr txBox="1"/>
              <p:nvPr/>
            </p:nvSpPr>
            <p:spPr>
              <a:xfrm>
                <a:off x="2928258" y="5493506"/>
                <a:ext cx="6096000" cy="6834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𝑐𝑜𝑟𝑟𝑒𝑐𝑡𝑒𝑑</m:t>
                          </m:r>
                        </m:sub>
                      </m:sSub>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𝑝𝑖𝑥𝑒𝑙𝑠</m:t>
                                  </m:r>
                                </m:sub>
                              </m:sSub>
                            </m:e>
                          </m:nary>
                        </m:num>
                        <m:den>
                          <m:r>
                            <a:rPr lang="en-IN" i="1">
                              <a:latin typeface="Cambria Math" panose="02040503050406030204" pitchFamily="18" charset="0"/>
                            </a:rPr>
                            <m:t>𝑁𝑢𝑚𝑏𝑒𝑟</m:t>
                          </m:r>
                          <m:r>
                            <a:rPr lang="en-IN" i="0">
                              <a:latin typeface="Cambria Math" panose="02040503050406030204" pitchFamily="18" charset="0"/>
                            </a:rPr>
                            <m:t> </m:t>
                          </m:r>
                          <m:r>
                            <a:rPr lang="en-IN" i="1">
                              <a:latin typeface="Cambria Math" panose="02040503050406030204" pitchFamily="18" charset="0"/>
                            </a:rPr>
                            <m:t>𝑜𝑓</m:t>
                          </m:r>
                          <m:r>
                            <a:rPr lang="en-IN" i="0">
                              <a:latin typeface="Cambria Math" panose="02040503050406030204" pitchFamily="18" charset="0"/>
                            </a:rPr>
                            <m:t> </m:t>
                          </m:r>
                          <m:r>
                            <a:rPr lang="en-IN" i="1">
                              <a:latin typeface="Cambria Math" panose="02040503050406030204" pitchFamily="18" charset="0"/>
                            </a:rPr>
                            <m:t>𝑝𝑖𝑥𝑒𝑙𝑠</m:t>
                          </m:r>
                        </m:den>
                      </m:f>
                    </m:oMath>
                  </m:oMathPara>
                </a14:m>
                <a:endParaRPr lang="en-IN" dirty="0"/>
              </a:p>
            </p:txBody>
          </p:sp>
        </mc:Choice>
        <mc:Fallback xmlns="">
          <p:sp>
            <p:nvSpPr>
              <p:cNvPr id="6" name="TextBox 5">
                <a:extLst>
                  <a:ext uri="{FF2B5EF4-FFF2-40B4-BE49-F238E27FC236}">
                    <a16:creationId xmlns:a16="http://schemas.microsoft.com/office/drawing/2014/main" id="{6125600E-24DD-94C5-284D-A19999D5DC4C}"/>
                  </a:ext>
                </a:extLst>
              </p:cNvPr>
              <p:cNvSpPr txBox="1">
                <a:spLocks noRot="1" noChangeAspect="1" noMove="1" noResize="1" noEditPoints="1" noAdjustHandles="1" noChangeArrowheads="1" noChangeShapeType="1" noTextEdit="1"/>
              </p:cNvSpPr>
              <p:nvPr/>
            </p:nvSpPr>
            <p:spPr>
              <a:xfrm>
                <a:off x="2928258" y="5493506"/>
                <a:ext cx="6096000" cy="683457"/>
              </a:xfrm>
              <a:prstGeom prst="rect">
                <a:avLst/>
              </a:prstGeom>
              <a:blipFill>
                <a:blip r:embed="rId2"/>
                <a:stretch>
                  <a:fillRect/>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5D860736-1111-152B-617A-BF8D39DE05BB}"/>
              </a:ext>
            </a:extLst>
          </p:cNvPr>
          <p:cNvSpPr>
            <a:spLocks noGrp="1"/>
          </p:cNvSpPr>
          <p:nvPr>
            <p:ph type="sldNum" sz="quarter" idx="12"/>
          </p:nvPr>
        </p:nvSpPr>
        <p:spPr/>
        <p:txBody>
          <a:bodyPr/>
          <a:lstStyle/>
          <a:p>
            <a:fld id="{CAC6B055-71A4-499D-9087-0D034CD6A2D7}" type="slidenum">
              <a:rPr lang="en-IN" smtClean="0"/>
              <a:t>15</a:t>
            </a:fld>
            <a:endParaRPr lang="en-IN"/>
          </a:p>
        </p:txBody>
      </p:sp>
      <p:pic>
        <p:nvPicPr>
          <p:cNvPr id="7" name="Picture 6">
            <a:extLst>
              <a:ext uri="{FF2B5EF4-FFF2-40B4-BE49-F238E27FC236}">
                <a16:creationId xmlns:a16="http://schemas.microsoft.com/office/drawing/2014/main" id="{D33FCBD9-7984-6B21-9FB0-2E004D552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3263409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E6A5-53EB-B5AD-0BF8-A99AC4CBA507}"/>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Existing Methods (Cont..)</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C2209E5-997F-307D-260F-808F4D824423}"/>
              </a:ext>
            </a:extLst>
          </p:cNvPr>
          <p:cNvSpPr>
            <a:spLocks noGrp="1"/>
          </p:cNvSpPr>
          <p:nvPr>
            <p:ph idx="1"/>
          </p:nvPr>
        </p:nvSpPr>
        <p:spPr/>
        <p:txBody>
          <a:bodyPr>
            <a:normAutofit/>
          </a:bodyPr>
          <a:lstStyle/>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White Patch </a:t>
            </a:r>
            <a:r>
              <a:rPr lang="en-IN" sz="2400" dirty="0" err="1">
                <a:effectLst/>
                <a:latin typeface="Times New Roman" panose="02020603050405020304" pitchFamily="18" charset="0"/>
                <a:ea typeface="Calibri" panose="020F0502020204030204" pitchFamily="34" charset="0"/>
              </a:rPr>
              <a:t>Retinex</a:t>
            </a:r>
            <a:r>
              <a:rPr lang="en-IN" sz="2400" dirty="0">
                <a:effectLst/>
                <a:latin typeface="Times New Roman" panose="02020603050405020304" pitchFamily="18" charset="0"/>
                <a:ea typeface="Calibri" panose="020F0502020204030204" pitchFamily="34" charset="0"/>
              </a:rPr>
              <a:t> algorithm applies the </a:t>
            </a:r>
            <a:r>
              <a:rPr lang="en-IN" sz="2400" dirty="0" err="1">
                <a:effectLst/>
                <a:latin typeface="Times New Roman" panose="02020603050405020304" pitchFamily="18" charset="0"/>
                <a:ea typeface="Calibri" panose="020F0502020204030204" pitchFamily="34" charset="0"/>
              </a:rPr>
              <a:t>Retinex</a:t>
            </a:r>
            <a:r>
              <a:rPr lang="en-IN" sz="2400" dirty="0">
                <a:effectLst/>
                <a:latin typeface="Times New Roman" panose="02020603050405020304" pitchFamily="18" charset="0"/>
                <a:ea typeface="Calibri" panose="020F0502020204030204" pitchFamily="34" charset="0"/>
              </a:rPr>
              <a:t> algorithm, emphasizing local </a:t>
            </a:r>
            <a:r>
              <a:rPr lang="en-IN" sz="2400" dirty="0" err="1">
                <a:effectLst/>
                <a:latin typeface="Times New Roman" panose="02020603050405020304" pitchFamily="18" charset="0"/>
                <a:ea typeface="Calibri" panose="020F0502020204030204" pitchFamily="34" charset="0"/>
              </a:rPr>
              <a:t>color</a:t>
            </a:r>
            <a:r>
              <a:rPr lang="en-IN" sz="2400" dirty="0">
                <a:effectLst/>
                <a:latin typeface="Times New Roman" panose="02020603050405020304" pitchFamily="18" charset="0"/>
                <a:ea typeface="Calibri" panose="020F0502020204030204" pitchFamily="34" charset="0"/>
              </a:rPr>
              <a:t> changes in an image.</a:t>
            </a:r>
          </a:p>
          <a:p>
            <a:pPr algn="just">
              <a:lnSpc>
                <a:spcPct val="100000"/>
              </a:lnSpc>
              <a:spcBef>
                <a:spcPts val="0"/>
              </a:spcBef>
            </a:pPr>
            <a:endParaRPr lang="en-IN" sz="2400" dirty="0">
              <a:latin typeface="Times New Roman" panose="02020603050405020304" pitchFamily="18" charset="0"/>
              <a:ea typeface="Calibri" panose="020F0502020204030204" pitchFamily="34" charset="0"/>
            </a:endParaRPr>
          </a:p>
          <a:p>
            <a:pPr algn="just">
              <a:lnSpc>
                <a:spcPct val="100000"/>
              </a:lnSpc>
              <a:spcBef>
                <a:spcPts val="0"/>
              </a:spcBef>
            </a:pPr>
            <a:r>
              <a:rPr lang="en-IN" sz="2400" dirty="0">
                <a:effectLst/>
                <a:latin typeface="Times New Roman" panose="02020603050405020304" pitchFamily="18" charset="0"/>
                <a:ea typeface="Calibri" panose="020F0502020204030204" pitchFamily="34" charset="0"/>
              </a:rPr>
              <a:t>The corrected intensity </a:t>
            </a:r>
            <a:r>
              <a:rPr lang="en-IN" sz="2400" i="1" dirty="0" err="1">
                <a:effectLst/>
                <a:latin typeface="Times New Roman" panose="02020603050405020304" pitchFamily="18" charset="0"/>
                <a:ea typeface="Calibri" panose="020F0502020204030204" pitchFamily="34" charset="0"/>
              </a:rPr>
              <a:t>I</a:t>
            </a:r>
            <a:r>
              <a:rPr lang="en-IN" sz="2400" baseline="-25000" dirty="0" err="1">
                <a:effectLst/>
                <a:latin typeface="Times New Roman" panose="02020603050405020304" pitchFamily="18" charset="0"/>
                <a:ea typeface="Calibri" panose="020F0502020204030204" pitchFamily="34" charset="0"/>
              </a:rPr>
              <a:t>corrected</a:t>
            </a:r>
            <a:r>
              <a:rPr lang="en-IN" sz="2400" dirty="0">
                <a:effectLst/>
                <a:latin typeface="Times New Roman" panose="02020603050405020304" pitchFamily="18" charset="0"/>
                <a:ea typeface="Calibri" panose="020F0502020204030204" pitchFamily="34" charset="0"/>
              </a:rPr>
              <a:t>​ is computed using the </a:t>
            </a:r>
            <a:r>
              <a:rPr lang="en-IN" sz="2400" dirty="0" err="1">
                <a:effectLst/>
                <a:latin typeface="Times New Roman" panose="02020603050405020304" pitchFamily="18" charset="0"/>
                <a:ea typeface="Calibri" panose="020F0502020204030204" pitchFamily="34" charset="0"/>
              </a:rPr>
              <a:t>Retinex</a:t>
            </a:r>
            <a:r>
              <a:rPr lang="en-IN" sz="2400" dirty="0">
                <a:effectLst/>
                <a:latin typeface="Times New Roman" panose="02020603050405020304" pitchFamily="18" charset="0"/>
                <a:ea typeface="Calibri" panose="020F0502020204030204" pitchFamily="34" charset="0"/>
              </a:rPr>
              <a:t> formula, which involves the logarithm of the ratio of the original intensity to an estimated illumination value.</a:t>
            </a:r>
            <a:endParaRPr lang="en-IN" sz="2400" dirty="0"/>
          </a:p>
        </p:txBody>
      </p:sp>
      <p:sp>
        <p:nvSpPr>
          <p:cNvPr id="5" name="Slide Number Placeholder 4">
            <a:extLst>
              <a:ext uri="{FF2B5EF4-FFF2-40B4-BE49-F238E27FC236}">
                <a16:creationId xmlns:a16="http://schemas.microsoft.com/office/drawing/2014/main" id="{D9DB08E7-F070-78B3-8335-E9CF0ABFB39F}"/>
              </a:ext>
            </a:extLst>
          </p:cNvPr>
          <p:cNvSpPr>
            <a:spLocks noGrp="1"/>
          </p:cNvSpPr>
          <p:nvPr>
            <p:ph type="sldNum" sz="quarter" idx="12"/>
          </p:nvPr>
        </p:nvSpPr>
        <p:spPr/>
        <p:txBody>
          <a:bodyPr/>
          <a:lstStyle/>
          <a:p>
            <a:fld id="{CAC6B055-71A4-499D-9087-0D034CD6A2D7}" type="slidenum">
              <a:rPr lang="en-IN" smtClean="0"/>
              <a:t>16</a:t>
            </a:fld>
            <a:endParaRPr lang="en-IN"/>
          </a:p>
        </p:txBody>
      </p:sp>
      <p:pic>
        <p:nvPicPr>
          <p:cNvPr id="6" name="Picture 5">
            <a:extLst>
              <a:ext uri="{FF2B5EF4-FFF2-40B4-BE49-F238E27FC236}">
                <a16:creationId xmlns:a16="http://schemas.microsoft.com/office/drawing/2014/main" id="{D0CBC835-14D6-C34D-BDAF-1CFA64607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66930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Proposed Method</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latin typeface="Times New Roman" panose="02020603050405020304" pitchFamily="18" charset="0"/>
                <a:cs typeface="Times New Roman" panose="02020603050405020304" pitchFamily="18" charset="0"/>
              </a:rPr>
              <a:t>The proposed approach is based on the statistical method of regression analysis</a:t>
            </a:r>
          </a:p>
          <a:p>
            <a:r>
              <a:rPr lang="en-US" altLang="en-US" dirty="0">
                <a:latin typeface="Times New Roman" panose="02020603050405020304" pitchFamily="18" charset="0"/>
                <a:cs typeface="Times New Roman" panose="02020603050405020304" pitchFamily="18" charset="0"/>
              </a:rPr>
              <a:t>Here, the strategy is to identify the coefficients (such as a, b below) to fit the equation below, given the data set of &lt;x, y&gt; values</a:t>
            </a:r>
          </a:p>
          <a:p>
            <a:pPr lvl="2"/>
            <a:endParaRPr lang="en-US" altLang="en-US" sz="2400" dirty="0">
              <a:latin typeface="Times New Roman" panose="02020603050405020304" pitchFamily="18" charset="0"/>
              <a:cs typeface="Times New Roman" panose="02020603050405020304" pitchFamily="18" charset="0"/>
            </a:endParaRPr>
          </a:p>
          <a:p>
            <a:pPr lvl="2"/>
            <a:endParaRPr lang="en-US" altLang="en-US" sz="2400" dirty="0">
              <a:latin typeface="Times New Roman" panose="02020603050405020304" pitchFamily="18" charset="0"/>
              <a:cs typeface="Times New Roman" panose="02020603050405020304" pitchFamily="18" charset="0"/>
            </a:endParaRPr>
          </a:p>
          <a:p>
            <a:pPr lvl="2"/>
            <a:r>
              <a:rPr lang="en-US" altLang="en-US" sz="2400" dirty="0">
                <a:latin typeface="Times New Roman" panose="02020603050405020304" pitchFamily="18" charset="0"/>
                <a:cs typeface="Times New Roman" panose="02020603050405020304" pitchFamily="18" charset="0"/>
              </a:rPr>
              <a:t>e is some random element</a:t>
            </a:r>
          </a:p>
          <a:p>
            <a:pPr lvl="2"/>
            <a:r>
              <a:rPr lang="en-US" altLang="en-US" sz="2400" dirty="0">
                <a:latin typeface="Times New Roman" panose="02020603050405020304" pitchFamily="18" charset="0"/>
                <a:cs typeface="Times New Roman" panose="02020603050405020304" pitchFamily="18" charset="0"/>
              </a:rPr>
              <a:t>we need to expand on this to be an n-dimensional formula since our data will consist of elements X = {x</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x</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x</a:t>
            </a:r>
            <a:r>
              <a:rPr lang="en-US" altLang="en-US" sz="2400" baseline="-25000" dirty="0">
                <a:latin typeface="Times New Roman" panose="02020603050405020304" pitchFamily="18" charset="0"/>
                <a:cs typeface="Times New Roman" panose="02020603050405020304" pitchFamily="18" charset="0"/>
              </a:rPr>
              <a:t>3</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x</a:t>
            </a:r>
            <a:r>
              <a:rPr lang="en-US" altLang="en-US" sz="2400" baseline="-25000" dirty="0" err="1">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and y</a:t>
            </a:r>
          </a:p>
        </p:txBody>
      </p:sp>
      <p:sp>
        <p:nvSpPr>
          <p:cNvPr id="5" name="Rectangle 6">
            <a:extLst>
              <a:ext uri="{FF2B5EF4-FFF2-40B4-BE49-F238E27FC236}">
                <a16:creationId xmlns:a16="http://schemas.microsoft.com/office/drawing/2014/main" id="{7F5FA3EA-7B50-F97D-26F1-E29B633F4C65}"/>
              </a:ext>
            </a:extLst>
          </p:cNvPr>
          <p:cNvSpPr>
            <a:spLocks noChangeArrowheads="1"/>
          </p:cNvSpPr>
          <p:nvPr/>
        </p:nvSpPr>
        <p:spPr bwMode="auto">
          <a:xfrm>
            <a:off x="4169229" y="2940051"/>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400" i="1" dirty="0"/>
              <a:t>y</a:t>
            </a:r>
            <a:r>
              <a:rPr lang="en-US" altLang="en-US" sz="2400" dirty="0"/>
              <a:t> = α + β</a:t>
            </a:r>
            <a:r>
              <a:rPr lang="en-US" altLang="en-US" sz="2400" i="1" dirty="0"/>
              <a:t>x</a:t>
            </a:r>
            <a:r>
              <a:rPr lang="en-US" altLang="en-US" sz="2400" dirty="0"/>
              <a:t> + </a:t>
            </a:r>
            <a:r>
              <a:rPr lang="en-US" altLang="en-US" sz="2400" dirty="0">
                <a:latin typeface="Symbol" panose="05050102010706020507" pitchFamily="18" charset="2"/>
              </a:rPr>
              <a:t>e</a:t>
            </a:r>
          </a:p>
        </p:txBody>
      </p:sp>
      <p:sp>
        <p:nvSpPr>
          <p:cNvPr id="6" name="Rectangle 8">
            <a:extLst>
              <a:ext uri="{FF2B5EF4-FFF2-40B4-BE49-F238E27FC236}">
                <a16:creationId xmlns:a16="http://schemas.microsoft.com/office/drawing/2014/main" id="{EAB6DED4-7D9F-94BC-AF1B-71B66D6ABB82}"/>
              </a:ext>
            </a:extLst>
          </p:cNvPr>
          <p:cNvSpPr txBox="1">
            <a:spLocks noChangeArrowheads="1"/>
          </p:cNvSpPr>
          <p:nvPr/>
        </p:nvSpPr>
        <p:spPr>
          <a:xfrm>
            <a:off x="729343" y="4844144"/>
            <a:ext cx="10755086" cy="3048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dirty="0">
                <a:latin typeface="Times New Roman" panose="02020603050405020304" pitchFamily="18" charset="0"/>
                <a:cs typeface="Times New Roman" panose="02020603050405020304" pitchFamily="18" charset="0"/>
              </a:rPr>
              <a:t>There are a variety of ways to do regression including applying using some sort of distribution (e.g., Gaussian), applying the method of least squares, applying Bayesian probabilities, </a:t>
            </a:r>
            <a:r>
              <a:rPr lang="en-US" altLang="en-US" sz="2400" dirty="0" err="1">
                <a:latin typeface="Times New Roman" panose="02020603050405020304" pitchFamily="18" charset="0"/>
                <a:cs typeface="Times New Roman" panose="02020603050405020304" pitchFamily="18" charset="0"/>
              </a:rPr>
              <a:t>etc</a:t>
            </a:r>
            <a:endParaRPr lang="en-US" altLang="en-US" sz="2400"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note:  neural networks are a form of </a:t>
            </a:r>
            <a:r>
              <a:rPr lang="en-US" altLang="en-US" i="1" dirty="0">
                <a:latin typeface="Times New Roman" panose="02020603050405020304" pitchFamily="18" charset="0"/>
                <a:cs typeface="Times New Roman" panose="02020603050405020304" pitchFamily="18" charset="0"/>
              </a:rPr>
              <a:t>non-linear </a:t>
            </a:r>
            <a:r>
              <a:rPr lang="en-US" altLang="en-US" dirty="0">
                <a:latin typeface="Times New Roman" panose="02020603050405020304" pitchFamily="18" charset="0"/>
                <a:cs typeface="Times New Roman" panose="02020603050405020304" pitchFamily="18" charset="0"/>
              </a:rPr>
              <a:t>regression</a:t>
            </a:r>
          </a:p>
        </p:txBody>
      </p:sp>
      <p:sp>
        <p:nvSpPr>
          <p:cNvPr id="7" name="Slide Number Placeholder 6">
            <a:extLst>
              <a:ext uri="{FF2B5EF4-FFF2-40B4-BE49-F238E27FC236}">
                <a16:creationId xmlns:a16="http://schemas.microsoft.com/office/drawing/2014/main" id="{16E3BE79-CC73-CACB-0057-7A31C312B599}"/>
              </a:ext>
            </a:extLst>
          </p:cNvPr>
          <p:cNvSpPr>
            <a:spLocks noGrp="1"/>
          </p:cNvSpPr>
          <p:nvPr>
            <p:ph type="sldNum" sz="quarter" idx="12"/>
          </p:nvPr>
        </p:nvSpPr>
        <p:spPr/>
        <p:txBody>
          <a:bodyPr/>
          <a:lstStyle/>
          <a:p>
            <a:fld id="{CAC6B055-71A4-499D-9087-0D034CD6A2D7}" type="slidenum">
              <a:rPr lang="en-IN" smtClean="0"/>
              <a:t>17</a:t>
            </a:fld>
            <a:endParaRPr lang="en-IN"/>
          </a:p>
        </p:txBody>
      </p:sp>
      <p:pic>
        <p:nvPicPr>
          <p:cNvPr id="8" name="Picture 7">
            <a:extLst>
              <a:ext uri="{FF2B5EF4-FFF2-40B4-BE49-F238E27FC236}">
                <a16:creationId xmlns:a16="http://schemas.microsoft.com/office/drawing/2014/main" id="{FAF40672-2911-8562-B7B7-6C1BDCE17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3321437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DBE658-EE3F-C0BC-550B-3BCBC3336FF1}"/>
              </a:ext>
            </a:extLst>
          </p:cNvPr>
          <p:cNvSpPr txBox="1"/>
          <p:nvPr/>
        </p:nvSpPr>
        <p:spPr>
          <a:xfrm>
            <a:off x="4733925" y="266700"/>
            <a:ext cx="6962775" cy="400110"/>
          </a:xfrm>
          <a:prstGeom prst="rect">
            <a:avLst/>
          </a:prstGeom>
          <a:noFill/>
        </p:spPr>
        <p:txBody>
          <a:bodyPr wrap="square" rtlCol="0">
            <a:spAutoFit/>
          </a:bodyPr>
          <a:lstStyle/>
          <a:p>
            <a:r>
              <a:rPr lang="en-IN" sz="2000" b="1" dirty="0">
                <a:latin typeface="Verdana" panose="020B0604030504040204" pitchFamily="34" charset="0"/>
                <a:ea typeface="Verdana" panose="020B0604030504040204" pitchFamily="34" charset="0"/>
              </a:rPr>
              <a:t>FLOW DIAGRAM</a:t>
            </a:r>
          </a:p>
        </p:txBody>
      </p:sp>
      <p:pic>
        <p:nvPicPr>
          <p:cNvPr id="5" name="Picture 4">
            <a:extLst>
              <a:ext uri="{FF2B5EF4-FFF2-40B4-BE49-F238E27FC236}">
                <a16:creationId xmlns:a16="http://schemas.microsoft.com/office/drawing/2014/main" id="{19483B33-1BDA-3C23-BFBA-CDA896F07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259" y="857250"/>
            <a:ext cx="5601482" cy="5491570"/>
          </a:xfrm>
          <a:prstGeom prst="rect">
            <a:avLst/>
          </a:prstGeom>
        </p:spPr>
      </p:pic>
    </p:spTree>
    <p:extLst>
      <p:ext uri="{BB962C8B-B14F-4D97-AF65-F5344CB8AC3E}">
        <p14:creationId xmlns:p14="http://schemas.microsoft.com/office/powerpoint/2010/main" val="150046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Proposed Method (Cont..)</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C2F14D9-140B-2A7D-F37A-B6F13B326C11}"/>
              </a:ext>
            </a:extLst>
          </p:cNvPr>
          <p:cNvSpPr txBox="1"/>
          <p:nvPr/>
        </p:nvSpPr>
        <p:spPr>
          <a:xfrm>
            <a:off x="609599" y="1324467"/>
            <a:ext cx="11157857" cy="5501314"/>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Setting up file paths</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The code starts by defining paths to folders containing original and corrected images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originalFolderPath</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correctedFolderPath</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lists all JPEG files in these folders using the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dir</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function.</a:t>
            </a:r>
          </a:p>
          <a:p>
            <a:pPr marL="342900" marR="0" lvl="0" indent="-342900">
              <a:lnSpc>
                <a:spcPct val="107000"/>
              </a:lnSpc>
              <a:spcBef>
                <a:spcPts val="0"/>
              </a:spcBef>
              <a:spcAft>
                <a:spcPts val="800"/>
              </a:spcAft>
              <a:buFont typeface="+mj-lt"/>
              <a:buAutoNum type="arabicPeriod"/>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Loading and storing RGB values</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initializes empty arrays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originalRGB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correctedRGB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to store RGB values of original and corrected images, respectively.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reads each original and corrected image using a loop, converts them to double precision, and flattens them to a single row per image.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concatenates the flattened RGB values of each image to the corresponding array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originalRGB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or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correctedRGB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Performing linear regression</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computes the linear transformation matrix </a:t>
            </a: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coefficients</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using the pseudo-inverse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pinv</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of original RGB values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originalRGB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and corrected RGB values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correctedRGB</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97BA4D20-9EC5-FFB2-F73F-EA1F0830AA86}"/>
              </a:ext>
            </a:extLst>
          </p:cNvPr>
          <p:cNvSpPr>
            <a:spLocks noGrp="1"/>
          </p:cNvSpPr>
          <p:nvPr>
            <p:ph type="sldNum" sz="quarter" idx="12"/>
          </p:nvPr>
        </p:nvSpPr>
        <p:spPr/>
        <p:txBody>
          <a:bodyPr/>
          <a:lstStyle/>
          <a:p>
            <a:fld id="{CAC6B055-71A4-499D-9087-0D034CD6A2D7}" type="slidenum">
              <a:rPr lang="en-IN" smtClean="0"/>
              <a:t>19</a:t>
            </a:fld>
            <a:endParaRPr lang="en-IN"/>
          </a:p>
        </p:txBody>
      </p:sp>
      <p:pic>
        <p:nvPicPr>
          <p:cNvPr id="6" name="Picture 5">
            <a:extLst>
              <a:ext uri="{FF2B5EF4-FFF2-40B4-BE49-F238E27FC236}">
                <a16:creationId xmlns:a16="http://schemas.microsoft.com/office/drawing/2014/main" id="{50546FB8-816A-3147-3E1A-EB8AE434F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33940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14D8-2DE8-114C-A6ED-44FD1B9D568E}"/>
              </a:ext>
            </a:extLst>
          </p:cNvPr>
          <p:cNvSpPr>
            <a:spLocks noGrp="1"/>
          </p:cNvSpPr>
          <p:nvPr>
            <p:ph type="title"/>
          </p:nvPr>
        </p:nvSpPr>
        <p:spPr>
          <a:xfrm>
            <a:off x="581025" y="3571"/>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Contents</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245A156B-D87F-B073-3214-8F110EE52677}"/>
              </a:ext>
            </a:extLst>
          </p:cNvPr>
          <p:cNvSpPr>
            <a:spLocks noGrp="1"/>
          </p:cNvSpPr>
          <p:nvPr>
            <p:ph idx="1"/>
          </p:nvPr>
        </p:nvSpPr>
        <p:spPr>
          <a:xfrm>
            <a:off x="669925" y="1259284"/>
            <a:ext cx="10515600" cy="4927600"/>
          </a:xfrm>
        </p:spPr>
        <p:txBody>
          <a:bodyPr>
            <a:normAutofit fontScale="55000" lnSpcReduction="20000"/>
          </a:bodyPr>
          <a:lstStyle/>
          <a:p>
            <a:r>
              <a:rPr lang="en-US" sz="3100" dirty="0">
                <a:latin typeface="Times New Roman" panose="02020603050405020304" pitchFamily="18" charset="0"/>
                <a:cs typeface="Times New Roman" panose="02020603050405020304" pitchFamily="18" charset="0"/>
              </a:rPr>
              <a:t>ABSTRACT</a:t>
            </a:r>
          </a:p>
          <a:p>
            <a:r>
              <a:rPr lang="en-US" sz="3100" dirty="0">
                <a:latin typeface="Times New Roman" panose="02020603050405020304" pitchFamily="18" charset="0"/>
                <a:cs typeface="Times New Roman" panose="02020603050405020304" pitchFamily="18" charset="0"/>
              </a:rPr>
              <a:t>INTRODUCTION</a:t>
            </a:r>
          </a:p>
          <a:p>
            <a:r>
              <a:rPr lang="en-US" sz="3100" dirty="0">
                <a:latin typeface="Times New Roman" panose="02020603050405020304" pitchFamily="18" charset="0"/>
                <a:cs typeface="Times New Roman" panose="02020603050405020304" pitchFamily="18" charset="0"/>
              </a:rPr>
              <a:t>LITERATURE SURVEY</a:t>
            </a:r>
          </a:p>
          <a:p>
            <a:r>
              <a:rPr lang="en-US" sz="3100" dirty="0">
                <a:latin typeface="Times New Roman" panose="02020603050405020304" pitchFamily="18" charset="0"/>
                <a:cs typeface="Times New Roman" panose="02020603050405020304" pitchFamily="18" charset="0"/>
              </a:rPr>
              <a:t>PROBLEM STATEMENT</a:t>
            </a:r>
          </a:p>
          <a:p>
            <a:r>
              <a:rPr lang="en-US" sz="3100" dirty="0">
                <a:latin typeface="Times New Roman" panose="02020603050405020304" pitchFamily="18" charset="0"/>
                <a:cs typeface="Times New Roman" panose="02020603050405020304" pitchFamily="18" charset="0"/>
              </a:rPr>
              <a:t>OBJECTIVES</a:t>
            </a:r>
          </a:p>
          <a:p>
            <a:r>
              <a:rPr lang="en-US" sz="3100" i="0" dirty="0">
                <a:solidFill>
                  <a:srgbClr val="0D0D0D"/>
                </a:solidFill>
                <a:effectLst/>
                <a:latin typeface="Times New Roman" panose="02020603050405020304" pitchFamily="18" charset="0"/>
                <a:ea typeface="Verdana" panose="020B0604030504040204" pitchFamily="34" charset="0"/>
                <a:cs typeface="Times New Roman" panose="02020603050405020304" pitchFamily="18" charset="0"/>
              </a:rPr>
              <a:t>SOURCE OF COLOR CAST</a:t>
            </a:r>
            <a:endParaRPr lang="en-US" sz="3100" dirty="0">
              <a:latin typeface="Times New Roman" panose="02020603050405020304" pitchFamily="18" charset="0"/>
              <a:cs typeface="Times New Roman" panose="02020603050405020304" pitchFamily="18" charset="0"/>
            </a:endParaRPr>
          </a:p>
          <a:p>
            <a:r>
              <a:rPr lang="en-US" sz="3100" dirty="0">
                <a:latin typeface="Times New Roman" panose="02020603050405020304" pitchFamily="18" charset="0"/>
                <a:cs typeface="Times New Roman" panose="02020603050405020304" pitchFamily="18" charset="0"/>
              </a:rPr>
              <a:t>EXISTING METHODS</a:t>
            </a:r>
          </a:p>
          <a:p>
            <a:r>
              <a:rPr lang="en-US" sz="3100" dirty="0">
                <a:latin typeface="Times New Roman" panose="02020603050405020304" pitchFamily="18" charset="0"/>
                <a:cs typeface="Times New Roman" panose="02020603050405020304" pitchFamily="18" charset="0"/>
              </a:rPr>
              <a:t>DATASETS OR SOURCES</a:t>
            </a:r>
          </a:p>
          <a:p>
            <a:r>
              <a:rPr lang="en-US" sz="3100" dirty="0">
                <a:latin typeface="Times New Roman" panose="02020603050405020304" pitchFamily="18" charset="0"/>
                <a:cs typeface="Times New Roman" panose="02020603050405020304" pitchFamily="18" charset="0"/>
              </a:rPr>
              <a:t>PROPOSED METHODS</a:t>
            </a:r>
          </a:p>
          <a:p>
            <a:r>
              <a:rPr lang="en-US" sz="3100" dirty="0">
                <a:latin typeface="Times New Roman" panose="02020603050405020304" pitchFamily="18" charset="0"/>
                <a:cs typeface="Times New Roman" panose="02020603050405020304" pitchFamily="18" charset="0"/>
              </a:rPr>
              <a:t>SIMULATION RESULTS</a:t>
            </a:r>
          </a:p>
          <a:p>
            <a:r>
              <a:rPr lang="en-US" sz="3100" dirty="0">
                <a:latin typeface="Times New Roman" panose="02020603050405020304" pitchFamily="18" charset="0"/>
                <a:cs typeface="Times New Roman" panose="02020603050405020304" pitchFamily="18" charset="0"/>
              </a:rPr>
              <a:t>APPLICATIONS</a:t>
            </a:r>
          </a:p>
          <a:p>
            <a:r>
              <a:rPr lang="en-US" sz="3100" dirty="0">
                <a:latin typeface="Times New Roman" panose="02020603050405020304" pitchFamily="18" charset="0"/>
                <a:cs typeface="Times New Roman" panose="02020603050405020304" pitchFamily="18" charset="0"/>
              </a:rPr>
              <a:t>CONCLUSION</a:t>
            </a:r>
          </a:p>
          <a:p>
            <a:r>
              <a:rPr lang="en-US" sz="3100" dirty="0">
                <a:latin typeface="Times New Roman" panose="02020603050405020304" pitchFamily="18" charset="0"/>
                <a:cs typeface="Times New Roman" panose="02020603050405020304" pitchFamily="18" charset="0"/>
              </a:rPr>
              <a:t>FUTURE SCOPE</a:t>
            </a:r>
          </a:p>
          <a:p>
            <a:r>
              <a:rPr lang="en-US" sz="3100" dirty="0">
                <a:latin typeface="Times New Roman" panose="02020603050405020304" pitchFamily="18" charset="0"/>
                <a:cs typeface="Times New Roman" panose="02020603050405020304" pitchFamily="18" charset="0"/>
              </a:rPr>
              <a:t>REFERENCES</a:t>
            </a:r>
          </a:p>
          <a:p>
            <a:r>
              <a:rPr lang="en-US" sz="3100" dirty="0">
                <a:latin typeface="Times New Roman" panose="02020603050405020304" pitchFamily="18" charset="0"/>
                <a:cs typeface="Times New Roman" panose="02020603050405020304" pitchFamily="18" charset="0"/>
              </a:rPr>
              <a:t>CONFERENCE DETAILS</a:t>
            </a:r>
          </a:p>
          <a:p>
            <a:r>
              <a:rPr lang="en-US" sz="3100" dirty="0">
                <a:latin typeface="Times New Roman" panose="02020603050405020304" pitchFamily="18" charset="0"/>
                <a:cs typeface="Times New Roman" panose="02020603050405020304" pitchFamily="18" charset="0"/>
              </a:rPr>
              <a:t>STATUS OF THESIS PREPARATION</a:t>
            </a:r>
          </a:p>
          <a:p>
            <a:endParaRPr lang="en-US" sz="3100" dirty="0">
              <a:latin typeface="Times New Roman" panose="02020603050405020304" pitchFamily="18" charset="0"/>
              <a:cs typeface="Times New Roman" panose="02020603050405020304" pitchFamily="18" charset="0"/>
            </a:endParaRPr>
          </a:p>
          <a:p>
            <a:endParaRPr lang="en-US" dirty="0"/>
          </a:p>
          <a:p>
            <a:endParaRPr lang="en-US" dirty="0"/>
          </a:p>
          <a:p>
            <a:endParaRPr lang="en-IN" dirty="0"/>
          </a:p>
        </p:txBody>
      </p:sp>
      <p:sp>
        <p:nvSpPr>
          <p:cNvPr id="5" name="Slide Number Placeholder 4">
            <a:extLst>
              <a:ext uri="{FF2B5EF4-FFF2-40B4-BE49-F238E27FC236}">
                <a16:creationId xmlns:a16="http://schemas.microsoft.com/office/drawing/2014/main" id="{3FD0420C-26A2-0CDF-A22D-AAB946E39517}"/>
              </a:ext>
            </a:extLst>
          </p:cNvPr>
          <p:cNvSpPr>
            <a:spLocks noGrp="1"/>
          </p:cNvSpPr>
          <p:nvPr>
            <p:ph type="sldNum" sz="quarter" idx="12"/>
          </p:nvPr>
        </p:nvSpPr>
        <p:spPr/>
        <p:txBody>
          <a:bodyPr/>
          <a:lstStyle/>
          <a:p>
            <a:fld id="{CAC6B055-71A4-499D-9087-0D034CD6A2D7}" type="slidenum">
              <a:rPr lang="en-IN" smtClean="0"/>
              <a:t>2</a:t>
            </a:fld>
            <a:endParaRPr lang="en-IN"/>
          </a:p>
        </p:txBody>
      </p:sp>
      <p:pic>
        <p:nvPicPr>
          <p:cNvPr id="6" name="Picture 5">
            <a:extLst>
              <a:ext uri="{FF2B5EF4-FFF2-40B4-BE49-F238E27FC236}">
                <a16:creationId xmlns:a16="http://schemas.microsoft.com/office/drawing/2014/main" id="{014BC3EC-26E8-D73C-CC00-A6237ABAA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251131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Proposed Method (Cont..)</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C2F14D9-140B-2A7D-F37A-B6F13B326C11}"/>
              </a:ext>
            </a:extLst>
          </p:cNvPr>
          <p:cNvSpPr txBox="1"/>
          <p:nvPr/>
        </p:nvSpPr>
        <p:spPr>
          <a:xfrm>
            <a:off x="609599" y="1422441"/>
            <a:ext cx="11157857" cy="5707203"/>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4. Loading a test image</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loads a test image using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imread</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retains a copy of the original test image in </a:t>
            </a: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testImg1</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R="0" lvl="0">
              <a:lnSpc>
                <a:spcPct val="107000"/>
              </a:lnSpc>
              <a:spcBef>
                <a:spcPts val="0"/>
              </a:spcBef>
              <a:spcAft>
                <a:spcPts val="800"/>
              </a:spcAft>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5. Applying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color</a:t>
            </a: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 cast correction</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reshapes the test image into a 2D array of RGB values.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applies the learned transformation matrix </a:t>
            </a: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coefficients</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to the RGB values of the test image to perform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color</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cast correction.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converts the corrected RGB values back to uint8 format and reshapes them to the original image dimensions.</a:t>
            </a:r>
          </a:p>
          <a:p>
            <a:pPr marR="0" lvl="0">
              <a:lnSpc>
                <a:spcPct val="107000"/>
              </a:lnSpc>
              <a:spcBef>
                <a:spcPts val="0"/>
              </a:spcBef>
              <a:spcAft>
                <a:spcPts val="800"/>
              </a:spcAft>
              <a:tabLst>
                <a:tab pos="457200" algn="l"/>
              </a:tabLs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6. Evaluating the corrected image</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initializes an array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fm_deg</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to store the quality metrics.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It calculates quality metrics for the corrected test image using the </a:t>
            </a:r>
            <a:r>
              <a:rPr lang="en-IN" sz="2000" b="1" kern="100" dirty="0" err="1">
                <a:effectLst/>
                <a:latin typeface="Times New Roman" panose="02020603050405020304" pitchFamily="18" charset="0"/>
                <a:ea typeface="Aptos" panose="020B0004020202020204" pitchFamily="34" charset="0"/>
                <a:cs typeface="Times New Roman" panose="02020603050405020304" pitchFamily="18" charset="0"/>
              </a:rPr>
              <a:t>fmeasure</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function for different parameters ('ACMO', 'BREN', 'GRAS', 'LAPM', 'LAPV', 'LAPD', 'WAVV').</a:t>
            </a:r>
          </a:p>
          <a:p>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7AC0E6A-B71F-EA80-971F-4AD37F1A246F}"/>
              </a:ext>
            </a:extLst>
          </p:cNvPr>
          <p:cNvSpPr>
            <a:spLocks noGrp="1"/>
          </p:cNvSpPr>
          <p:nvPr>
            <p:ph type="sldNum" sz="quarter" idx="12"/>
          </p:nvPr>
        </p:nvSpPr>
        <p:spPr/>
        <p:txBody>
          <a:bodyPr/>
          <a:lstStyle/>
          <a:p>
            <a:fld id="{CAC6B055-71A4-499D-9087-0D034CD6A2D7}" type="slidenum">
              <a:rPr lang="en-IN" smtClean="0"/>
              <a:t>20</a:t>
            </a:fld>
            <a:endParaRPr lang="en-IN"/>
          </a:p>
        </p:txBody>
      </p:sp>
      <p:pic>
        <p:nvPicPr>
          <p:cNvPr id="6" name="Picture 5">
            <a:extLst>
              <a:ext uri="{FF2B5EF4-FFF2-40B4-BE49-F238E27FC236}">
                <a16:creationId xmlns:a16="http://schemas.microsoft.com/office/drawing/2014/main" id="{5B2D7DE1-F677-457E-55E9-AEEF297DF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3834180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Design Metrics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C2F14D9-140B-2A7D-F37A-B6F13B326C11}"/>
              </a:ext>
            </a:extLst>
          </p:cNvPr>
          <p:cNvSpPr txBox="1"/>
          <p:nvPr/>
        </p:nvSpPr>
        <p:spPr>
          <a:xfrm>
            <a:off x="1774371" y="1690688"/>
            <a:ext cx="9331779" cy="3219471"/>
          </a:xfrm>
          <a:prstGeom prst="rect">
            <a:avLst/>
          </a:prstGeom>
          <a:noFill/>
        </p:spPr>
        <p:txBody>
          <a:bodyPr wrap="square" rtlCol="0">
            <a:spAutoFit/>
          </a:bodyPr>
          <a:lstStyle/>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Absolute central moment (ACMO)</a:t>
            </a: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Brenner's focus measure (BREN) </a:t>
            </a: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Squared gradient (GRAS)</a:t>
            </a: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Modified Laplacian (LAPM) </a:t>
            </a: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Variance of Laplacian (LAPV)</a:t>
            </a: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Diagonal Laplacian (LAPD)</a:t>
            </a:r>
            <a:endParaRPr lang="en-IN" sz="2200" dirty="0">
              <a:latin typeface="Times New Roman" panose="02020603050405020304" pitchFamily="18" charset="0"/>
              <a:ea typeface="Calibri" panose="020F0502020204030204" pitchFamily="34" charset="0"/>
            </a:endParaRPr>
          </a:p>
          <a:p>
            <a:pPr marR="0" lvl="0">
              <a:lnSpc>
                <a:spcPct val="107000"/>
              </a:lnSpc>
              <a:spcBef>
                <a:spcPts val="0"/>
              </a:spcBef>
              <a:spcAft>
                <a:spcPts val="800"/>
              </a:spcAft>
              <a:tabLst>
                <a:tab pos="457200" algn="l"/>
              </a:tabLst>
            </a:pPr>
            <a:r>
              <a:rPr lang="en-IN" sz="2200" dirty="0">
                <a:effectLst/>
                <a:latin typeface="Times New Roman" panose="02020603050405020304" pitchFamily="18" charset="0"/>
                <a:ea typeface="Calibri" panose="020F0502020204030204" pitchFamily="34" charset="0"/>
              </a:rPr>
              <a:t>Wavelet variance (WAVV) </a:t>
            </a:r>
            <a:endParaRPr lang="en-IN" sz="2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B72D284-F68F-5768-5C2C-29765B24C11C}"/>
              </a:ext>
            </a:extLst>
          </p:cNvPr>
          <p:cNvSpPr>
            <a:spLocks noGrp="1"/>
          </p:cNvSpPr>
          <p:nvPr>
            <p:ph type="sldNum" sz="quarter" idx="12"/>
          </p:nvPr>
        </p:nvSpPr>
        <p:spPr/>
        <p:txBody>
          <a:bodyPr/>
          <a:lstStyle/>
          <a:p>
            <a:fld id="{CAC6B055-71A4-499D-9087-0D034CD6A2D7}" type="slidenum">
              <a:rPr lang="en-IN" smtClean="0"/>
              <a:t>21</a:t>
            </a:fld>
            <a:endParaRPr lang="en-IN"/>
          </a:p>
        </p:txBody>
      </p:sp>
      <p:pic>
        <p:nvPicPr>
          <p:cNvPr id="6" name="Picture 5">
            <a:extLst>
              <a:ext uri="{FF2B5EF4-FFF2-40B4-BE49-F238E27FC236}">
                <a16:creationId xmlns:a16="http://schemas.microsoft.com/office/drawing/2014/main" id="{A6586413-5A11-6477-44ED-98A4EFB61D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2290846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a:xfrm>
            <a:off x="619125" y="1246955"/>
            <a:ext cx="10515600" cy="1325563"/>
          </a:xfrm>
        </p:spPr>
        <p:txBody>
          <a:bodyPr>
            <a:normAutofit/>
          </a:bodyPr>
          <a:lstStyle/>
          <a:p>
            <a:r>
              <a:rPr lang="en-US" sz="2400" b="1" dirty="0">
                <a:latin typeface="Verdana" panose="020B0604030504040204" pitchFamily="34" charset="0"/>
                <a:ea typeface="Verdana" panose="020B0604030504040204" pitchFamily="34" charset="0"/>
              </a:rPr>
              <a:t>Simulation Results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D708996-017D-3637-20C3-7371B6D79BF2}"/>
              </a:ext>
            </a:extLst>
          </p:cNvPr>
          <p:cNvPicPr>
            <a:picLocks noChangeAspect="1"/>
          </p:cNvPicPr>
          <p:nvPr/>
        </p:nvPicPr>
        <p:blipFill>
          <a:blip r:embed="rId2"/>
          <a:stretch>
            <a:fillRect/>
          </a:stretch>
        </p:blipFill>
        <p:spPr>
          <a:xfrm>
            <a:off x="5105874" y="631566"/>
            <a:ext cx="6618514" cy="5965290"/>
          </a:xfrm>
          <a:prstGeom prst="rect">
            <a:avLst/>
          </a:prstGeom>
        </p:spPr>
      </p:pic>
      <p:sp>
        <p:nvSpPr>
          <p:cNvPr id="5" name="Slide Number Placeholder 4">
            <a:extLst>
              <a:ext uri="{FF2B5EF4-FFF2-40B4-BE49-F238E27FC236}">
                <a16:creationId xmlns:a16="http://schemas.microsoft.com/office/drawing/2014/main" id="{2C1ACB0E-75D2-3758-6691-7D860341B5B6}"/>
              </a:ext>
            </a:extLst>
          </p:cNvPr>
          <p:cNvSpPr>
            <a:spLocks noGrp="1"/>
          </p:cNvSpPr>
          <p:nvPr>
            <p:ph type="sldNum" sz="quarter" idx="12"/>
          </p:nvPr>
        </p:nvSpPr>
        <p:spPr/>
        <p:txBody>
          <a:bodyPr/>
          <a:lstStyle/>
          <a:p>
            <a:fld id="{CAC6B055-71A4-499D-9087-0D034CD6A2D7}" type="slidenum">
              <a:rPr lang="en-IN" smtClean="0"/>
              <a:t>22</a:t>
            </a:fld>
            <a:endParaRPr lang="en-IN"/>
          </a:p>
        </p:txBody>
      </p:sp>
      <p:pic>
        <p:nvPicPr>
          <p:cNvPr id="7" name="Picture 6">
            <a:extLst>
              <a:ext uri="{FF2B5EF4-FFF2-40B4-BE49-F238E27FC236}">
                <a16:creationId xmlns:a16="http://schemas.microsoft.com/office/drawing/2014/main" id="{22443F90-6EEC-966E-77B2-BAEC4AB21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02" y="173868"/>
            <a:ext cx="1633945" cy="1073087"/>
          </a:xfrm>
          <a:prstGeom prst="rect">
            <a:avLst/>
          </a:prstGeom>
        </p:spPr>
      </p:pic>
    </p:spTree>
    <p:extLst>
      <p:ext uri="{BB962C8B-B14F-4D97-AF65-F5344CB8AC3E}">
        <p14:creationId xmlns:p14="http://schemas.microsoft.com/office/powerpoint/2010/main" val="1531387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a:xfrm>
            <a:off x="-2570093" y="1084850"/>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Simulation Results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81B871-1A39-AA6D-9264-915AE4CD7E72}"/>
              </a:ext>
            </a:extLst>
          </p:cNvPr>
          <p:cNvPicPr>
            <a:picLocks noChangeAspect="1"/>
          </p:cNvPicPr>
          <p:nvPr/>
        </p:nvPicPr>
        <p:blipFill>
          <a:blip r:embed="rId2"/>
          <a:stretch>
            <a:fillRect/>
          </a:stretch>
        </p:blipFill>
        <p:spPr>
          <a:xfrm>
            <a:off x="5214258" y="505804"/>
            <a:ext cx="5923900" cy="5846391"/>
          </a:xfrm>
          <a:prstGeom prst="rect">
            <a:avLst/>
          </a:prstGeom>
        </p:spPr>
      </p:pic>
      <p:sp>
        <p:nvSpPr>
          <p:cNvPr id="6" name="Slide Number Placeholder 5">
            <a:extLst>
              <a:ext uri="{FF2B5EF4-FFF2-40B4-BE49-F238E27FC236}">
                <a16:creationId xmlns:a16="http://schemas.microsoft.com/office/drawing/2014/main" id="{BCB3CDB0-3BA7-A7FD-6F4E-B7229778021B}"/>
              </a:ext>
            </a:extLst>
          </p:cNvPr>
          <p:cNvSpPr>
            <a:spLocks noGrp="1"/>
          </p:cNvSpPr>
          <p:nvPr>
            <p:ph type="sldNum" sz="quarter" idx="12"/>
          </p:nvPr>
        </p:nvSpPr>
        <p:spPr/>
        <p:txBody>
          <a:bodyPr/>
          <a:lstStyle/>
          <a:p>
            <a:fld id="{CAC6B055-71A4-499D-9087-0D034CD6A2D7}" type="slidenum">
              <a:rPr lang="en-IN" smtClean="0"/>
              <a:t>23</a:t>
            </a:fld>
            <a:endParaRPr lang="en-IN"/>
          </a:p>
        </p:txBody>
      </p:sp>
      <p:pic>
        <p:nvPicPr>
          <p:cNvPr id="7" name="Picture 6">
            <a:extLst>
              <a:ext uri="{FF2B5EF4-FFF2-40B4-BE49-F238E27FC236}">
                <a16:creationId xmlns:a16="http://schemas.microsoft.com/office/drawing/2014/main" id="{98DD2880-FE46-0038-7B77-14BB96E88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69" y="142242"/>
            <a:ext cx="1633945" cy="1073087"/>
          </a:xfrm>
          <a:prstGeom prst="rect">
            <a:avLst/>
          </a:prstGeom>
        </p:spPr>
      </p:pic>
    </p:spTree>
    <p:extLst>
      <p:ext uri="{BB962C8B-B14F-4D97-AF65-F5344CB8AC3E}">
        <p14:creationId xmlns:p14="http://schemas.microsoft.com/office/powerpoint/2010/main" val="144280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a:xfrm>
            <a:off x="-2888974" y="1100621"/>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Simulation Results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3FE6DEB-B239-0041-277D-71DEB94B1A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19789" y="495300"/>
            <a:ext cx="3554209" cy="5867400"/>
          </a:xfrm>
          <a:prstGeom prst="rect">
            <a:avLst/>
          </a:prstGeom>
        </p:spPr>
      </p:pic>
      <p:sp>
        <p:nvSpPr>
          <p:cNvPr id="5" name="Slide Number Placeholder 4">
            <a:extLst>
              <a:ext uri="{FF2B5EF4-FFF2-40B4-BE49-F238E27FC236}">
                <a16:creationId xmlns:a16="http://schemas.microsoft.com/office/drawing/2014/main" id="{02663B8D-51FE-7D5B-8449-9067326DC4EC}"/>
              </a:ext>
            </a:extLst>
          </p:cNvPr>
          <p:cNvSpPr>
            <a:spLocks noGrp="1"/>
          </p:cNvSpPr>
          <p:nvPr>
            <p:ph type="sldNum" sz="quarter" idx="12"/>
          </p:nvPr>
        </p:nvSpPr>
        <p:spPr/>
        <p:txBody>
          <a:bodyPr/>
          <a:lstStyle/>
          <a:p>
            <a:fld id="{CAC6B055-71A4-499D-9087-0D034CD6A2D7}" type="slidenum">
              <a:rPr lang="en-IN" smtClean="0"/>
              <a:t>24</a:t>
            </a:fld>
            <a:endParaRPr lang="en-IN"/>
          </a:p>
        </p:txBody>
      </p:sp>
      <p:pic>
        <p:nvPicPr>
          <p:cNvPr id="7" name="Picture 6">
            <a:extLst>
              <a:ext uri="{FF2B5EF4-FFF2-40B4-BE49-F238E27FC236}">
                <a16:creationId xmlns:a16="http://schemas.microsoft.com/office/drawing/2014/main" id="{DDF81AA6-5BF3-2A75-79EE-1B94C4963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521" y="113667"/>
            <a:ext cx="1633945" cy="1073087"/>
          </a:xfrm>
          <a:prstGeom prst="rect">
            <a:avLst/>
          </a:prstGeom>
        </p:spPr>
      </p:pic>
    </p:spTree>
    <p:extLst>
      <p:ext uri="{BB962C8B-B14F-4D97-AF65-F5344CB8AC3E}">
        <p14:creationId xmlns:p14="http://schemas.microsoft.com/office/powerpoint/2010/main" val="609998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a:xfrm>
            <a:off x="838200" y="-200933"/>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Simulation Results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BB4F1D5-97F7-8B19-FD7E-6B2B9CCB0632}"/>
              </a:ext>
            </a:extLst>
          </p:cNvPr>
          <p:cNvGraphicFramePr>
            <a:graphicFrameLocks noGrp="1"/>
          </p:cNvGraphicFramePr>
          <p:nvPr>
            <p:extLst>
              <p:ext uri="{D42A27DB-BD31-4B8C-83A1-F6EECF244321}">
                <p14:modId xmlns:p14="http://schemas.microsoft.com/office/powerpoint/2010/main" val="2229071692"/>
              </p:ext>
            </p:extLst>
          </p:nvPr>
        </p:nvGraphicFramePr>
        <p:xfrm>
          <a:off x="1175657" y="1048432"/>
          <a:ext cx="10014856" cy="2609166"/>
        </p:xfrm>
        <a:graphic>
          <a:graphicData uri="http://schemas.openxmlformats.org/drawingml/2006/table">
            <a:tbl>
              <a:tblPr firstRow="1" firstCol="1" bandRow="1">
                <a:tableStyleId>{5C22544A-7EE6-4342-B048-85BDC9FD1C3A}</a:tableStyleId>
              </a:tblPr>
              <a:tblGrid>
                <a:gridCol w="1251857">
                  <a:extLst>
                    <a:ext uri="{9D8B030D-6E8A-4147-A177-3AD203B41FA5}">
                      <a16:colId xmlns:a16="http://schemas.microsoft.com/office/drawing/2014/main" val="2619630343"/>
                    </a:ext>
                  </a:extLst>
                </a:gridCol>
                <a:gridCol w="1251857">
                  <a:extLst>
                    <a:ext uri="{9D8B030D-6E8A-4147-A177-3AD203B41FA5}">
                      <a16:colId xmlns:a16="http://schemas.microsoft.com/office/drawing/2014/main" val="376011047"/>
                    </a:ext>
                  </a:extLst>
                </a:gridCol>
                <a:gridCol w="1251857">
                  <a:extLst>
                    <a:ext uri="{9D8B030D-6E8A-4147-A177-3AD203B41FA5}">
                      <a16:colId xmlns:a16="http://schemas.microsoft.com/office/drawing/2014/main" val="8512427"/>
                    </a:ext>
                  </a:extLst>
                </a:gridCol>
                <a:gridCol w="1251857">
                  <a:extLst>
                    <a:ext uri="{9D8B030D-6E8A-4147-A177-3AD203B41FA5}">
                      <a16:colId xmlns:a16="http://schemas.microsoft.com/office/drawing/2014/main" val="4024048761"/>
                    </a:ext>
                  </a:extLst>
                </a:gridCol>
                <a:gridCol w="1251857">
                  <a:extLst>
                    <a:ext uri="{9D8B030D-6E8A-4147-A177-3AD203B41FA5}">
                      <a16:colId xmlns:a16="http://schemas.microsoft.com/office/drawing/2014/main" val="4010138748"/>
                    </a:ext>
                  </a:extLst>
                </a:gridCol>
                <a:gridCol w="1251857">
                  <a:extLst>
                    <a:ext uri="{9D8B030D-6E8A-4147-A177-3AD203B41FA5}">
                      <a16:colId xmlns:a16="http://schemas.microsoft.com/office/drawing/2014/main" val="2763496027"/>
                    </a:ext>
                  </a:extLst>
                </a:gridCol>
                <a:gridCol w="1251857">
                  <a:extLst>
                    <a:ext uri="{9D8B030D-6E8A-4147-A177-3AD203B41FA5}">
                      <a16:colId xmlns:a16="http://schemas.microsoft.com/office/drawing/2014/main" val="3810123343"/>
                    </a:ext>
                  </a:extLst>
                </a:gridCol>
                <a:gridCol w="1251857">
                  <a:extLst>
                    <a:ext uri="{9D8B030D-6E8A-4147-A177-3AD203B41FA5}">
                      <a16:colId xmlns:a16="http://schemas.microsoft.com/office/drawing/2014/main" val="208554902"/>
                    </a:ext>
                  </a:extLst>
                </a:gridCol>
              </a:tblGrid>
              <a:tr h="372738">
                <a:tc>
                  <a:txBody>
                    <a:bodyPr/>
                    <a:lstStyle/>
                    <a:p>
                      <a:endParaRPr lang="en-IN" sz="1800" dirty="0">
                        <a:effectLst/>
                        <a:latin typeface="Times New Roman" panose="02020603050405020304" pitchFamily="18" charset="0"/>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ACMO</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BREN</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GRAS</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LAPM</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LAPV</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LAPD</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WAVV</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99190950"/>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70.77</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1841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39.3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15.45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1082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28.9</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59.28</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36741465"/>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65.61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1045</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29.9</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11.42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714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22.8</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48.44</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36985212"/>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73.29</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1489</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48.5</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16.79</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834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33.5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69.14</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110780463"/>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65.89</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917</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30.2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10.27</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483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21.1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35.12</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904362682"/>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76.52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119</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13.6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2.066</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15.5</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4.47</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1.478</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259838161"/>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60.67</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833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27.5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8.686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475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17.8</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28.89</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079743200"/>
                  </a:ext>
                </a:extLst>
              </a:tr>
            </a:tbl>
          </a:graphicData>
        </a:graphic>
      </p:graphicFrame>
      <p:sp>
        <p:nvSpPr>
          <p:cNvPr id="7" name="TextBox 6">
            <a:extLst>
              <a:ext uri="{FF2B5EF4-FFF2-40B4-BE49-F238E27FC236}">
                <a16:creationId xmlns:a16="http://schemas.microsoft.com/office/drawing/2014/main" id="{3A2A931B-9ADC-B69F-020F-27E1F4787B13}"/>
              </a:ext>
            </a:extLst>
          </p:cNvPr>
          <p:cNvSpPr txBox="1"/>
          <p:nvPr/>
        </p:nvSpPr>
        <p:spPr>
          <a:xfrm>
            <a:off x="4484914" y="722642"/>
            <a:ext cx="6096000" cy="369332"/>
          </a:xfrm>
          <a:prstGeom prst="rect">
            <a:avLst/>
          </a:prstGeom>
          <a:noFill/>
        </p:spPr>
        <p:txBody>
          <a:bodyPr wrap="square">
            <a:spAutoFit/>
          </a:bodyPr>
          <a:lstStyle/>
          <a:p>
            <a:r>
              <a:rPr lang="en-IN" sz="1800" cap="all" dirty="0">
                <a:effectLst/>
                <a:latin typeface="Times New Roman" panose="02020603050405020304" pitchFamily="18" charset="0"/>
                <a:ea typeface="SimSun" panose="02010600030101010101" pitchFamily="2" charset="-122"/>
              </a:rPr>
              <a:t>on Level-1 degraded images</a:t>
            </a:r>
            <a:endParaRPr lang="en-IN" dirty="0"/>
          </a:p>
        </p:txBody>
      </p:sp>
      <p:graphicFrame>
        <p:nvGraphicFramePr>
          <p:cNvPr id="8" name="Table 7">
            <a:extLst>
              <a:ext uri="{FF2B5EF4-FFF2-40B4-BE49-F238E27FC236}">
                <a16:creationId xmlns:a16="http://schemas.microsoft.com/office/drawing/2014/main" id="{745C6FD7-9433-A703-D62F-65E30C23D8CA}"/>
              </a:ext>
            </a:extLst>
          </p:cNvPr>
          <p:cNvGraphicFramePr>
            <a:graphicFrameLocks noGrp="1"/>
          </p:cNvGraphicFramePr>
          <p:nvPr>
            <p:extLst>
              <p:ext uri="{D42A27DB-BD31-4B8C-83A1-F6EECF244321}">
                <p14:modId xmlns:p14="http://schemas.microsoft.com/office/powerpoint/2010/main" val="2118796198"/>
              </p:ext>
            </p:extLst>
          </p:nvPr>
        </p:nvGraphicFramePr>
        <p:xfrm>
          <a:off x="1175657" y="4592986"/>
          <a:ext cx="10014856" cy="2112614"/>
        </p:xfrm>
        <a:graphic>
          <a:graphicData uri="http://schemas.openxmlformats.org/drawingml/2006/table">
            <a:tbl>
              <a:tblPr firstRow="1" firstCol="1" bandRow="1">
                <a:tableStyleId>{5C22544A-7EE6-4342-B048-85BDC9FD1C3A}</a:tableStyleId>
              </a:tblPr>
              <a:tblGrid>
                <a:gridCol w="1251857">
                  <a:extLst>
                    <a:ext uri="{9D8B030D-6E8A-4147-A177-3AD203B41FA5}">
                      <a16:colId xmlns:a16="http://schemas.microsoft.com/office/drawing/2014/main" val="2444715485"/>
                    </a:ext>
                  </a:extLst>
                </a:gridCol>
                <a:gridCol w="1251857">
                  <a:extLst>
                    <a:ext uri="{9D8B030D-6E8A-4147-A177-3AD203B41FA5}">
                      <a16:colId xmlns:a16="http://schemas.microsoft.com/office/drawing/2014/main" val="3728875144"/>
                    </a:ext>
                  </a:extLst>
                </a:gridCol>
                <a:gridCol w="1251857">
                  <a:extLst>
                    <a:ext uri="{9D8B030D-6E8A-4147-A177-3AD203B41FA5}">
                      <a16:colId xmlns:a16="http://schemas.microsoft.com/office/drawing/2014/main" val="2496880432"/>
                    </a:ext>
                  </a:extLst>
                </a:gridCol>
                <a:gridCol w="1251857">
                  <a:extLst>
                    <a:ext uri="{9D8B030D-6E8A-4147-A177-3AD203B41FA5}">
                      <a16:colId xmlns:a16="http://schemas.microsoft.com/office/drawing/2014/main" val="182983529"/>
                    </a:ext>
                  </a:extLst>
                </a:gridCol>
                <a:gridCol w="1251857">
                  <a:extLst>
                    <a:ext uri="{9D8B030D-6E8A-4147-A177-3AD203B41FA5}">
                      <a16:colId xmlns:a16="http://schemas.microsoft.com/office/drawing/2014/main" val="4210470041"/>
                    </a:ext>
                  </a:extLst>
                </a:gridCol>
                <a:gridCol w="1251857">
                  <a:extLst>
                    <a:ext uri="{9D8B030D-6E8A-4147-A177-3AD203B41FA5}">
                      <a16:colId xmlns:a16="http://schemas.microsoft.com/office/drawing/2014/main" val="4132438421"/>
                    </a:ext>
                  </a:extLst>
                </a:gridCol>
                <a:gridCol w="1251857">
                  <a:extLst>
                    <a:ext uri="{9D8B030D-6E8A-4147-A177-3AD203B41FA5}">
                      <a16:colId xmlns:a16="http://schemas.microsoft.com/office/drawing/2014/main" val="128597612"/>
                    </a:ext>
                  </a:extLst>
                </a:gridCol>
                <a:gridCol w="1251857">
                  <a:extLst>
                    <a:ext uri="{9D8B030D-6E8A-4147-A177-3AD203B41FA5}">
                      <a16:colId xmlns:a16="http://schemas.microsoft.com/office/drawing/2014/main" val="1537207628"/>
                    </a:ext>
                  </a:extLst>
                </a:gridCol>
              </a:tblGrid>
              <a:tr h="301802">
                <a:tc>
                  <a:txBody>
                    <a:bodyPr/>
                    <a:lstStyle/>
                    <a:p>
                      <a:endParaRPr lang="en-IN" sz="1800" dirty="0">
                        <a:effectLst/>
                        <a:latin typeface="Times New Roman" panose="02020603050405020304" pitchFamily="18" charset="0"/>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ACMO</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BREN</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GRAS</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LAPM</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LAPV</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LAPD</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WAVV</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69046186"/>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65.72</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1269</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34.26</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11.40</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525.3</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22.89</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32.875</a:t>
                      </a:r>
                      <a:endParaRPr lang="en-IN" sz="1800" spc="-5">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1154643122"/>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72.41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690</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27.18</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8.860</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319.1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18.61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25.528</a:t>
                      </a:r>
                      <a:endParaRPr lang="en-IN" sz="1800" spc="-5">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1007505217"/>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74.23</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756.4</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38.48</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11.4</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328.7</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23.95</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32.229</a:t>
                      </a:r>
                      <a:endParaRPr lang="en-IN" sz="1800" spc="-5">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992918864"/>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56.87</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656.3</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31.21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9.0</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231.6</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19.25</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19.001</a:t>
                      </a:r>
                      <a:endParaRPr lang="en-IN" sz="1800" spc="-5">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2432099506"/>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73.9</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69.28</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10.24</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2.04</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10.08</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4.296</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1.1487</a:t>
                      </a:r>
                      <a:endParaRPr lang="en-IN" sz="1800" spc="-5">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2579092433"/>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68.2</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544.1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26.91</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rPr>
                        <a:t>7.13</a:t>
                      </a:r>
                      <a:endParaRPr lang="en-IN" sz="1800" spc="-5">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222.5</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15.17</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rPr>
                        <a:t>15.652</a:t>
                      </a:r>
                      <a:endParaRPr lang="en-IN" sz="1800" spc="-5" dirty="0">
                        <a:effectLst/>
                        <a:latin typeface="Times New Roman" panose="02020603050405020304" pitchFamily="18" charset="0"/>
                        <a:ea typeface="SimSun" panose="02010600030101010101" pitchFamily="2" charset="-122"/>
                      </a:endParaRPr>
                    </a:p>
                  </a:txBody>
                  <a:tcPr marL="68580" marR="68580" marT="0" marB="0" anchor="b"/>
                </a:tc>
                <a:extLst>
                  <a:ext uri="{0D108BD9-81ED-4DB2-BD59-A6C34878D82A}">
                    <a16:rowId xmlns:a16="http://schemas.microsoft.com/office/drawing/2014/main" val="3742584446"/>
                  </a:ext>
                </a:extLst>
              </a:tr>
            </a:tbl>
          </a:graphicData>
        </a:graphic>
      </p:graphicFrame>
      <p:sp>
        <p:nvSpPr>
          <p:cNvPr id="10" name="TextBox 9">
            <a:extLst>
              <a:ext uri="{FF2B5EF4-FFF2-40B4-BE49-F238E27FC236}">
                <a16:creationId xmlns:a16="http://schemas.microsoft.com/office/drawing/2014/main" id="{2AE806E3-9152-8FC9-CB8E-2B353D393095}"/>
              </a:ext>
            </a:extLst>
          </p:cNvPr>
          <p:cNvSpPr txBox="1"/>
          <p:nvPr/>
        </p:nvSpPr>
        <p:spPr>
          <a:xfrm>
            <a:off x="4561114" y="4163391"/>
            <a:ext cx="6096000" cy="369332"/>
          </a:xfrm>
          <a:prstGeom prst="rect">
            <a:avLst/>
          </a:prstGeom>
          <a:noFill/>
        </p:spPr>
        <p:txBody>
          <a:bodyPr wrap="square">
            <a:spAutoFit/>
          </a:bodyPr>
          <a:lstStyle/>
          <a:p>
            <a:r>
              <a:rPr lang="en-IN" sz="1800" cap="all" dirty="0">
                <a:effectLst/>
                <a:latin typeface="Times New Roman" panose="02020603050405020304" pitchFamily="18" charset="0"/>
                <a:ea typeface="SimSun" panose="02010600030101010101" pitchFamily="2" charset="-122"/>
              </a:rPr>
              <a:t>on Level-2 degraded images</a:t>
            </a:r>
            <a:endParaRPr lang="en-IN" dirty="0"/>
          </a:p>
        </p:txBody>
      </p:sp>
      <p:sp>
        <p:nvSpPr>
          <p:cNvPr id="6" name="Slide Number Placeholder 5">
            <a:extLst>
              <a:ext uri="{FF2B5EF4-FFF2-40B4-BE49-F238E27FC236}">
                <a16:creationId xmlns:a16="http://schemas.microsoft.com/office/drawing/2014/main" id="{3F9AB392-C891-647A-2FED-674F5C5EF4CF}"/>
              </a:ext>
            </a:extLst>
          </p:cNvPr>
          <p:cNvSpPr>
            <a:spLocks noGrp="1"/>
          </p:cNvSpPr>
          <p:nvPr>
            <p:ph type="sldNum" sz="quarter" idx="12"/>
          </p:nvPr>
        </p:nvSpPr>
        <p:spPr/>
        <p:txBody>
          <a:bodyPr/>
          <a:lstStyle/>
          <a:p>
            <a:fld id="{CAC6B055-71A4-499D-9087-0D034CD6A2D7}" type="slidenum">
              <a:rPr lang="en-IN" smtClean="0"/>
              <a:t>25</a:t>
            </a:fld>
            <a:endParaRPr lang="en-IN"/>
          </a:p>
        </p:txBody>
      </p:sp>
      <p:pic>
        <p:nvPicPr>
          <p:cNvPr id="9" name="Picture 8">
            <a:extLst>
              <a:ext uri="{FF2B5EF4-FFF2-40B4-BE49-F238E27FC236}">
                <a16:creationId xmlns:a16="http://schemas.microsoft.com/office/drawing/2014/main" id="{E767DBFE-21E7-47D5-DB2E-183B6BA9B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157" y="-165779"/>
            <a:ext cx="1633945" cy="1073087"/>
          </a:xfrm>
          <a:prstGeom prst="rect">
            <a:avLst/>
          </a:prstGeom>
        </p:spPr>
      </p:pic>
    </p:spTree>
    <p:extLst>
      <p:ext uri="{BB962C8B-B14F-4D97-AF65-F5344CB8AC3E}">
        <p14:creationId xmlns:p14="http://schemas.microsoft.com/office/powerpoint/2010/main" val="3344974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BC70-A0E7-4DFF-EC6C-DB5DEAF0DDC8}"/>
              </a:ext>
            </a:extLst>
          </p:cNvPr>
          <p:cNvSpPr>
            <a:spLocks noGrp="1"/>
          </p:cNvSpPr>
          <p:nvPr>
            <p:ph type="title"/>
          </p:nvPr>
        </p:nvSpPr>
        <p:spPr>
          <a:xfrm>
            <a:off x="838200" y="-200933"/>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Simulation Results</a:t>
            </a:r>
            <a:endParaRPr lang="en-IN" sz="2400" b="1"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E1A75276-2217-D836-D5A6-6520CBF27316}"/>
              </a:ext>
            </a:extLst>
          </p:cNvPr>
          <p:cNvSpPr txBox="1">
            <a:spLocks noChangeArrowheads="1"/>
          </p:cNvSpPr>
          <p:nvPr/>
        </p:nvSpPr>
        <p:spPr>
          <a:xfrm>
            <a:off x="838200" y="1614488"/>
            <a:ext cx="10515600" cy="586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BB4F1D5-97F7-8B19-FD7E-6B2B9CCB0632}"/>
              </a:ext>
            </a:extLst>
          </p:cNvPr>
          <p:cNvGraphicFramePr>
            <a:graphicFrameLocks noGrp="1"/>
          </p:cNvGraphicFramePr>
          <p:nvPr>
            <p:extLst>
              <p:ext uri="{D42A27DB-BD31-4B8C-83A1-F6EECF244321}">
                <p14:modId xmlns:p14="http://schemas.microsoft.com/office/powerpoint/2010/main" val="4117807100"/>
              </p:ext>
            </p:extLst>
          </p:nvPr>
        </p:nvGraphicFramePr>
        <p:xfrm>
          <a:off x="1175657" y="1048432"/>
          <a:ext cx="10014856" cy="2609166"/>
        </p:xfrm>
        <a:graphic>
          <a:graphicData uri="http://schemas.openxmlformats.org/drawingml/2006/table">
            <a:tbl>
              <a:tblPr firstRow="1" firstCol="1" bandRow="1">
                <a:tableStyleId>{5C22544A-7EE6-4342-B048-85BDC9FD1C3A}</a:tableStyleId>
              </a:tblPr>
              <a:tblGrid>
                <a:gridCol w="1251857">
                  <a:extLst>
                    <a:ext uri="{9D8B030D-6E8A-4147-A177-3AD203B41FA5}">
                      <a16:colId xmlns:a16="http://schemas.microsoft.com/office/drawing/2014/main" val="2619630343"/>
                    </a:ext>
                  </a:extLst>
                </a:gridCol>
                <a:gridCol w="1251857">
                  <a:extLst>
                    <a:ext uri="{9D8B030D-6E8A-4147-A177-3AD203B41FA5}">
                      <a16:colId xmlns:a16="http://schemas.microsoft.com/office/drawing/2014/main" val="376011047"/>
                    </a:ext>
                  </a:extLst>
                </a:gridCol>
                <a:gridCol w="1251857">
                  <a:extLst>
                    <a:ext uri="{9D8B030D-6E8A-4147-A177-3AD203B41FA5}">
                      <a16:colId xmlns:a16="http://schemas.microsoft.com/office/drawing/2014/main" val="8512427"/>
                    </a:ext>
                  </a:extLst>
                </a:gridCol>
                <a:gridCol w="1251857">
                  <a:extLst>
                    <a:ext uri="{9D8B030D-6E8A-4147-A177-3AD203B41FA5}">
                      <a16:colId xmlns:a16="http://schemas.microsoft.com/office/drawing/2014/main" val="4024048761"/>
                    </a:ext>
                  </a:extLst>
                </a:gridCol>
                <a:gridCol w="1251857">
                  <a:extLst>
                    <a:ext uri="{9D8B030D-6E8A-4147-A177-3AD203B41FA5}">
                      <a16:colId xmlns:a16="http://schemas.microsoft.com/office/drawing/2014/main" val="4010138748"/>
                    </a:ext>
                  </a:extLst>
                </a:gridCol>
                <a:gridCol w="1251857">
                  <a:extLst>
                    <a:ext uri="{9D8B030D-6E8A-4147-A177-3AD203B41FA5}">
                      <a16:colId xmlns:a16="http://schemas.microsoft.com/office/drawing/2014/main" val="2763496027"/>
                    </a:ext>
                  </a:extLst>
                </a:gridCol>
                <a:gridCol w="1251857">
                  <a:extLst>
                    <a:ext uri="{9D8B030D-6E8A-4147-A177-3AD203B41FA5}">
                      <a16:colId xmlns:a16="http://schemas.microsoft.com/office/drawing/2014/main" val="3810123343"/>
                    </a:ext>
                  </a:extLst>
                </a:gridCol>
                <a:gridCol w="1251857">
                  <a:extLst>
                    <a:ext uri="{9D8B030D-6E8A-4147-A177-3AD203B41FA5}">
                      <a16:colId xmlns:a16="http://schemas.microsoft.com/office/drawing/2014/main" val="208554902"/>
                    </a:ext>
                  </a:extLst>
                </a:gridCol>
              </a:tblGrid>
              <a:tr h="372738">
                <a:tc>
                  <a:txBody>
                    <a:bodyPr/>
                    <a:lstStyle/>
                    <a:p>
                      <a:endParaRPr lang="en-IN" sz="1800" dirty="0">
                        <a:effectLst/>
                        <a:latin typeface="Times New Roman" panose="02020603050405020304" pitchFamily="18" charset="0"/>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ACMO</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BREN</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GRAS</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dirty="0">
                          <a:effectLst/>
                        </a:rPr>
                        <a:t>LAPM</a:t>
                      </a:r>
                      <a:endParaRPr lang="en-IN" sz="18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LAPV</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LAPD</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WAVV</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99190950"/>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54.646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809.68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30.79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8.8321</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283.7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18.77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18.697</a:t>
                      </a:r>
                    </a:p>
                  </a:txBody>
                  <a:tcPr marL="68580" marR="68580" marT="0" marB="0" anchor="b"/>
                </a:tc>
                <a:extLst>
                  <a:ext uri="{0D108BD9-81ED-4DB2-BD59-A6C34878D82A}">
                    <a16:rowId xmlns:a16="http://schemas.microsoft.com/office/drawing/2014/main" val="4136741465"/>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56.706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385.47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21.9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6.3776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159.3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13.7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14.092</a:t>
                      </a:r>
                    </a:p>
                  </a:txBody>
                  <a:tcPr marL="68580" marR="68580" marT="0" marB="0" anchor="b"/>
                </a:tc>
                <a:extLst>
                  <a:ext uri="{0D108BD9-81ED-4DB2-BD59-A6C34878D82A}">
                    <a16:rowId xmlns:a16="http://schemas.microsoft.com/office/drawing/2014/main" val="4036985212"/>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58.69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406.48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29.08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8.1385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166.9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17.43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17.653</a:t>
                      </a:r>
                    </a:p>
                  </a:txBody>
                  <a:tcPr marL="68580" marR="68580" marT="0" marB="0" anchor="b"/>
                </a:tc>
                <a:extLst>
                  <a:ext uri="{0D108BD9-81ED-4DB2-BD59-A6C34878D82A}">
                    <a16:rowId xmlns:a16="http://schemas.microsoft.com/office/drawing/2014/main" val="4110780463"/>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44.065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372.89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23.35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6.5728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115.7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14.2</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10.412</a:t>
                      </a:r>
                    </a:p>
                  </a:txBody>
                  <a:tcPr marL="68580" marR="68580" marT="0" marB="0" anchor="b"/>
                </a:tc>
                <a:extLst>
                  <a:ext uri="{0D108BD9-81ED-4DB2-BD59-A6C34878D82A}">
                    <a16:rowId xmlns:a16="http://schemas.microsoft.com/office/drawing/2014/main" val="2904362682"/>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57.218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39.172</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6.569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1.6235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6.177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3.366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0.91</a:t>
                      </a:r>
                    </a:p>
                  </a:txBody>
                  <a:tcPr marL="68580" marR="68580" marT="0" marB="0" anchor="b"/>
                </a:tc>
                <a:extLst>
                  <a:ext uri="{0D108BD9-81ED-4DB2-BD59-A6C34878D82A}">
                    <a16:rowId xmlns:a16="http://schemas.microsoft.com/office/drawing/2014/main" val="3259838161"/>
                  </a:ext>
                </a:extLst>
              </a:tr>
              <a:tr h="372738">
                <a:tc>
                  <a:txBody>
                    <a:bodyPr/>
                    <a:lstStyle/>
                    <a:p>
                      <a:pPr marL="0" marR="0" indent="0" algn="ctr">
                        <a:lnSpc>
                          <a:spcPct val="95000"/>
                        </a:lnSpc>
                        <a:spcBef>
                          <a:spcPts val="0"/>
                        </a:spcBef>
                        <a:spcAft>
                          <a:spcPts val="600"/>
                        </a:spcAft>
                        <a:tabLst>
                          <a:tab pos="182880" algn="l"/>
                          <a:tab pos="457200" algn="l"/>
                        </a:tabLst>
                      </a:pPr>
                      <a:r>
                        <a:rPr lang="en-IN" sz="1800" spc="-5">
                          <a:effectLst/>
                        </a:rPr>
                        <a:t>Im - 6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60.237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304.27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20.88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5.2481</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116.5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11.32</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latin typeface="Times New Roman" panose="02020603050405020304" pitchFamily="18" charset="0"/>
                          <a:ea typeface="SimSun" panose="02010600030101010101" pitchFamily="2" charset="-122"/>
                        </a:rPr>
                        <a:t>9.0933</a:t>
                      </a:r>
                    </a:p>
                  </a:txBody>
                  <a:tcPr marL="68580" marR="68580" marT="0" marB="0" anchor="b"/>
                </a:tc>
                <a:extLst>
                  <a:ext uri="{0D108BD9-81ED-4DB2-BD59-A6C34878D82A}">
                    <a16:rowId xmlns:a16="http://schemas.microsoft.com/office/drawing/2014/main" val="3079743200"/>
                  </a:ext>
                </a:extLst>
              </a:tr>
            </a:tbl>
          </a:graphicData>
        </a:graphic>
      </p:graphicFrame>
      <p:sp>
        <p:nvSpPr>
          <p:cNvPr id="7" name="TextBox 6">
            <a:extLst>
              <a:ext uri="{FF2B5EF4-FFF2-40B4-BE49-F238E27FC236}">
                <a16:creationId xmlns:a16="http://schemas.microsoft.com/office/drawing/2014/main" id="{3A2A931B-9ADC-B69F-020F-27E1F4787B13}"/>
              </a:ext>
            </a:extLst>
          </p:cNvPr>
          <p:cNvSpPr txBox="1"/>
          <p:nvPr/>
        </p:nvSpPr>
        <p:spPr>
          <a:xfrm>
            <a:off x="4484914" y="722642"/>
            <a:ext cx="6096000" cy="369332"/>
          </a:xfrm>
          <a:prstGeom prst="rect">
            <a:avLst/>
          </a:prstGeom>
          <a:noFill/>
        </p:spPr>
        <p:txBody>
          <a:bodyPr wrap="square">
            <a:spAutoFit/>
          </a:bodyPr>
          <a:lstStyle/>
          <a:p>
            <a:r>
              <a:rPr lang="en-IN" sz="1800" cap="all" dirty="0">
                <a:effectLst/>
                <a:latin typeface="Times New Roman" panose="02020603050405020304" pitchFamily="18" charset="0"/>
                <a:ea typeface="SimSun" panose="02010600030101010101" pitchFamily="2" charset="-122"/>
              </a:rPr>
              <a:t>on Level-3 degraded images</a:t>
            </a:r>
            <a:endParaRPr lang="en-IN" dirty="0"/>
          </a:p>
        </p:txBody>
      </p:sp>
      <p:graphicFrame>
        <p:nvGraphicFramePr>
          <p:cNvPr id="8" name="Table 7">
            <a:extLst>
              <a:ext uri="{FF2B5EF4-FFF2-40B4-BE49-F238E27FC236}">
                <a16:creationId xmlns:a16="http://schemas.microsoft.com/office/drawing/2014/main" id="{745C6FD7-9433-A703-D62F-65E30C23D8CA}"/>
              </a:ext>
            </a:extLst>
          </p:cNvPr>
          <p:cNvGraphicFramePr>
            <a:graphicFrameLocks noGrp="1"/>
          </p:cNvGraphicFramePr>
          <p:nvPr>
            <p:extLst>
              <p:ext uri="{D42A27DB-BD31-4B8C-83A1-F6EECF244321}">
                <p14:modId xmlns:p14="http://schemas.microsoft.com/office/powerpoint/2010/main" val="3772132639"/>
              </p:ext>
            </p:extLst>
          </p:nvPr>
        </p:nvGraphicFramePr>
        <p:xfrm>
          <a:off x="1175657" y="4592986"/>
          <a:ext cx="10014856" cy="2112614"/>
        </p:xfrm>
        <a:graphic>
          <a:graphicData uri="http://schemas.openxmlformats.org/drawingml/2006/table">
            <a:tbl>
              <a:tblPr firstRow="1" firstCol="1" bandRow="1">
                <a:tableStyleId>{5C22544A-7EE6-4342-B048-85BDC9FD1C3A}</a:tableStyleId>
              </a:tblPr>
              <a:tblGrid>
                <a:gridCol w="1251857">
                  <a:extLst>
                    <a:ext uri="{9D8B030D-6E8A-4147-A177-3AD203B41FA5}">
                      <a16:colId xmlns:a16="http://schemas.microsoft.com/office/drawing/2014/main" val="2444715485"/>
                    </a:ext>
                  </a:extLst>
                </a:gridCol>
                <a:gridCol w="1251857">
                  <a:extLst>
                    <a:ext uri="{9D8B030D-6E8A-4147-A177-3AD203B41FA5}">
                      <a16:colId xmlns:a16="http://schemas.microsoft.com/office/drawing/2014/main" val="3728875144"/>
                    </a:ext>
                  </a:extLst>
                </a:gridCol>
                <a:gridCol w="1251857">
                  <a:extLst>
                    <a:ext uri="{9D8B030D-6E8A-4147-A177-3AD203B41FA5}">
                      <a16:colId xmlns:a16="http://schemas.microsoft.com/office/drawing/2014/main" val="2496880432"/>
                    </a:ext>
                  </a:extLst>
                </a:gridCol>
                <a:gridCol w="1251857">
                  <a:extLst>
                    <a:ext uri="{9D8B030D-6E8A-4147-A177-3AD203B41FA5}">
                      <a16:colId xmlns:a16="http://schemas.microsoft.com/office/drawing/2014/main" val="182983529"/>
                    </a:ext>
                  </a:extLst>
                </a:gridCol>
                <a:gridCol w="1251857">
                  <a:extLst>
                    <a:ext uri="{9D8B030D-6E8A-4147-A177-3AD203B41FA5}">
                      <a16:colId xmlns:a16="http://schemas.microsoft.com/office/drawing/2014/main" val="4210470041"/>
                    </a:ext>
                  </a:extLst>
                </a:gridCol>
                <a:gridCol w="1251857">
                  <a:extLst>
                    <a:ext uri="{9D8B030D-6E8A-4147-A177-3AD203B41FA5}">
                      <a16:colId xmlns:a16="http://schemas.microsoft.com/office/drawing/2014/main" val="4132438421"/>
                    </a:ext>
                  </a:extLst>
                </a:gridCol>
                <a:gridCol w="1251857">
                  <a:extLst>
                    <a:ext uri="{9D8B030D-6E8A-4147-A177-3AD203B41FA5}">
                      <a16:colId xmlns:a16="http://schemas.microsoft.com/office/drawing/2014/main" val="128597612"/>
                    </a:ext>
                  </a:extLst>
                </a:gridCol>
                <a:gridCol w="1251857">
                  <a:extLst>
                    <a:ext uri="{9D8B030D-6E8A-4147-A177-3AD203B41FA5}">
                      <a16:colId xmlns:a16="http://schemas.microsoft.com/office/drawing/2014/main" val="1537207628"/>
                    </a:ext>
                  </a:extLst>
                </a:gridCol>
              </a:tblGrid>
              <a:tr h="301802">
                <a:tc>
                  <a:txBody>
                    <a:bodyPr/>
                    <a:lstStyle/>
                    <a:p>
                      <a:endParaRPr lang="en-IN" sz="1800" dirty="0">
                        <a:effectLst/>
                        <a:latin typeface="Times New Roman" panose="02020603050405020304" pitchFamily="18" charset="0"/>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ACMO</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BREN</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GRAS</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LAPM</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LAPV</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LAPD</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rPr>
                        <a:t>WAVV</a:t>
                      </a:r>
                      <a:endParaRPr lang="en-IN" sz="18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69046186"/>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Im-1</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35.759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321.57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21.84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5.3622</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98.03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11.72</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7.5657</a:t>
                      </a:r>
                    </a:p>
                  </a:txBody>
                  <a:tcPr marL="68580" marR="68580" marT="0" marB="0" anchor="b"/>
                </a:tc>
                <a:extLst>
                  <a:ext uri="{0D108BD9-81ED-4DB2-BD59-A6C34878D82A}">
                    <a16:rowId xmlns:a16="http://schemas.microsoft.com/office/drawing/2014/main" val="1154643122"/>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Im-2</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38.733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148.75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14.46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3.8653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55.94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8.354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5.7523</a:t>
                      </a:r>
                    </a:p>
                  </a:txBody>
                  <a:tcPr marL="68580" marR="68580" marT="0" marB="0" anchor="b"/>
                </a:tc>
                <a:extLst>
                  <a:ext uri="{0D108BD9-81ED-4DB2-BD59-A6C34878D82A}">
                    <a16:rowId xmlns:a16="http://schemas.microsoft.com/office/drawing/2014/main" val="1007505217"/>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Im-3</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39.693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150.54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16.68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4.8727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60.06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10.48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6.9835</a:t>
                      </a:r>
                    </a:p>
                  </a:txBody>
                  <a:tcPr marL="68580" marR="68580" marT="0" marB="0" anchor="b"/>
                </a:tc>
                <a:extLst>
                  <a:ext uri="{0D108BD9-81ED-4DB2-BD59-A6C34878D82A}">
                    <a16:rowId xmlns:a16="http://schemas.microsoft.com/office/drawing/2014/main" val="992918864"/>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Im-4</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30.801</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146.06</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13.74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4.1174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42.95</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8.879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4.3234</a:t>
                      </a:r>
                    </a:p>
                  </a:txBody>
                  <a:tcPr marL="68580" marR="68580" marT="0" marB="0" anchor="b"/>
                </a:tc>
                <a:extLst>
                  <a:ext uri="{0D108BD9-81ED-4DB2-BD59-A6C34878D82A}">
                    <a16:rowId xmlns:a16="http://schemas.microsoft.com/office/drawing/2014/main" val="2432099506"/>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Im-5</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38.064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17.737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3.237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1.2684</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4.047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2.569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0.7549</a:t>
                      </a:r>
                    </a:p>
                  </a:txBody>
                  <a:tcPr marL="68580" marR="68580" marT="0" marB="0" anchor="b"/>
                </a:tc>
                <a:extLst>
                  <a:ext uri="{0D108BD9-81ED-4DB2-BD59-A6C34878D82A}">
                    <a16:rowId xmlns:a16="http://schemas.microsoft.com/office/drawing/2014/main" val="2579092433"/>
                  </a:ext>
                </a:extLst>
              </a:tr>
              <a:tr h="301802">
                <a:tc>
                  <a:txBody>
                    <a:bodyPr/>
                    <a:lstStyle/>
                    <a:p>
                      <a:pPr marL="0" marR="0" indent="0" algn="ctr">
                        <a:lnSpc>
                          <a:spcPct val="95000"/>
                        </a:lnSpc>
                        <a:spcBef>
                          <a:spcPts val="0"/>
                        </a:spcBef>
                        <a:spcAft>
                          <a:spcPts val="600"/>
                        </a:spcAft>
                        <a:tabLst>
                          <a:tab pos="182880" algn="l"/>
                          <a:tab pos="457200" algn="l"/>
                        </a:tabLst>
                      </a:pPr>
                      <a:r>
                        <a:rPr lang="en-IN" sz="1800" spc="-5">
                          <a:effectLst/>
                        </a:rPr>
                        <a:t>Im-6</a:t>
                      </a:r>
                      <a:endParaRPr lang="en-IN" sz="18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42.629</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116.53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12.78</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3.2583</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42.71</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a:effectLst/>
                          <a:latin typeface="Times New Roman" panose="02020603050405020304" pitchFamily="18" charset="0"/>
                          <a:ea typeface="SimSun" panose="02010600030101010101" pitchFamily="2" charset="-122"/>
                        </a:rPr>
                        <a:t>7.027</a:t>
                      </a:r>
                    </a:p>
                  </a:txBody>
                  <a:tcPr marL="68580" marR="68580" marT="0" marB="0" anchor="b"/>
                </a:tc>
                <a:tc>
                  <a:txBody>
                    <a:bodyPr/>
                    <a:lstStyle/>
                    <a:p>
                      <a:pPr marL="0" marR="0" indent="0" algn="ctr">
                        <a:lnSpc>
                          <a:spcPct val="95000"/>
                        </a:lnSpc>
                        <a:spcBef>
                          <a:spcPts val="0"/>
                        </a:spcBef>
                        <a:spcAft>
                          <a:spcPts val="600"/>
                        </a:spcAft>
                        <a:tabLst>
                          <a:tab pos="182880" algn="l"/>
                          <a:tab pos="457200" algn="l"/>
                        </a:tabLst>
                      </a:pPr>
                      <a:r>
                        <a:rPr lang="en-IN" sz="1800" spc="-5" dirty="0">
                          <a:effectLst/>
                          <a:latin typeface="Times New Roman" panose="02020603050405020304" pitchFamily="18" charset="0"/>
                          <a:ea typeface="SimSun" panose="02010600030101010101" pitchFamily="2" charset="-122"/>
                        </a:rPr>
                        <a:t>4.0789</a:t>
                      </a:r>
                    </a:p>
                  </a:txBody>
                  <a:tcPr marL="68580" marR="68580" marT="0" marB="0" anchor="b"/>
                </a:tc>
                <a:extLst>
                  <a:ext uri="{0D108BD9-81ED-4DB2-BD59-A6C34878D82A}">
                    <a16:rowId xmlns:a16="http://schemas.microsoft.com/office/drawing/2014/main" val="3742584446"/>
                  </a:ext>
                </a:extLst>
              </a:tr>
            </a:tbl>
          </a:graphicData>
        </a:graphic>
      </p:graphicFrame>
      <p:sp>
        <p:nvSpPr>
          <p:cNvPr id="10" name="TextBox 9">
            <a:extLst>
              <a:ext uri="{FF2B5EF4-FFF2-40B4-BE49-F238E27FC236}">
                <a16:creationId xmlns:a16="http://schemas.microsoft.com/office/drawing/2014/main" id="{2AE806E3-9152-8FC9-CB8E-2B353D393095}"/>
              </a:ext>
            </a:extLst>
          </p:cNvPr>
          <p:cNvSpPr txBox="1"/>
          <p:nvPr/>
        </p:nvSpPr>
        <p:spPr>
          <a:xfrm>
            <a:off x="4561114" y="4163391"/>
            <a:ext cx="6096000" cy="369332"/>
          </a:xfrm>
          <a:prstGeom prst="rect">
            <a:avLst/>
          </a:prstGeom>
          <a:noFill/>
        </p:spPr>
        <p:txBody>
          <a:bodyPr wrap="square">
            <a:spAutoFit/>
          </a:bodyPr>
          <a:lstStyle/>
          <a:p>
            <a:r>
              <a:rPr lang="en-IN" sz="1800" cap="all" dirty="0">
                <a:effectLst/>
                <a:latin typeface="Times New Roman" panose="02020603050405020304" pitchFamily="18" charset="0"/>
                <a:ea typeface="SimSun" panose="02010600030101010101" pitchFamily="2" charset="-122"/>
              </a:rPr>
              <a:t>on Level-4 degraded images</a:t>
            </a:r>
            <a:endParaRPr lang="en-IN" dirty="0"/>
          </a:p>
        </p:txBody>
      </p:sp>
      <p:sp>
        <p:nvSpPr>
          <p:cNvPr id="6" name="Slide Number Placeholder 5">
            <a:extLst>
              <a:ext uri="{FF2B5EF4-FFF2-40B4-BE49-F238E27FC236}">
                <a16:creationId xmlns:a16="http://schemas.microsoft.com/office/drawing/2014/main" id="{2BE0BD92-919B-0136-DF38-96A9CC1837F2}"/>
              </a:ext>
            </a:extLst>
          </p:cNvPr>
          <p:cNvSpPr>
            <a:spLocks noGrp="1"/>
          </p:cNvSpPr>
          <p:nvPr>
            <p:ph type="sldNum" sz="quarter" idx="12"/>
          </p:nvPr>
        </p:nvSpPr>
        <p:spPr/>
        <p:txBody>
          <a:bodyPr/>
          <a:lstStyle/>
          <a:p>
            <a:fld id="{CAC6B055-71A4-499D-9087-0D034CD6A2D7}" type="slidenum">
              <a:rPr lang="en-IN" smtClean="0"/>
              <a:t>26</a:t>
            </a:fld>
            <a:endParaRPr lang="en-IN"/>
          </a:p>
        </p:txBody>
      </p:sp>
      <p:pic>
        <p:nvPicPr>
          <p:cNvPr id="9" name="Picture 8">
            <a:extLst>
              <a:ext uri="{FF2B5EF4-FFF2-40B4-BE49-F238E27FC236}">
                <a16:creationId xmlns:a16="http://schemas.microsoft.com/office/drawing/2014/main" id="{5AAC2128-58C8-9C6A-5B7F-D4373D48A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0111" y="-96856"/>
            <a:ext cx="1633945" cy="1073087"/>
          </a:xfrm>
          <a:prstGeom prst="rect">
            <a:avLst/>
          </a:prstGeom>
        </p:spPr>
      </p:pic>
    </p:spTree>
    <p:extLst>
      <p:ext uri="{BB962C8B-B14F-4D97-AF65-F5344CB8AC3E}">
        <p14:creationId xmlns:p14="http://schemas.microsoft.com/office/powerpoint/2010/main" val="3597487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D15CAA-3271-21D3-B080-B6A35859E6A5}"/>
              </a:ext>
            </a:extLst>
          </p:cNvPr>
          <p:cNvSpPr>
            <a:spLocks noGrp="1"/>
          </p:cNvSpPr>
          <p:nvPr>
            <p:ph type="sldNum" sz="quarter" idx="12"/>
          </p:nvPr>
        </p:nvSpPr>
        <p:spPr/>
        <p:txBody>
          <a:bodyPr/>
          <a:lstStyle/>
          <a:p>
            <a:fld id="{CAC6B055-71A4-499D-9087-0D034CD6A2D7}" type="slidenum">
              <a:rPr lang="en-IN" smtClean="0"/>
              <a:t>27</a:t>
            </a:fld>
            <a:endParaRPr lang="en-IN"/>
          </a:p>
        </p:txBody>
      </p:sp>
      <p:sp>
        <p:nvSpPr>
          <p:cNvPr id="3" name="TextBox 2">
            <a:extLst>
              <a:ext uri="{FF2B5EF4-FFF2-40B4-BE49-F238E27FC236}">
                <a16:creationId xmlns:a16="http://schemas.microsoft.com/office/drawing/2014/main" id="{71C49DBD-108C-D27D-1AC4-A34ED33D55CB}"/>
              </a:ext>
            </a:extLst>
          </p:cNvPr>
          <p:cNvSpPr txBox="1"/>
          <p:nvPr/>
        </p:nvSpPr>
        <p:spPr>
          <a:xfrm>
            <a:off x="3886200" y="438120"/>
            <a:ext cx="5581650" cy="400110"/>
          </a:xfrm>
          <a:prstGeom prst="rect">
            <a:avLst/>
          </a:prstGeom>
          <a:noFill/>
        </p:spPr>
        <p:txBody>
          <a:bodyPr wrap="square" rtlCol="0">
            <a:spAutoFit/>
          </a:bodyPr>
          <a:lstStyle/>
          <a:p>
            <a:r>
              <a:rPr lang="en-IN" sz="2000" b="1" dirty="0">
                <a:latin typeface="Verdana" panose="020B0604030504040204" pitchFamily="34" charset="0"/>
                <a:ea typeface="Verdana" panose="020B0604030504040204" pitchFamily="34" charset="0"/>
              </a:rPr>
              <a:t>SIMULATION RESULTS</a:t>
            </a:r>
          </a:p>
        </p:txBody>
      </p:sp>
      <p:pic>
        <p:nvPicPr>
          <p:cNvPr id="5" name="Picture 4">
            <a:extLst>
              <a:ext uri="{FF2B5EF4-FFF2-40B4-BE49-F238E27FC236}">
                <a16:creationId xmlns:a16="http://schemas.microsoft.com/office/drawing/2014/main" id="{590743D2-30EF-A79F-CC8E-63F1153C1A72}"/>
              </a:ext>
            </a:extLst>
          </p:cNvPr>
          <p:cNvPicPr>
            <a:picLocks noChangeAspect="1"/>
          </p:cNvPicPr>
          <p:nvPr/>
        </p:nvPicPr>
        <p:blipFill rotWithShape="1">
          <a:blip r:embed="rId2">
            <a:extLst>
              <a:ext uri="{28A0092B-C50C-407E-A947-70E740481C1C}">
                <a14:useLocalDpi xmlns:a14="http://schemas.microsoft.com/office/drawing/2010/main" val="0"/>
              </a:ext>
            </a:extLst>
          </a:blip>
          <a:srcRect l="4546" t="9422" r="4449" b="11923"/>
          <a:stretch/>
        </p:blipFill>
        <p:spPr>
          <a:xfrm>
            <a:off x="1590675" y="1304925"/>
            <a:ext cx="8963026" cy="3895725"/>
          </a:xfrm>
          <a:prstGeom prst="rect">
            <a:avLst/>
          </a:prstGeom>
        </p:spPr>
      </p:pic>
    </p:spTree>
    <p:extLst>
      <p:ext uri="{BB962C8B-B14F-4D97-AF65-F5344CB8AC3E}">
        <p14:creationId xmlns:p14="http://schemas.microsoft.com/office/powerpoint/2010/main" val="28651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6349-23D8-9EB4-1367-D3B0004758A8}"/>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Applications</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E695CEE3-AB85-6992-3F76-6A0DBC472EA8}"/>
              </a:ext>
            </a:extLst>
          </p:cNvPr>
          <p:cNvSpPr>
            <a:spLocks noGrp="1"/>
          </p:cNvSpPr>
          <p:nvPr>
            <p:ph idx="1"/>
          </p:nvPr>
        </p:nvSpPr>
        <p:spPr/>
        <p:txBody>
          <a:bodyPr>
            <a:noAutofit/>
          </a:bodyPr>
          <a:lstStyle/>
          <a:p>
            <a:pPr algn="l">
              <a:buFont typeface="+mj-lt"/>
              <a:buAutoNum type="arabicPeriod"/>
            </a:pPr>
            <a:r>
              <a:rPr lang="en-IN" sz="2400" b="0" i="0" dirty="0">
                <a:solidFill>
                  <a:srgbClr val="0D0D0D"/>
                </a:solidFill>
                <a:effectLst/>
                <a:latin typeface="Söhne"/>
              </a:rPr>
              <a:t>Photography</a:t>
            </a:r>
          </a:p>
          <a:p>
            <a:pPr algn="l">
              <a:buFont typeface="+mj-lt"/>
              <a:buAutoNum type="arabicPeriod"/>
            </a:pPr>
            <a:r>
              <a:rPr lang="en-IN" sz="2400" b="0" i="0" dirty="0">
                <a:solidFill>
                  <a:srgbClr val="0D0D0D"/>
                </a:solidFill>
                <a:effectLst/>
                <a:latin typeface="Söhne"/>
              </a:rPr>
              <a:t>Image Editing and Retouching</a:t>
            </a:r>
          </a:p>
          <a:p>
            <a:pPr algn="l">
              <a:buFont typeface="+mj-lt"/>
              <a:buAutoNum type="arabicPeriod"/>
            </a:pPr>
            <a:r>
              <a:rPr lang="en-IN" sz="2400" b="0" i="0" dirty="0">
                <a:solidFill>
                  <a:srgbClr val="0D0D0D"/>
                </a:solidFill>
                <a:effectLst/>
                <a:latin typeface="Söhne"/>
              </a:rPr>
              <a:t>Medical Imaging</a:t>
            </a:r>
          </a:p>
          <a:p>
            <a:pPr algn="l">
              <a:buFont typeface="+mj-lt"/>
              <a:buAutoNum type="arabicPeriod"/>
            </a:pPr>
            <a:r>
              <a:rPr lang="en-IN" sz="2400" b="0" i="0" dirty="0">
                <a:solidFill>
                  <a:srgbClr val="0D0D0D"/>
                </a:solidFill>
                <a:effectLst/>
                <a:latin typeface="Söhne"/>
              </a:rPr>
              <a:t>Remote Sensing and Satellite Imagery</a:t>
            </a:r>
          </a:p>
          <a:p>
            <a:pPr algn="l">
              <a:buFont typeface="+mj-lt"/>
              <a:buAutoNum type="arabicPeriod"/>
            </a:pPr>
            <a:r>
              <a:rPr lang="en-IN" sz="2400" b="0" i="0" dirty="0">
                <a:solidFill>
                  <a:srgbClr val="0D0D0D"/>
                </a:solidFill>
                <a:effectLst/>
                <a:latin typeface="Söhne"/>
              </a:rPr>
              <a:t>Forensic Analysis</a:t>
            </a:r>
          </a:p>
          <a:p>
            <a:pPr algn="l">
              <a:buFont typeface="+mj-lt"/>
              <a:buAutoNum type="arabicPeriod"/>
            </a:pPr>
            <a:r>
              <a:rPr lang="en-IN" sz="2400" b="0" i="0" dirty="0">
                <a:solidFill>
                  <a:srgbClr val="0D0D0D"/>
                </a:solidFill>
                <a:effectLst/>
                <a:latin typeface="Söhne"/>
              </a:rPr>
              <a:t>Artificial Intelligence and Computer Vision</a:t>
            </a:r>
          </a:p>
          <a:p>
            <a:pPr algn="l">
              <a:buFont typeface="+mj-lt"/>
              <a:buAutoNum type="arabicPeriod"/>
            </a:pPr>
            <a:r>
              <a:rPr lang="en-IN" sz="2400" b="0" i="0" dirty="0">
                <a:solidFill>
                  <a:srgbClr val="0D0D0D"/>
                </a:solidFill>
                <a:effectLst/>
                <a:latin typeface="Söhne"/>
              </a:rPr>
              <a:t>Archival and Historical Preservation</a:t>
            </a:r>
          </a:p>
          <a:p>
            <a:pPr algn="l">
              <a:buFont typeface="+mj-lt"/>
              <a:buAutoNum type="arabicPeriod"/>
            </a:pPr>
            <a:r>
              <a:rPr lang="en-IN" sz="2400" b="0" i="0" dirty="0">
                <a:solidFill>
                  <a:srgbClr val="0D0D0D"/>
                </a:solidFill>
                <a:effectLst/>
                <a:latin typeface="Söhne"/>
              </a:rPr>
              <a:t>Agricultural Monitoring</a:t>
            </a:r>
          </a:p>
          <a:p>
            <a:pPr algn="l">
              <a:buFont typeface="+mj-lt"/>
              <a:buAutoNum type="arabicPeriod"/>
            </a:pPr>
            <a:r>
              <a:rPr lang="en-IN" sz="2400" b="0" i="0" dirty="0">
                <a:solidFill>
                  <a:srgbClr val="0D0D0D"/>
                </a:solidFill>
                <a:effectLst/>
                <a:latin typeface="Söhne"/>
              </a:rPr>
              <a:t>Geological Surveying</a:t>
            </a:r>
          </a:p>
          <a:p>
            <a:pPr algn="l">
              <a:buFont typeface="+mj-lt"/>
              <a:buAutoNum type="arabicPeriod"/>
            </a:pPr>
            <a:r>
              <a:rPr lang="en-IN" sz="2400" b="0" i="0" dirty="0">
                <a:solidFill>
                  <a:srgbClr val="0D0D0D"/>
                </a:solidFill>
                <a:effectLst/>
                <a:latin typeface="Söhne"/>
              </a:rPr>
              <a:t>Surveillance and Security</a:t>
            </a:r>
          </a:p>
          <a:p>
            <a:pPr marL="0" indent="0">
              <a:buNone/>
            </a:pP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9669FC0-5874-8A0E-C36A-CE0E34961B4E}"/>
              </a:ext>
            </a:extLst>
          </p:cNvPr>
          <p:cNvSpPr>
            <a:spLocks noGrp="1"/>
          </p:cNvSpPr>
          <p:nvPr>
            <p:ph type="sldNum" sz="quarter" idx="12"/>
          </p:nvPr>
        </p:nvSpPr>
        <p:spPr/>
        <p:txBody>
          <a:bodyPr/>
          <a:lstStyle/>
          <a:p>
            <a:fld id="{CAC6B055-71A4-499D-9087-0D034CD6A2D7}" type="slidenum">
              <a:rPr lang="en-IN" smtClean="0"/>
              <a:t>28</a:t>
            </a:fld>
            <a:endParaRPr lang="en-IN"/>
          </a:p>
        </p:txBody>
      </p:sp>
      <p:pic>
        <p:nvPicPr>
          <p:cNvPr id="6" name="Picture 5">
            <a:extLst>
              <a:ext uri="{FF2B5EF4-FFF2-40B4-BE49-F238E27FC236}">
                <a16:creationId xmlns:a16="http://schemas.microsoft.com/office/drawing/2014/main" id="{4E491657-A49A-565F-DEC0-4B71EFEE2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2993724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DD6F-F3AE-0288-137B-E84D8974A96B}"/>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Conclusions</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3A8A05B0-FD39-A976-C84A-F1C8857D774D}"/>
              </a:ext>
            </a:extLst>
          </p:cNvPr>
          <p:cNvSpPr>
            <a:spLocks noGrp="1"/>
          </p:cNvSpPr>
          <p:nvPr>
            <p:ph idx="1"/>
          </p:nvPr>
        </p:nvSpPr>
        <p:spPr/>
        <p:txBody>
          <a:bodyPr>
            <a:normAutofit/>
          </a:bodyPr>
          <a:lstStyle/>
          <a:p>
            <a:pPr algn="just"/>
            <a:r>
              <a:rPr lang="en-IN" sz="2400" dirty="0">
                <a:effectLst/>
                <a:latin typeface="Times New Roman" panose="02020603050405020304" pitchFamily="18" charset="0"/>
                <a:ea typeface="SimSun" panose="02010600030101010101" pitchFamily="2" charset="-122"/>
              </a:rPr>
              <a:t>The current research highlights the challenges of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cast correction in digital imagery and evaluates traditional methods against a novel machine learning-based approach. </a:t>
            </a:r>
          </a:p>
          <a:p>
            <a:pPr algn="just"/>
            <a:r>
              <a:rPr lang="en-IN" sz="2400" dirty="0">
                <a:effectLst/>
                <a:latin typeface="Times New Roman" panose="02020603050405020304" pitchFamily="18" charset="0"/>
                <a:ea typeface="SimSun" panose="02010600030101010101" pitchFamily="2" charset="-122"/>
              </a:rPr>
              <a:t>While traditional algorithms show moderate effectiveness, they struggle with complex lighting conditions. </a:t>
            </a:r>
          </a:p>
          <a:p>
            <a:pPr algn="just"/>
            <a:r>
              <a:rPr lang="en-IN" sz="2400" dirty="0">
                <a:effectLst/>
                <a:latin typeface="Times New Roman" panose="02020603050405020304" pitchFamily="18" charset="0"/>
                <a:ea typeface="SimSun" panose="02010600030101010101" pitchFamily="2" charset="-122"/>
              </a:rPr>
              <a:t>Conversely, the proposed machine learning method demonstrates superior performance.</a:t>
            </a:r>
          </a:p>
          <a:p>
            <a:pPr algn="just"/>
            <a:r>
              <a:rPr lang="en-IN" sz="2400" dirty="0">
                <a:effectLst/>
                <a:latin typeface="Times New Roman" panose="02020603050405020304" pitchFamily="18" charset="0"/>
                <a:ea typeface="SimSun" panose="02010600030101010101" pitchFamily="2" charset="-122"/>
              </a:rPr>
              <a:t>Simulation results validate its effectiveness across varying levels of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degradation, showcasing significant improvements in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fidelity and image quality.</a:t>
            </a:r>
            <a:endParaRPr lang="en-IN" sz="2400" dirty="0"/>
          </a:p>
        </p:txBody>
      </p:sp>
      <p:sp>
        <p:nvSpPr>
          <p:cNvPr id="5" name="Slide Number Placeholder 4">
            <a:extLst>
              <a:ext uri="{FF2B5EF4-FFF2-40B4-BE49-F238E27FC236}">
                <a16:creationId xmlns:a16="http://schemas.microsoft.com/office/drawing/2014/main" id="{C601DEE7-2852-3F21-A0AB-99A63386F015}"/>
              </a:ext>
            </a:extLst>
          </p:cNvPr>
          <p:cNvSpPr>
            <a:spLocks noGrp="1"/>
          </p:cNvSpPr>
          <p:nvPr>
            <p:ph type="sldNum" sz="quarter" idx="12"/>
          </p:nvPr>
        </p:nvSpPr>
        <p:spPr/>
        <p:txBody>
          <a:bodyPr/>
          <a:lstStyle/>
          <a:p>
            <a:fld id="{CAC6B055-71A4-499D-9087-0D034CD6A2D7}" type="slidenum">
              <a:rPr lang="en-IN" smtClean="0"/>
              <a:t>29</a:t>
            </a:fld>
            <a:endParaRPr lang="en-IN"/>
          </a:p>
        </p:txBody>
      </p:sp>
      <p:pic>
        <p:nvPicPr>
          <p:cNvPr id="6" name="Picture 5">
            <a:extLst>
              <a:ext uri="{FF2B5EF4-FFF2-40B4-BE49-F238E27FC236}">
                <a16:creationId xmlns:a16="http://schemas.microsoft.com/office/drawing/2014/main" id="{B941CD84-769B-10BC-04B1-E4BE5D7C4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406728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B7E1D-186E-B504-BF20-1C5DDD3EF288}"/>
              </a:ext>
            </a:extLst>
          </p:cNvPr>
          <p:cNvSpPr txBox="1"/>
          <p:nvPr/>
        </p:nvSpPr>
        <p:spPr>
          <a:xfrm>
            <a:off x="933450" y="1238250"/>
            <a:ext cx="10229850"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Color cast poses challenges in various image processing applications, affecting image quality and visual perception. This research investigates diverse methodologies for color cast correction, ranging from traditional algorithms to modern machine learning-based approaches. Leveraging a comprehensive dataset of original and corrected images, the present study evaluates the efficacy of each method using quantitative metrics, including ACMO, BREN, GRAS, LAPM, LAPV, LAPD, and WAVV. Results indicate that while traditional techniques like Gray World Algorithm and White Patch </a:t>
            </a:r>
            <a:r>
              <a:rPr lang="en-US" sz="2000" dirty="0" err="1">
                <a:latin typeface="Times New Roman" panose="02020603050405020304" pitchFamily="18" charset="0"/>
                <a:cs typeface="Times New Roman" panose="02020603050405020304" pitchFamily="18" charset="0"/>
              </a:rPr>
              <a:t>Retinex</a:t>
            </a:r>
            <a:r>
              <a:rPr lang="en-US" sz="2000" dirty="0">
                <a:latin typeface="Times New Roman" panose="02020603050405020304" pitchFamily="18" charset="0"/>
                <a:cs typeface="Times New Roman" panose="02020603050405020304" pitchFamily="18" charset="0"/>
              </a:rPr>
              <a:t> Algorithm demonstrate moderate effectiveness, the implemented machine learning-based algorithm showcases superior performance across multiple color cast levels. By employing linear regression on RGB values, the method efficiently corrects color cast aberrations, yielding visually appealing and perceptually accurate results. Furthermore, the research highlights the significance of robust color constancy algorithms and their role in mitigating color cast distortions in digital images. This study contributes valuable insights into the field of color cast correction, offering practitioners in image processing and computer vision a comprehensive understanding of effective correction strategies. Future research directions may explore advanced machine learning models and integration with color constancy mechanisms to further enhance color cast correction techniques.</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B7A9E54-BEA1-F70E-3464-89145C36AF36}"/>
              </a:ext>
            </a:extLst>
          </p:cNvPr>
          <p:cNvSpPr txBox="1"/>
          <p:nvPr/>
        </p:nvSpPr>
        <p:spPr>
          <a:xfrm>
            <a:off x="2324100" y="438150"/>
            <a:ext cx="6848475" cy="461665"/>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ABSTRACT</a:t>
            </a:r>
            <a:endParaRPr lang="en-IN" sz="2400" b="1" dirty="0">
              <a:latin typeface="Verdana" panose="020B0604030504040204" pitchFamily="34" charset="0"/>
              <a:ea typeface="Verdana" panose="020B0604030504040204" pitchFamily="34" charset="0"/>
            </a:endParaRPr>
          </a:p>
        </p:txBody>
      </p:sp>
      <p:sp>
        <p:nvSpPr>
          <p:cNvPr id="5" name="Slide Number Placeholder 4">
            <a:extLst>
              <a:ext uri="{FF2B5EF4-FFF2-40B4-BE49-F238E27FC236}">
                <a16:creationId xmlns:a16="http://schemas.microsoft.com/office/drawing/2014/main" id="{B0936A16-20B7-5CB1-7DA4-BE7EF71430D1}"/>
              </a:ext>
            </a:extLst>
          </p:cNvPr>
          <p:cNvSpPr>
            <a:spLocks noGrp="1"/>
          </p:cNvSpPr>
          <p:nvPr>
            <p:ph type="sldNum" sz="quarter" idx="12"/>
          </p:nvPr>
        </p:nvSpPr>
        <p:spPr/>
        <p:txBody>
          <a:bodyPr/>
          <a:lstStyle/>
          <a:p>
            <a:fld id="{CAC6B055-71A4-499D-9087-0D034CD6A2D7}" type="slidenum">
              <a:rPr lang="en-IN" smtClean="0"/>
              <a:t>3</a:t>
            </a:fld>
            <a:endParaRPr lang="en-IN"/>
          </a:p>
        </p:txBody>
      </p:sp>
      <p:pic>
        <p:nvPicPr>
          <p:cNvPr id="6" name="Picture 5">
            <a:extLst>
              <a:ext uri="{FF2B5EF4-FFF2-40B4-BE49-F238E27FC236}">
                <a16:creationId xmlns:a16="http://schemas.microsoft.com/office/drawing/2014/main" id="{3B05BEAF-CAAE-778B-9327-BEFE92CD4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2867339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DD6F-F3AE-0288-137B-E84D8974A96B}"/>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Future Scope</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3A8A05B0-FD39-A976-C84A-F1C8857D774D}"/>
              </a:ext>
            </a:extLst>
          </p:cNvPr>
          <p:cNvSpPr>
            <a:spLocks noGrp="1"/>
          </p:cNvSpPr>
          <p:nvPr>
            <p:ph idx="1"/>
          </p:nvPr>
        </p:nvSpPr>
        <p:spPr/>
        <p:txBody>
          <a:bodyPr>
            <a:normAutofit/>
          </a:bodyPr>
          <a:lstStyle/>
          <a:p>
            <a:pPr algn="just"/>
            <a:r>
              <a:rPr lang="en-IN" sz="2400" dirty="0">
                <a:effectLst/>
                <a:latin typeface="Times New Roman" panose="02020603050405020304" pitchFamily="18" charset="0"/>
                <a:ea typeface="SimSun" panose="02010600030101010101" pitchFamily="2" charset="-122"/>
              </a:rPr>
              <a:t>The proposed method can be extended to video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cast correction.</a:t>
            </a:r>
          </a:p>
          <a:p>
            <a:pPr algn="just"/>
            <a:r>
              <a:rPr lang="en-IN" sz="2400" dirty="0">
                <a:latin typeface="Times New Roman" panose="02020603050405020304" pitchFamily="18" charset="0"/>
                <a:ea typeface="SimSun" panose="02010600030101010101" pitchFamily="2" charset="-122"/>
              </a:rPr>
              <a:t> A more robust dataset can be considered with the highest computational capacity to achieve higher accuracy ranges. </a:t>
            </a:r>
          </a:p>
          <a:p>
            <a:pPr algn="just"/>
            <a:r>
              <a:rPr lang="en-IN" sz="2400" dirty="0">
                <a:latin typeface="Times New Roman" panose="02020603050405020304" pitchFamily="18" charset="0"/>
                <a:ea typeface="SimSun" panose="02010600030101010101" pitchFamily="2" charset="-122"/>
              </a:rPr>
              <a:t>Complex ML-models may be used on the dataset to achieve </a:t>
            </a:r>
            <a:r>
              <a:rPr lang="en-IN" sz="2400">
                <a:latin typeface="Times New Roman" panose="02020603050405020304" pitchFamily="18" charset="0"/>
                <a:ea typeface="SimSun" panose="02010600030101010101" pitchFamily="2" charset="-122"/>
              </a:rPr>
              <a:t>better results. </a:t>
            </a:r>
            <a:endParaRPr lang="en-IN" sz="2400" dirty="0"/>
          </a:p>
        </p:txBody>
      </p:sp>
      <p:sp>
        <p:nvSpPr>
          <p:cNvPr id="5" name="Slide Number Placeholder 4">
            <a:extLst>
              <a:ext uri="{FF2B5EF4-FFF2-40B4-BE49-F238E27FC236}">
                <a16:creationId xmlns:a16="http://schemas.microsoft.com/office/drawing/2014/main" id="{8E62D765-18DD-B80F-8DDB-9121D8A93B26}"/>
              </a:ext>
            </a:extLst>
          </p:cNvPr>
          <p:cNvSpPr>
            <a:spLocks noGrp="1"/>
          </p:cNvSpPr>
          <p:nvPr>
            <p:ph type="sldNum" sz="quarter" idx="12"/>
          </p:nvPr>
        </p:nvSpPr>
        <p:spPr/>
        <p:txBody>
          <a:bodyPr/>
          <a:lstStyle/>
          <a:p>
            <a:fld id="{CAC6B055-71A4-499D-9087-0D034CD6A2D7}" type="slidenum">
              <a:rPr lang="en-IN" smtClean="0"/>
              <a:t>30</a:t>
            </a:fld>
            <a:endParaRPr lang="en-IN"/>
          </a:p>
        </p:txBody>
      </p:sp>
      <p:pic>
        <p:nvPicPr>
          <p:cNvPr id="6" name="Picture 5">
            <a:extLst>
              <a:ext uri="{FF2B5EF4-FFF2-40B4-BE49-F238E27FC236}">
                <a16:creationId xmlns:a16="http://schemas.microsoft.com/office/drawing/2014/main" id="{1CDD9F31-EA34-36D4-40F7-D7FDDEDFD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2696366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DD6F-F3AE-0288-137B-E84D8974A96B}"/>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References</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3A8A05B0-FD39-A976-C84A-F1C8857D774D}"/>
              </a:ext>
            </a:extLst>
          </p:cNvPr>
          <p:cNvSpPr>
            <a:spLocks noGrp="1"/>
          </p:cNvSpPr>
          <p:nvPr>
            <p:ph idx="1"/>
          </p:nvPr>
        </p:nvSpPr>
        <p:spPr/>
        <p:txBody>
          <a:bodyPr>
            <a:normAutofit fontScale="85000" lnSpcReduction="20000"/>
          </a:bodyPr>
          <a:lstStyle/>
          <a:p>
            <a:pPr algn="just"/>
            <a:r>
              <a:rPr lang="en-IN" sz="2400" dirty="0" err="1">
                <a:effectLst/>
                <a:latin typeface="Times New Roman" panose="02020603050405020304" pitchFamily="18" charset="0"/>
                <a:ea typeface="SimSun" panose="02010600030101010101" pitchFamily="2" charset="-122"/>
              </a:rPr>
              <a:t>Rizzi</a:t>
            </a:r>
            <a:r>
              <a:rPr lang="en-IN" sz="2400" dirty="0">
                <a:effectLst/>
                <a:latin typeface="Times New Roman" panose="02020603050405020304" pitchFamily="18" charset="0"/>
                <a:ea typeface="SimSun" panose="02010600030101010101" pitchFamily="2" charset="-122"/>
              </a:rPr>
              <a:t>, A., </a:t>
            </a:r>
            <a:r>
              <a:rPr lang="en-IN" sz="2400" dirty="0" err="1">
                <a:effectLst/>
                <a:latin typeface="Times New Roman" panose="02020603050405020304" pitchFamily="18" charset="0"/>
                <a:ea typeface="SimSun" panose="02010600030101010101" pitchFamily="2" charset="-122"/>
              </a:rPr>
              <a:t>Gatta</a:t>
            </a:r>
            <a:r>
              <a:rPr lang="en-IN" sz="2400" dirty="0">
                <a:effectLst/>
                <a:latin typeface="Times New Roman" panose="02020603050405020304" pitchFamily="18" charset="0"/>
                <a:ea typeface="SimSun" panose="02010600030101010101" pitchFamily="2" charset="-122"/>
              </a:rPr>
              <a:t>, C., Marini, D. A new algorithm for unsupervised global and local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correction. Pattern Recognition Letters, Vol 24, No. 11, pp. 1663 - 1677, July. 2003.</a:t>
            </a:r>
          </a:p>
          <a:p>
            <a:pPr algn="just"/>
            <a:r>
              <a:rPr lang="en-IN" sz="2400" dirty="0">
                <a:effectLst/>
                <a:latin typeface="Times New Roman" panose="02020603050405020304" pitchFamily="18" charset="0"/>
                <a:ea typeface="SimSun" panose="02010600030101010101" pitchFamily="2" charset="-122"/>
              </a:rPr>
              <a:t>Verma, O. P., Kumar, P., </a:t>
            </a:r>
            <a:r>
              <a:rPr lang="en-IN" sz="2400" dirty="0" err="1">
                <a:effectLst/>
                <a:latin typeface="Times New Roman" panose="02020603050405020304" pitchFamily="18" charset="0"/>
                <a:ea typeface="SimSun" panose="02010600030101010101" pitchFamily="2" charset="-122"/>
              </a:rPr>
              <a:t>Hanmandlu</a:t>
            </a:r>
            <a:r>
              <a:rPr lang="en-IN" sz="2400" dirty="0">
                <a:effectLst/>
                <a:latin typeface="Times New Roman" panose="02020603050405020304" pitchFamily="18" charset="0"/>
                <a:ea typeface="SimSun" panose="02010600030101010101" pitchFamily="2" charset="-122"/>
              </a:rPr>
              <a:t>, M., Chhabra, S. High dynamic range optimal fuzzy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image enhancement using Artificial Ant Colony System. Applied Soft Computing, Volume 12, Issue 1, pp. 394 - 404 January 2012.</a:t>
            </a:r>
          </a:p>
          <a:p>
            <a:pPr algn="just"/>
            <a:r>
              <a:rPr lang="en-IN" sz="2400" dirty="0">
                <a:effectLst/>
                <a:latin typeface="Times New Roman" panose="02020603050405020304" pitchFamily="18" charset="0"/>
                <a:ea typeface="SimSun" panose="02010600030101010101" pitchFamily="2" charset="-122"/>
              </a:rPr>
              <a:t>Sethi, R., </a:t>
            </a:r>
            <a:r>
              <a:rPr lang="en-IN" sz="2400" dirty="0" err="1">
                <a:effectLst/>
                <a:latin typeface="Times New Roman" panose="02020603050405020304" pitchFamily="18" charset="0"/>
                <a:ea typeface="SimSun" panose="02010600030101010101" pitchFamily="2" charset="-122"/>
              </a:rPr>
              <a:t>Sreedevi</a:t>
            </a:r>
            <a:r>
              <a:rPr lang="en-IN" sz="2400" dirty="0">
                <a:effectLst/>
                <a:latin typeface="Times New Roman" panose="02020603050405020304" pitchFamily="18" charset="0"/>
                <a:ea typeface="SimSun" panose="02010600030101010101" pitchFamily="2" charset="-122"/>
              </a:rPr>
              <a:t>, I., Verma, O. P., &amp; Jain, V. (2015, December). An optimal underwater image enhancement based on fuzzy </a:t>
            </a:r>
            <a:r>
              <a:rPr lang="en-IN" sz="2400" dirty="0" err="1">
                <a:effectLst/>
                <a:latin typeface="Times New Roman" panose="02020603050405020304" pitchFamily="18" charset="0"/>
                <a:ea typeface="SimSun" panose="02010600030101010101" pitchFamily="2" charset="-122"/>
              </a:rPr>
              <a:t>gray</a:t>
            </a:r>
            <a:r>
              <a:rPr lang="en-IN" sz="2400" dirty="0">
                <a:effectLst/>
                <a:latin typeface="Times New Roman" panose="02020603050405020304" pitchFamily="18" charset="0"/>
                <a:ea typeface="SimSun" panose="02010600030101010101" pitchFamily="2" charset="-122"/>
              </a:rPr>
              <a:t> world algorithm and Bacterial Foraging algorithm, IEEE Fifth National Conference on Computer Vision, Pattern Recognition, Image Processing and Graphics (NCVPRIPG), pp. 1 - 4 December,2015.</a:t>
            </a:r>
          </a:p>
          <a:p>
            <a:pPr algn="just"/>
            <a:r>
              <a:rPr lang="en-IN" sz="2400" dirty="0">
                <a:effectLst/>
                <a:latin typeface="Times New Roman" panose="02020603050405020304" pitchFamily="18" charset="0"/>
                <a:ea typeface="SimSun" panose="02010600030101010101" pitchFamily="2" charset="-122"/>
              </a:rPr>
              <a:t>Xie, Z. X., Wang, Z. F.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Image Quality Assessment Based on Image Quality Parameters Perceived by Human Vision System, International Conference on Multimedia Technology (ICMT), Ningbo 29 - 31 Oct. 2010.</a:t>
            </a:r>
          </a:p>
          <a:p>
            <a:pPr algn="just"/>
            <a:r>
              <a:rPr lang="en-IN" sz="2400" dirty="0">
                <a:effectLst/>
                <a:latin typeface="Times New Roman" panose="02020603050405020304" pitchFamily="18" charset="0"/>
                <a:ea typeface="SimSun" panose="02010600030101010101" pitchFamily="2" charset="-122"/>
              </a:rPr>
              <a:t>Zhang, X. M., </a:t>
            </a:r>
            <a:r>
              <a:rPr lang="en-IN" sz="2400" dirty="0" err="1">
                <a:effectLst/>
                <a:latin typeface="Times New Roman" panose="02020603050405020304" pitchFamily="18" charset="0"/>
                <a:ea typeface="SimSun" panose="02010600030101010101" pitchFamily="2" charset="-122"/>
              </a:rPr>
              <a:t>Wandell</a:t>
            </a:r>
            <a:r>
              <a:rPr lang="en-IN" sz="2400" dirty="0">
                <a:effectLst/>
                <a:latin typeface="Times New Roman" panose="02020603050405020304" pitchFamily="18" charset="0"/>
                <a:ea typeface="SimSun" panose="02010600030101010101" pitchFamily="2" charset="-122"/>
              </a:rPr>
              <a:t>, B. A. A spatial extension to CIELAB for digital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image reproduction, Symposium Proceedings, 1996.</a:t>
            </a:r>
          </a:p>
          <a:p>
            <a:pPr algn="just"/>
            <a:r>
              <a:rPr lang="en-IN" sz="2400" dirty="0">
                <a:effectLst/>
                <a:latin typeface="Times New Roman" panose="02020603050405020304" pitchFamily="18" charset="0"/>
                <a:ea typeface="SimSun" panose="02010600030101010101" pitchFamily="2" charset="-122"/>
              </a:rPr>
              <a:t>Finlayson, G.D., </a:t>
            </a:r>
            <a:r>
              <a:rPr lang="en-IN" sz="2400" dirty="0" err="1">
                <a:effectLst/>
                <a:latin typeface="Times New Roman" panose="02020603050405020304" pitchFamily="18" charset="0"/>
                <a:ea typeface="SimSun" panose="02010600030101010101" pitchFamily="2" charset="-122"/>
              </a:rPr>
              <a:t>Trezzi</a:t>
            </a:r>
            <a:r>
              <a:rPr lang="en-IN" sz="2400" dirty="0">
                <a:effectLst/>
                <a:latin typeface="Times New Roman" panose="02020603050405020304" pitchFamily="18" charset="0"/>
                <a:ea typeface="SimSun" panose="02010600030101010101" pitchFamily="2" charset="-122"/>
              </a:rPr>
              <a:t>, E. Shades of </a:t>
            </a:r>
            <a:r>
              <a:rPr lang="en-IN" sz="2400" dirty="0" err="1">
                <a:effectLst/>
                <a:latin typeface="Times New Roman" panose="02020603050405020304" pitchFamily="18" charset="0"/>
                <a:ea typeface="SimSun" panose="02010600030101010101" pitchFamily="2" charset="-122"/>
              </a:rPr>
              <a:t>gray</a:t>
            </a:r>
            <a:r>
              <a:rPr lang="en-IN" sz="2400" dirty="0">
                <a:effectLst/>
                <a:latin typeface="Times New Roman" panose="02020603050405020304" pitchFamily="18" charset="0"/>
                <a:ea typeface="SimSun" panose="02010600030101010101" pitchFamily="2" charset="-122"/>
              </a:rPr>
              <a:t> and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constancy, Proc. of IS&amp;T/SID </a:t>
            </a:r>
            <a:r>
              <a:rPr lang="en-IN" sz="2400" dirty="0" err="1">
                <a:effectLst/>
                <a:latin typeface="Times New Roman" panose="02020603050405020304" pitchFamily="18" charset="0"/>
                <a:ea typeface="SimSun" panose="02010600030101010101" pitchFamily="2" charset="-122"/>
              </a:rPr>
              <a:t>Color</a:t>
            </a:r>
            <a:r>
              <a:rPr lang="en-IN" sz="2400" dirty="0">
                <a:effectLst/>
                <a:latin typeface="Times New Roman" panose="02020603050405020304" pitchFamily="18" charset="0"/>
                <a:ea typeface="SimSun" panose="02010600030101010101" pitchFamily="2" charset="-122"/>
              </a:rPr>
              <a:t> Imaging Conference, Scottsdale, Arizona, USA, pp.37 – 41, 2004.</a:t>
            </a:r>
          </a:p>
        </p:txBody>
      </p:sp>
      <p:sp>
        <p:nvSpPr>
          <p:cNvPr id="5" name="Slide Number Placeholder 4">
            <a:extLst>
              <a:ext uri="{FF2B5EF4-FFF2-40B4-BE49-F238E27FC236}">
                <a16:creationId xmlns:a16="http://schemas.microsoft.com/office/drawing/2014/main" id="{58653641-CA89-8328-8F98-E5BB03A4610E}"/>
              </a:ext>
            </a:extLst>
          </p:cNvPr>
          <p:cNvSpPr>
            <a:spLocks noGrp="1"/>
          </p:cNvSpPr>
          <p:nvPr>
            <p:ph type="sldNum" sz="quarter" idx="12"/>
          </p:nvPr>
        </p:nvSpPr>
        <p:spPr/>
        <p:txBody>
          <a:bodyPr/>
          <a:lstStyle/>
          <a:p>
            <a:fld id="{CAC6B055-71A4-499D-9087-0D034CD6A2D7}" type="slidenum">
              <a:rPr lang="en-IN" smtClean="0"/>
              <a:t>31</a:t>
            </a:fld>
            <a:endParaRPr lang="en-IN"/>
          </a:p>
        </p:txBody>
      </p:sp>
      <p:pic>
        <p:nvPicPr>
          <p:cNvPr id="6" name="Picture 5">
            <a:extLst>
              <a:ext uri="{FF2B5EF4-FFF2-40B4-BE49-F238E27FC236}">
                <a16:creationId xmlns:a16="http://schemas.microsoft.com/office/drawing/2014/main" id="{8BEE9603-028A-33FB-9FC0-3858CA4EB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330531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272190-0343-7F68-3712-179D324DB16A}"/>
              </a:ext>
            </a:extLst>
          </p:cNvPr>
          <p:cNvSpPr/>
          <p:nvPr/>
        </p:nvSpPr>
        <p:spPr>
          <a:xfrm>
            <a:off x="3110427" y="2028442"/>
            <a:ext cx="5704447" cy="1631216"/>
          </a:xfrm>
          <a:prstGeom prst="rect">
            <a:avLst/>
          </a:prstGeom>
          <a:noFill/>
        </p:spPr>
        <p:txBody>
          <a:bodyPr wrap="none" lIns="91440" tIns="45720" rIns="91440" bIns="45720">
            <a:spAutoFit/>
          </a:bodyPr>
          <a:lstStyle/>
          <a:p>
            <a:pPr algn="ctr"/>
            <a:r>
              <a:rPr lang="en-US" sz="10000" b="1" dirty="0">
                <a:ln w="22225">
                  <a:solidFill>
                    <a:schemeClr val="accent2"/>
                  </a:solidFill>
                  <a:prstDash val="solid"/>
                </a:ln>
                <a:solidFill>
                  <a:schemeClr val="accent2">
                    <a:lumMod val="40000"/>
                    <a:lumOff val="60000"/>
                  </a:schemeClr>
                </a:solidFill>
              </a:rPr>
              <a:t>Thank you</a:t>
            </a:r>
          </a:p>
        </p:txBody>
      </p:sp>
      <p:sp>
        <p:nvSpPr>
          <p:cNvPr id="3" name="Slide Number Placeholder 2">
            <a:extLst>
              <a:ext uri="{FF2B5EF4-FFF2-40B4-BE49-F238E27FC236}">
                <a16:creationId xmlns:a16="http://schemas.microsoft.com/office/drawing/2014/main" id="{72ECBE4A-3CDA-3A5B-0862-5E6ECE36866F}"/>
              </a:ext>
            </a:extLst>
          </p:cNvPr>
          <p:cNvSpPr>
            <a:spLocks noGrp="1"/>
          </p:cNvSpPr>
          <p:nvPr>
            <p:ph type="sldNum" sz="quarter" idx="12"/>
          </p:nvPr>
        </p:nvSpPr>
        <p:spPr/>
        <p:txBody>
          <a:bodyPr/>
          <a:lstStyle/>
          <a:p>
            <a:fld id="{CAC6B055-71A4-499D-9087-0D034CD6A2D7}" type="slidenum">
              <a:rPr lang="en-IN" smtClean="0"/>
              <a:t>32</a:t>
            </a:fld>
            <a:endParaRPr lang="en-IN"/>
          </a:p>
        </p:txBody>
      </p:sp>
      <p:pic>
        <p:nvPicPr>
          <p:cNvPr id="4" name="Picture 3">
            <a:extLst>
              <a:ext uri="{FF2B5EF4-FFF2-40B4-BE49-F238E27FC236}">
                <a16:creationId xmlns:a16="http://schemas.microsoft.com/office/drawing/2014/main" id="{F1E59E3D-68EC-2524-D05B-81D81B16B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414233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a:xfrm>
            <a:off x="3971925" y="365125"/>
            <a:ext cx="3590925" cy="1325563"/>
          </a:xfrm>
        </p:spPr>
        <p:txBody>
          <a:bodyPr>
            <a:normAutofit/>
          </a:bodyPr>
          <a:lstStyle/>
          <a:p>
            <a:pPr algn="ctr"/>
            <a:r>
              <a:rPr lang="en-US" sz="2400" b="1" dirty="0">
                <a:latin typeface="Verdana" panose="020B0604030504040204" pitchFamily="34" charset="0"/>
                <a:ea typeface="Verdana" panose="020B0604030504040204" pitchFamily="34" charset="0"/>
              </a:rPr>
              <a:t>Introduction</a:t>
            </a:r>
            <a:endParaRPr lang="en-IN"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5F757371-8C17-8C4D-BBDF-47E5A3F2519C}"/>
              </a:ext>
            </a:extLst>
          </p:cNvPr>
          <p:cNvSpPr>
            <a:spLocks noGrp="1"/>
          </p:cNvSpPr>
          <p:nvPr>
            <p:ph idx="1"/>
          </p:nvPr>
        </p:nvSpPr>
        <p:spPr>
          <a:xfrm>
            <a:off x="838200" y="1825625"/>
            <a:ext cx="10515600" cy="4667250"/>
          </a:xfrm>
        </p:spPr>
        <p:txBody>
          <a:bodyPr>
            <a:normAutofit/>
          </a:bodyPr>
          <a:lstStyle/>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Color cast refers to an unwanted tint or hue present in an image, typically caused by variations in lighting conditions or inaccuracies in color reproduction. It manifests as an overall shift in color, often affecting the entire image or specific areas, and can distort the true colors of objects.</a:t>
            </a: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Applications such as photography, image processing, computer vision, and remote sensing suffer from color cast issues.</a:t>
            </a: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Dehazing, Denoising, low-light correction can be greatly improved by color-cast correction.</a:t>
            </a: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project, we study and implement classical and advanced color-cast correction techniques. </a:t>
            </a:r>
          </a:p>
          <a:p>
            <a:pPr algn="just"/>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44B1110-5BD0-AF8C-8130-401F1BA37E47}"/>
              </a:ext>
            </a:extLst>
          </p:cNvPr>
          <p:cNvSpPr>
            <a:spLocks noGrp="1"/>
          </p:cNvSpPr>
          <p:nvPr>
            <p:ph type="sldNum" sz="quarter" idx="12"/>
          </p:nvPr>
        </p:nvSpPr>
        <p:spPr/>
        <p:txBody>
          <a:bodyPr/>
          <a:lstStyle/>
          <a:p>
            <a:fld id="{CAC6B055-71A4-499D-9087-0D034CD6A2D7}" type="slidenum">
              <a:rPr lang="en-IN" smtClean="0"/>
              <a:t>4</a:t>
            </a:fld>
            <a:endParaRPr lang="en-IN"/>
          </a:p>
        </p:txBody>
      </p:sp>
      <p:pic>
        <p:nvPicPr>
          <p:cNvPr id="6" name="Picture 5">
            <a:extLst>
              <a:ext uri="{FF2B5EF4-FFF2-40B4-BE49-F238E27FC236}">
                <a16:creationId xmlns:a16="http://schemas.microsoft.com/office/drawing/2014/main" id="{7CB66ED1-8232-C05B-22B6-191832A2D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123667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a:xfrm>
            <a:off x="4657725" y="-32009"/>
            <a:ext cx="3267075" cy="1325563"/>
          </a:xfrm>
        </p:spPr>
        <p:txBody>
          <a:bodyPr>
            <a:normAutofit/>
          </a:bodyPr>
          <a:lstStyle/>
          <a:p>
            <a:pPr algn="ctr"/>
            <a:r>
              <a:rPr lang="en-US" sz="2400" b="1" dirty="0">
                <a:latin typeface="Verdana" panose="020B0604030504040204" pitchFamily="34" charset="0"/>
                <a:ea typeface="Verdana" panose="020B0604030504040204" pitchFamily="34" charset="0"/>
              </a:rPr>
              <a:t>Literature Survey</a:t>
            </a:r>
            <a:endParaRPr lang="en-IN" sz="2400" b="1" dirty="0">
              <a:latin typeface="Verdana" panose="020B0604030504040204" pitchFamily="34" charset="0"/>
              <a:ea typeface="Verdana" panose="020B0604030504040204" pitchFamily="34" charset="0"/>
            </a:endParaRPr>
          </a:p>
        </p:txBody>
      </p:sp>
      <p:graphicFrame>
        <p:nvGraphicFramePr>
          <p:cNvPr id="3" name="Table 2">
            <a:extLst>
              <a:ext uri="{FF2B5EF4-FFF2-40B4-BE49-F238E27FC236}">
                <a16:creationId xmlns:a16="http://schemas.microsoft.com/office/drawing/2014/main" id="{2D5BA491-7884-8CF2-E5A6-6F76CBBA5628}"/>
              </a:ext>
            </a:extLst>
          </p:cNvPr>
          <p:cNvGraphicFramePr>
            <a:graphicFrameLocks noGrp="1"/>
          </p:cNvGraphicFramePr>
          <p:nvPr>
            <p:extLst>
              <p:ext uri="{D42A27DB-BD31-4B8C-83A1-F6EECF244321}">
                <p14:modId xmlns:p14="http://schemas.microsoft.com/office/powerpoint/2010/main" val="1688199097"/>
              </p:ext>
            </p:extLst>
          </p:nvPr>
        </p:nvGraphicFramePr>
        <p:xfrm>
          <a:off x="1050471" y="1292225"/>
          <a:ext cx="10091058" cy="5202496"/>
        </p:xfrm>
        <a:graphic>
          <a:graphicData uri="http://schemas.openxmlformats.org/drawingml/2006/table">
            <a:tbl>
              <a:tblPr/>
              <a:tblGrid>
                <a:gridCol w="1104900">
                  <a:extLst>
                    <a:ext uri="{9D8B030D-6E8A-4147-A177-3AD203B41FA5}">
                      <a16:colId xmlns:a16="http://schemas.microsoft.com/office/drawing/2014/main" val="4289108130"/>
                    </a:ext>
                  </a:extLst>
                </a:gridCol>
                <a:gridCol w="2002972">
                  <a:extLst>
                    <a:ext uri="{9D8B030D-6E8A-4147-A177-3AD203B41FA5}">
                      <a16:colId xmlns:a16="http://schemas.microsoft.com/office/drawing/2014/main" val="2678884107"/>
                    </a:ext>
                  </a:extLst>
                </a:gridCol>
                <a:gridCol w="1349828">
                  <a:extLst>
                    <a:ext uri="{9D8B030D-6E8A-4147-A177-3AD203B41FA5}">
                      <a16:colId xmlns:a16="http://schemas.microsoft.com/office/drawing/2014/main" val="4127589974"/>
                    </a:ext>
                  </a:extLst>
                </a:gridCol>
                <a:gridCol w="805543">
                  <a:extLst>
                    <a:ext uri="{9D8B030D-6E8A-4147-A177-3AD203B41FA5}">
                      <a16:colId xmlns:a16="http://schemas.microsoft.com/office/drawing/2014/main" val="2791169347"/>
                    </a:ext>
                  </a:extLst>
                </a:gridCol>
                <a:gridCol w="2873829">
                  <a:extLst>
                    <a:ext uri="{9D8B030D-6E8A-4147-A177-3AD203B41FA5}">
                      <a16:colId xmlns:a16="http://schemas.microsoft.com/office/drawing/2014/main" val="1629448722"/>
                    </a:ext>
                  </a:extLst>
                </a:gridCol>
                <a:gridCol w="1953986">
                  <a:extLst>
                    <a:ext uri="{9D8B030D-6E8A-4147-A177-3AD203B41FA5}">
                      <a16:colId xmlns:a16="http://schemas.microsoft.com/office/drawing/2014/main" val="3255672243"/>
                    </a:ext>
                  </a:extLst>
                </a:gridCol>
              </a:tblGrid>
              <a:tr h="67908">
                <a:tc>
                  <a:txBody>
                    <a:bodyPr/>
                    <a:lstStyle/>
                    <a:p>
                      <a:pPr fontAlgn="b"/>
                      <a:r>
                        <a:rPr lang="en-IN" sz="2000" b="1">
                          <a:effectLst/>
                        </a:rPr>
                        <a:t>Reference</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Paper Title</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Author(s)</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Year</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Methodology</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Key Findings</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43853011"/>
                  </a:ext>
                </a:extLst>
              </a:tr>
              <a:tr h="287303">
                <a:tc>
                  <a:txBody>
                    <a:bodyPr/>
                    <a:lstStyle/>
                    <a:p>
                      <a:pPr fontAlgn="base"/>
                      <a:r>
                        <a:rPr lang="en-IN" sz="2000">
                          <a:effectLst/>
                        </a:rPr>
                        <a:t>[1]</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Detection and Reduction of JPEG Color Cast</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M. Ni and F. Yang</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dirty="0">
                          <a:effectLst/>
                        </a:rPr>
                        <a:t>2023</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Proposed a method for detecting and reducing color cast in JPEG images.</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High effectiveness in reducing color cast artifacts in JPEG images.</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30914518"/>
                  </a:ext>
                </a:extLst>
              </a:tr>
              <a:tr h="397001">
                <a:tc>
                  <a:txBody>
                    <a:bodyPr/>
                    <a:lstStyle/>
                    <a:p>
                      <a:pPr fontAlgn="base"/>
                      <a:r>
                        <a:rPr lang="en-IN" sz="2000">
                          <a:effectLst/>
                        </a:rPr>
                        <a:t>[2]</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Underwater Image Color Correction Based on Weakly Supervised Color Transfer</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it-IT" sz="2000">
                          <a:effectLst/>
                        </a:rPr>
                        <a:t>C. Li, J. Guo, and C. Guo</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dirty="0">
                          <a:effectLst/>
                        </a:rPr>
                        <a:t>2018</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Introduced a method for color correction in underwater images using weakly supervised learning.</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Improved color fidelity in underwater images through weakly supervised color transfer.</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74177173"/>
                  </a:ext>
                </a:extLst>
              </a:tr>
              <a:tr h="397001">
                <a:tc>
                  <a:txBody>
                    <a:bodyPr/>
                    <a:lstStyle/>
                    <a:p>
                      <a:pPr fontAlgn="base"/>
                      <a:r>
                        <a:rPr lang="en-IN" sz="2000" dirty="0">
                          <a:effectLst/>
                        </a:rPr>
                        <a:t>[3]</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Color Cast Image Enhancement Method Based on Affine Transform</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da-DK" sz="2000">
                          <a:effectLst/>
                        </a:rPr>
                        <a:t>Z. Liang, X. Ding, et al.</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a:effectLst/>
                        </a:rPr>
                        <a:t>2022</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Presented an image enhancement method based on affine transform for color cast correction.</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dirty="0">
                          <a:effectLst/>
                        </a:rPr>
                        <a:t>Effective enhancement of color-casted images through affine transform-based correction.</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250787569"/>
                  </a:ext>
                </a:extLst>
              </a:tr>
            </a:tbl>
          </a:graphicData>
        </a:graphic>
      </p:graphicFrame>
      <p:sp>
        <p:nvSpPr>
          <p:cNvPr id="5" name="Slide Number Placeholder 4">
            <a:extLst>
              <a:ext uri="{FF2B5EF4-FFF2-40B4-BE49-F238E27FC236}">
                <a16:creationId xmlns:a16="http://schemas.microsoft.com/office/drawing/2014/main" id="{18324A73-BE21-C67F-3CEB-86897B098279}"/>
              </a:ext>
            </a:extLst>
          </p:cNvPr>
          <p:cNvSpPr>
            <a:spLocks noGrp="1"/>
          </p:cNvSpPr>
          <p:nvPr>
            <p:ph type="sldNum" sz="quarter" idx="12"/>
          </p:nvPr>
        </p:nvSpPr>
        <p:spPr/>
        <p:txBody>
          <a:bodyPr/>
          <a:lstStyle/>
          <a:p>
            <a:fld id="{CAC6B055-71A4-499D-9087-0D034CD6A2D7}" type="slidenum">
              <a:rPr lang="en-IN" smtClean="0"/>
              <a:t>5</a:t>
            </a:fld>
            <a:endParaRPr lang="en-IN"/>
          </a:p>
        </p:txBody>
      </p:sp>
      <p:pic>
        <p:nvPicPr>
          <p:cNvPr id="7" name="Picture 6">
            <a:extLst>
              <a:ext uri="{FF2B5EF4-FFF2-40B4-BE49-F238E27FC236}">
                <a16:creationId xmlns:a16="http://schemas.microsoft.com/office/drawing/2014/main" id="{92476864-6741-04FE-0698-EEC9A4F33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413847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a:xfrm>
            <a:off x="752475" y="63703"/>
            <a:ext cx="10515600" cy="1325563"/>
          </a:xfrm>
        </p:spPr>
        <p:txBody>
          <a:bodyPr>
            <a:normAutofit/>
          </a:bodyPr>
          <a:lstStyle/>
          <a:p>
            <a:pPr algn="ctr"/>
            <a:r>
              <a:rPr lang="en-US" sz="2400" b="1" dirty="0">
                <a:latin typeface="Verdana" panose="020B0604030504040204" pitchFamily="34" charset="0"/>
                <a:ea typeface="Verdana" panose="020B0604030504040204" pitchFamily="34" charset="0"/>
              </a:rPr>
              <a:t>Literature Survey</a:t>
            </a:r>
            <a:endParaRPr lang="en-IN" sz="2400" dirty="0"/>
          </a:p>
        </p:txBody>
      </p:sp>
      <p:graphicFrame>
        <p:nvGraphicFramePr>
          <p:cNvPr id="3" name="Table 2">
            <a:extLst>
              <a:ext uri="{FF2B5EF4-FFF2-40B4-BE49-F238E27FC236}">
                <a16:creationId xmlns:a16="http://schemas.microsoft.com/office/drawing/2014/main" id="{2D5BA491-7884-8CF2-E5A6-6F76CBBA5628}"/>
              </a:ext>
            </a:extLst>
          </p:cNvPr>
          <p:cNvGraphicFramePr>
            <a:graphicFrameLocks noGrp="1"/>
          </p:cNvGraphicFramePr>
          <p:nvPr>
            <p:extLst>
              <p:ext uri="{D42A27DB-BD31-4B8C-83A1-F6EECF244321}">
                <p14:modId xmlns:p14="http://schemas.microsoft.com/office/powerpoint/2010/main" val="1950706748"/>
              </p:ext>
            </p:extLst>
          </p:nvPr>
        </p:nvGraphicFramePr>
        <p:xfrm>
          <a:off x="1050471" y="1292225"/>
          <a:ext cx="10091058" cy="5502072"/>
        </p:xfrm>
        <a:graphic>
          <a:graphicData uri="http://schemas.openxmlformats.org/drawingml/2006/table">
            <a:tbl>
              <a:tblPr/>
              <a:tblGrid>
                <a:gridCol w="1104900">
                  <a:extLst>
                    <a:ext uri="{9D8B030D-6E8A-4147-A177-3AD203B41FA5}">
                      <a16:colId xmlns:a16="http://schemas.microsoft.com/office/drawing/2014/main" val="4289108130"/>
                    </a:ext>
                  </a:extLst>
                </a:gridCol>
                <a:gridCol w="2002972">
                  <a:extLst>
                    <a:ext uri="{9D8B030D-6E8A-4147-A177-3AD203B41FA5}">
                      <a16:colId xmlns:a16="http://schemas.microsoft.com/office/drawing/2014/main" val="2678884107"/>
                    </a:ext>
                  </a:extLst>
                </a:gridCol>
                <a:gridCol w="1349828">
                  <a:extLst>
                    <a:ext uri="{9D8B030D-6E8A-4147-A177-3AD203B41FA5}">
                      <a16:colId xmlns:a16="http://schemas.microsoft.com/office/drawing/2014/main" val="4127589974"/>
                    </a:ext>
                  </a:extLst>
                </a:gridCol>
                <a:gridCol w="805543">
                  <a:extLst>
                    <a:ext uri="{9D8B030D-6E8A-4147-A177-3AD203B41FA5}">
                      <a16:colId xmlns:a16="http://schemas.microsoft.com/office/drawing/2014/main" val="2791169347"/>
                    </a:ext>
                  </a:extLst>
                </a:gridCol>
                <a:gridCol w="2873829">
                  <a:extLst>
                    <a:ext uri="{9D8B030D-6E8A-4147-A177-3AD203B41FA5}">
                      <a16:colId xmlns:a16="http://schemas.microsoft.com/office/drawing/2014/main" val="1629448722"/>
                    </a:ext>
                  </a:extLst>
                </a:gridCol>
                <a:gridCol w="1953986">
                  <a:extLst>
                    <a:ext uri="{9D8B030D-6E8A-4147-A177-3AD203B41FA5}">
                      <a16:colId xmlns:a16="http://schemas.microsoft.com/office/drawing/2014/main" val="3255672243"/>
                    </a:ext>
                  </a:extLst>
                </a:gridCol>
              </a:tblGrid>
              <a:tr h="67908">
                <a:tc>
                  <a:txBody>
                    <a:bodyPr/>
                    <a:lstStyle/>
                    <a:p>
                      <a:pPr fontAlgn="b"/>
                      <a:r>
                        <a:rPr lang="en-IN" sz="2000" b="1">
                          <a:effectLst/>
                        </a:rPr>
                        <a:t>Reference</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Paper Title</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Author(s)</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Year</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Methodology</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2000" b="1">
                          <a:effectLst/>
                        </a:rPr>
                        <a:t>Key Findings</a:t>
                      </a:r>
                    </a:p>
                  </a:txBody>
                  <a:tcPr marL="5224" marR="5224" marT="2612" marB="261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43853011"/>
                  </a:ext>
                </a:extLst>
              </a:tr>
              <a:tr h="506698">
                <a:tc>
                  <a:txBody>
                    <a:bodyPr/>
                    <a:lstStyle/>
                    <a:p>
                      <a:pPr fontAlgn="base"/>
                      <a:r>
                        <a:rPr lang="en-IN" sz="2000" dirty="0">
                          <a:effectLst/>
                        </a:rPr>
                        <a:t>[4]</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Underwater Image Restoration Based on Color Correction and Red Channel Prior</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G. Huo, Z. Wu, and J. Li</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a:effectLst/>
                        </a:rPr>
                        <a:t>2018</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Proposed a restoration method for underwater images focusing on color correction and utilizing red channel information.</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dirty="0">
                          <a:effectLst/>
                        </a:rPr>
                        <a:t>Achieved significant improvement in underwater image restoration by incorporating color correction and red channel priors.</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50761037"/>
                  </a:ext>
                </a:extLst>
              </a:tr>
              <a:tr h="475356">
                <a:tc>
                  <a:txBody>
                    <a:bodyPr/>
                    <a:lstStyle/>
                    <a:p>
                      <a:pPr fontAlgn="base"/>
                      <a:r>
                        <a:rPr lang="en-IN" sz="2000" dirty="0">
                          <a:effectLst/>
                        </a:rPr>
                        <a:t>[5]</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Image Fusion Based Selective Optimal Restoration of Colors in Single Underwater Images</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dirty="0">
                          <a:effectLst/>
                        </a:rPr>
                        <a:t>M. </a:t>
                      </a:r>
                      <a:r>
                        <a:rPr lang="en-IN" sz="2000" dirty="0" err="1">
                          <a:effectLst/>
                        </a:rPr>
                        <a:t>Kanagavel</a:t>
                      </a:r>
                      <a:r>
                        <a:rPr lang="en-IN" sz="2000" dirty="0">
                          <a:effectLst/>
                        </a:rPr>
                        <a:t>, P. Sivakumar, and S. Bama</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2000">
                          <a:effectLst/>
                        </a:rPr>
                        <a:t>2021</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a:effectLst/>
                        </a:rPr>
                        <a:t>Introduced a selective optimal restoration method for color enhancement in single underwater images.</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2000" dirty="0">
                          <a:effectLst/>
                        </a:rPr>
                        <a:t>Demonstrated effective restoration of colors in single underwater images through selective fusion-based approach.</a:t>
                      </a:r>
                    </a:p>
                  </a:txBody>
                  <a:tcPr marL="5224" marR="5224" marT="2612" marB="261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322018568"/>
                  </a:ext>
                </a:extLst>
              </a:tr>
            </a:tbl>
          </a:graphicData>
        </a:graphic>
      </p:graphicFrame>
      <p:sp>
        <p:nvSpPr>
          <p:cNvPr id="5" name="Slide Number Placeholder 4">
            <a:extLst>
              <a:ext uri="{FF2B5EF4-FFF2-40B4-BE49-F238E27FC236}">
                <a16:creationId xmlns:a16="http://schemas.microsoft.com/office/drawing/2014/main" id="{440AC652-EEE0-B969-43CE-ED1E24C9ECD4}"/>
              </a:ext>
            </a:extLst>
          </p:cNvPr>
          <p:cNvSpPr>
            <a:spLocks noGrp="1"/>
          </p:cNvSpPr>
          <p:nvPr>
            <p:ph type="sldNum" sz="quarter" idx="12"/>
          </p:nvPr>
        </p:nvSpPr>
        <p:spPr/>
        <p:txBody>
          <a:bodyPr/>
          <a:lstStyle/>
          <a:p>
            <a:fld id="{CAC6B055-71A4-499D-9087-0D034CD6A2D7}" type="slidenum">
              <a:rPr lang="en-IN" smtClean="0"/>
              <a:t>6</a:t>
            </a:fld>
            <a:endParaRPr lang="en-IN"/>
          </a:p>
        </p:txBody>
      </p:sp>
      <p:pic>
        <p:nvPicPr>
          <p:cNvPr id="6" name="Picture 5">
            <a:extLst>
              <a:ext uri="{FF2B5EF4-FFF2-40B4-BE49-F238E27FC236}">
                <a16:creationId xmlns:a16="http://schemas.microsoft.com/office/drawing/2014/main" id="{4E12C929-1FDB-2D8D-7B3C-C64052B29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206448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Problem Statement</a:t>
            </a:r>
            <a:endParaRPr lang="en-IN" sz="2400" b="1" dirty="0">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3C9646B8-9D19-A320-D202-822C54DE77A0}"/>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Color cast in digital images presents a significant challenge, affecting the accuracy and reliability of image analysis and interpretation across various domains. Addressing this issue is critical for enhancing the quality and reliability of visual data processing and interpretation.</a:t>
            </a: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8C58372-E5E5-C165-FD82-72C8C2237F11}"/>
              </a:ext>
            </a:extLst>
          </p:cNvPr>
          <p:cNvSpPr>
            <a:spLocks noGrp="1"/>
          </p:cNvSpPr>
          <p:nvPr>
            <p:ph type="sldNum" sz="quarter" idx="12"/>
          </p:nvPr>
        </p:nvSpPr>
        <p:spPr/>
        <p:txBody>
          <a:bodyPr/>
          <a:lstStyle/>
          <a:p>
            <a:fld id="{CAC6B055-71A4-499D-9087-0D034CD6A2D7}" type="slidenum">
              <a:rPr lang="en-IN" smtClean="0"/>
              <a:t>7</a:t>
            </a:fld>
            <a:endParaRPr lang="en-IN"/>
          </a:p>
        </p:txBody>
      </p:sp>
      <p:pic>
        <p:nvPicPr>
          <p:cNvPr id="6" name="Picture 5">
            <a:extLst>
              <a:ext uri="{FF2B5EF4-FFF2-40B4-BE49-F238E27FC236}">
                <a16:creationId xmlns:a16="http://schemas.microsoft.com/office/drawing/2014/main" id="{B4C20926-4AA8-085D-252B-6D51CEBC1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47912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p:txBody>
          <a:bodyPr>
            <a:normAutofit/>
          </a:bodyPr>
          <a:lstStyle/>
          <a:p>
            <a:pPr algn="ctr"/>
            <a:r>
              <a:rPr lang="en-US" sz="2400" b="1" dirty="0">
                <a:latin typeface="Verdana" panose="020B0604030504040204" pitchFamily="34" charset="0"/>
                <a:ea typeface="Verdana" panose="020B0604030504040204" pitchFamily="34" charset="0"/>
              </a:rPr>
              <a:t>Objectives</a:t>
            </a:r>
            <a:endParaRPr lang="en-IN" sz="2400" b="1" dirty="0">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3C9646B8-9D19-A320-D202-822C54DE77A0}"/>
              </a:ext>
            </a:extLst>
          </p:cNvPr>
          <p:cNvSpPr>
            <a:spLocks noGrp="1"/>
          </p:cNvSpPr>
          <p:nvPr>
            <p:ph idx="1"/>
          </p:nvPr>
        </p:nvSpPr>
        <p:spPr/>
        <p:txBody>
          <a:bodyPr>
            <a:normAutofit/>
          </a:bodyPr>
          <a:lstStyle/>
          <a:p>
            <a:pPr marL="742950" indent="-742950" algn="just">
              <a:buAutoNum type="arabicPeriod"/>
            </a:pPr>
            <a:r>
              <a:rPr lang="en-US" sz="2400" dirty="0">
                <a:latin typeface="Times New Roman" panose="02020603050405020304" pitchFamily="18" charset="0"/>
                <a:cs typeface="Times New Roman" panose="02020603050405020304" pitchFamily="18" charset="0"/>
              </a:rPr>
              <a:t>Develop an in-depth understanding of color cast phenomena in digital images.</a:t>
            </a:r>
          </a:p>
          <a:p>
            <a:pPr marL="742950" indent="-742950" algn="just">
              <a:buAutoNum type="arabicPeriod"/>
            </a:pPr>
            <a:r>
              <a:rPr lang="en-US" sz="2400" dirty="0">
                <a:latin typeface="Times New Roman" panose="02020603050405020304" pitchFamily="18" charset="0"/>
                <a:cs typeface="Times New Roman" panose="02020603050405020304" pitchFamily="18" charset="0"/>
              </a:rPr>
              <a:t>Conduct a comprehensive review of existing literature on color cast detection and correction methods.</a:t>
            </a:r>
          </a:p>
          <a:p>
            <a:pPr marL="742950" indent="-742950" algn="just">
              <a:buAutoNum type="arabicPeriod"/>
            </a:pPr>
            <a:r>
              <a:rPr lang="en-US" sz="2400" dirty="0">
                <a:latin typeface="Times New Roman" panose="02020603050405020304" pitchFamily="18" charset="0"/>
                <a:cs typeface="Times New Roman" panose="02020603050405020304" pitchFamily="18" charset="0"/>
              </a:rPr>
              <a:t>Identify key challenges and limitations associated with current color cast correction techniques.</a:t>
            </a:r>
          </a:p>
          <a:p>
            <a:pPr marL="742950" indent="-742950" algn="just">
              <a:buAutoNum type="arabicPeriod"/>
            </a:pPr>
            <a:r>
              <a:rPr lang="en-US" sz="2400" dirty="0">
                <a:latin typeface="Times New Roman" panose="02020603050405020304" pitchFamily="18" charset="0"/>
                <a:cs typeface="Times New Roman" panose="02020603050405020304" pitchFamily="18" charset="0"/>
              </a:rPr>
              <a:t>Propose novel methods or enhancements to existing approaches for more effective color cast removal.</a:t>
            </a:r>
          </a:p>
          <a:p>
            <a:pPr marL="742950" indent="-742950" algn="just">
              <a:buAutoNum type="arabicPeriod"/>
            </a:pPr>
            <a:r>
              <a:rPr lang="en-US" sz="2400" dirty="0">
                <a:latin typeface="Times New Roman" panose="02020603050405020304" pitchFamily="18" charset="0"/>
                <a:cs typeface="Times New Roman" panose="02020603050405020304" pitchFamily="18" charset="0"/>
              </a:rPr>
              <a:t>Implement and evaluate the proposed methods through rigorous experimentation and comparative analysis.</a:t>
            </a:r>
          </a:p>
        </p:txBody>
      </p:sp>
      <p:sp>
        <p:nvSpPr>
          <p:cNvPr id="4" name="Slide Number Placeholder 3">
            <a:extLst>
              <a:ext uri="{FF2B5EF4-FFF2-40B4-BE49-F238E27FC236}">
                <a16:creationId xmlns:a16="http://schemas.microsoft.com/office/drawing/2014/main" id="{1DE6103E-854B-33C6-D33E-C7B8389B5ED7}"/>
              </a:ext>
            </a:extLst>
          </p:cNvPr>
          <p:cNvSpPr>
            <a:spLocks noGrp="1"/>
          </p:cNvSpPr>
          <p:nvPr>
            <p:ph type="sldNum" sz="quarter" idx="12"/>
          </p:nvPr>
        </p:nvSpPr>
        <p:spPr/>
        <p:txBody>
          <a:bodyPr/>
          <a:lstStyle/>
          <a:p>
            <a:fld id="{CAC6B055-71A4-499D-9087-0D034CD6A2D7}" type="slidenum">
              <a:rPr lang="en-IN" smtClean="0"/>
              <a:t>8</a:t>
            </a:fld>
            <a:endParaRPr lang="en-IN"/>
          </a:p>
        </p:txBody>
      </p:sp>
      <p:pic>
        <p:nvPicPr>
          <p:cNvPr id="6" name="Picture 5">
            <a:extLst>
              <a:ext uri="{FF2B5EF4-FFF2-40B4-BE49-F238E27FC236}">
                <a16:creationId xmlns:a16="http://schemas.microsoft.com/office/drawing/2014/main" id="{66DA8841-78C7-7B85-C6A1-5A8299294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855" y="46992"/>
            <a:ext cx="1633945" cy="1073087"/>
          </a:xfrm>
          <a:prstGeom prst="rect">
            <a:avLst/>
          </a:prstGeom>
        </p:spPr>
      </p:pic>
    </p:spTree>
    <p:extLst>
      <p:ext uri="{BB962C8B-B14F-4D97-AF65-F5344CB8AC3E}">
        <p14:creationId xmlns:p14="http://schemas.microsoft.com/office/powerpoint/2010/main" val="245322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C81E-2361-1531-0570-40671E20FA81}"/>
              </a:ext>
            </a:extLst>
          </p:cNvPr>
          <p:cNvSpPr>
            <a:spLocks noGrp="1"/>
          </p:cNvSpPr>
          <p:nvPr>
            <p:ph type="title"/>
          </p:nvPr>
        </p:nvSpPr>
        <p:spPr>
          <a:xfrm>
            <a:off x="314325" y="-233591"/>
            <a:ext cx="11327947" cy="1325563"/>
          </a:xfrm>
        </p:spPr>
        <p:txBody>
          <a:bodyPr>
            <a:normAutofit/>
          </a:bodyPr>
          <a:lstStyle/>
          <a:p>
            <a:r>
              <a:rPr lang="en-US" sz="2400" b="1" i="0" dirty="0">
                <a:solidFill>
                  <a:srgbClr val="0D0D0D"/>
                </a:solidFill>
                <a:effectLst/>
                <a:latin typeface="Verdana" panose="020B0604030504040204" pitchFamily="34" charset="0"/>
                <a:ea typeface="Verdana" panose="020B0604030504040204" pitchFamily="34" charset="0"/>
              </a:rPr>
              <a:t>  CRITICAL STUDY AND ANALYSIS OF THE IDENTIFIED PROBLEM</a:t>
            </a:r>
            <a:endParaRPr lang="en-IN" sz="24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715CE19-33A4-BF88-0EC4-B36EAE2E5827}"/>
              </a:ext>
            </a:extLst>
          </p:cNvPr>
          <p:cNvSpPr txBox="1"/>
          <p:nvPr/>
        </p:nvSpPr>
        <p:spPr>
          <a:xfrm>
            <a:off x="549728" y="788187"/>
            <a:ext cx="11185072" cy="6001643"/>
          </a:xfrm>
          <a:prstGeom prst="rect">
            <a:avLst/>
          </a:prstGeom>
          <a:noFill/>
        </p:spPr>
        <p:txBody>
          <a:bodyPr wrap="square">
            <a:spAutoFit/>
          </a:bodyPr>
          <a:lstStyle/>
          <a:p>
            <a:pPr algn="just"/>
            <a:r>
              <a:rPr lang="en-US" sz="2400" b="0" i="0" dirty="0">
                <a:solidFill>
                  <a:srgbClr val="0D0D0D"/>
                </a:solidFill>
                <a:effectLst/>
                <a:latin typeface="Söhne"/>
              </a:rPr>
              <a:t>In the critical study and analysis of the identified problem, several key aspects are considered:</a:t>
            </a:r>
          </a:p>
          <a:p>
            <a:pPr algn="just">
              <a:buFont typeface="+mj-lt"/>
              <a:buAutoNum type="arabicPeriod"/>
            </a:pPr>
            <a:r>
              <a:rPr lang="en-US" sz="2400" b="1" i="0" dirty="0">
                <a:solidFill>
                  <a:srgbClr val="0D0D0D"/>
                </a:solidFill>
                <a:effectLst/>
                <a:latin typeface="Söhne"/>
              </a:rPr>
              <a:t>Nature of Color Cast</a:t>
            </a:r>
            <a:r>
              <a:rPr lang="en-US" sz="2400" b="0" i="0" dirty="0">
                <a:solidFill>
                  <a:srgbClr val="0D0D0D"/>
                </a:solidFill>
                <a:effectLst/>
                <a:latin typeface="Söhne"/>
              </a:rPr>
              <a:t>: Understanding the underlying mechanisms and characteristics of color cast in digital images, including its causes, variations, and manifestations across different scenarios.</a:t>
            </a:r>
          </a:p>
          <a:p>
            <a:pPr algn="just">
              <a:buFont typeface="+mj-lt"/>
              <a:buAutoNum type="arabicPeriod"/>
            </a:pPr>
            <a:r>
              <a:rPr lang="en-US" sz="2400" b="1" i="0" dirty="0">
                <a:solidFill>
                  <a:srgbClr val="0D0D0D"/>
                </a:solidFill>
                <a:effectLst/>
                <a:latin typeface="Söhne"/>
              </a:rPr>
              <a:t>Impact on Image Quality</a:t>
            </a:r>
            <a:r>
              <a:rPr lang="en-US" sz="2400" b="0" i="0" dirty="0">
                <a:solidFill>
                  <a:srgbClr val="0D0D0D"/>
                </a:solidFill>
                <a:effectLst/>
                <a:latin typeface="Söhne"/>
              </a:rPr>
              <a:t>: Analyzing the detrimental effects of color cast on image quality, such as loss of color accuracy, reduced contrast, and overall degradation of visual aesthetics.</a:t>
            </a:r>
          </a:p>
          <a:p>
            <a:pPr algn="just">
              <a:buFont typeface="+mj-lt"/>
              <a:buAutoNum type="arabicPeriod"/>
            </a:pPr>
            <a:r>
              <a:rPr lang="en-US" sz="2400" b="1" i="0" dirty="0">
                <a:solidFill>
                  <a:srgbClr val="0D0D0D"/>
                </a:solidFill>
                <a:effectLst/>
                <a:latin typeface="Söhne"/>
              </a:rPr>
              <a:t>Challenges in Correction</a:t>
            </a:r>
            <a:r>
              <a:rPr lang="en-US" sz="2400" b="0" i="0" dirty="0">
                <a:solidFill>
                  <a:srgbClr val="0D0D0D"/>
                </a:solidFill>
                <a:effectLst/>
                <a:latin typeface="Söhne"/>
              </a:rPr>
              <a:t>: Identifying the challenges associated with color cast correction, including the complexity of the problem, variations in lighting conditions, and the need for adaptive algorithms to handle diverse scenarios.</a:t>
            </a:r>
          </a:p>
          <a:p>
            <a:pPr algn="just">
              <a:buFont typeface="+mj-lt"/>
              <a:buAutoNum type="arabicPeriod"/>
            </a:pPr>
            <a:r>
              <a:rPr lang="en-US" sz="2400" b="1" i="0" dirty="0">
                <a:solidFill>
                  <a:srgbClr val="0D0D0D"/>
                </a:solidFill>
                <a:effectLst/>
                <a:latin typeface="Söhne"/>
              </a:rPr>
              <a:t>Existing Methods and Limitations</a:t>
            </a:r>
            <a:r>
              <a:rPr lang="en-US" sz="2400" b="0" i="0" dirty="0">
                <a:solidFill>
                  <a:srgbClr val="0D0D0D"/>
                </a:solidFill>
                <a:effectLst/>
                <a:latin typeface="Söhne"/>
              </a:rPr>
              <a:t>: Critically evaluating the effectiveness of current color cast correction methods, considering their strengths, weaknesses, and applicability to real-world scenarios. This involves assessing classic approaches like Gray World Algorithm and Max-RGB, as well as more advanced techniques such as deep learning-based methods.</a:t>
            </a:r>
          </a:p>
        </p:txBody>
      </p:sp>
      <p:sp>
        <p:nvSpPr>
          <p:cNvPr id="3" name="Slide Number Placeholder 2">
            <a:extLst>
              <a:ext uri="{FF2B5EF4-FFF2-40B4-BE49-F238E27FC236}">
                <a16:creationId xmlns:a16="http://schemas.microsoft.com/office/drawing/2014/main" id="{13379B1A-85FB-1075-D65E-FE95BA1713DC}"/>
              </a:ext>
            </a:extLst>
          </p:cNvPr>
          <p:cNvSpPr>
            <a:spLocks noGrp="1"/>
          </p:cNvSpPr>
          <p:nvPr>
            <p:ph type="sldNum" sz="quarter" idx="12"/>
          </p:nvPr>
        </p:nvSpPr>
        <p:spPr/>
        <p:txBody>
          <a:bodyPr/>
          <a:lstStyle/>
          <a:p>
            <a:fld id="{CAC6B055-71A4-499D-9087-0D034CD6A2D7}" type="slidenum">
              <a:rPr lang="en-IN" smtClean="0"/>
              <a:t>9</a:t>
            </a:fld>
            <a:endParaRPr lang="en-IN"/>
          </a:p>
        </p:txBody>
      </p:sp>
    </p:spTree>
    <p:extLst>
      <p:ext uri="{BB962C8B-B14F-4D97-AF65-F5344CB8AC3E}">
        <p14:creationId xmlns:p14="http://schemas.microsoft.com/office/powerpoint/2010/main" val="3828467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2470</Words>
  <Application>Microsoft Office PowerPoint</Application>
  <PresentationFormat>Widescreen</PresentationFormat>
  <Paragraphs>472</Paragraphs>
  <Slides>32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BahamasHeavy</vt:lpstr>
      <vt:lpstr>Calibri</vt:lpstr>
      <vt:lpstr>Calibri Light</vt:lpstr>
      <vt:lpstr>Cambria Math</vt:lpstr>
      <vt:lpstr>Söhne</vt:lpstr>
      <vt:lpstr>Symbol</vt:lpstr>
      <vt:lpstr>Times New Roman</vt:lpstr>
      <vt:lpstr>Verdana</vt:lpstr>
      <vt:lpstr>Wingdings</vt:lpstr>
      <vt:lpstr>Office Theme</vt:lpstr>
      <vt:lpstr>PowerPoint Presentation</vt:lpstr>
      <vt:lpstr>Contents</vt:lpstr>
      <vt:lpstr>PowerPoint Presentation</vt:lpstr>
      <vt:lpstr>Introduction</vt:lpstr>
      <vt:lpstr>Literature Survey</vt:lpstr>
      <vt:lpstr>Literature Survey</vt:lpstr>
      <vt:lpstr>Problem Statement</vt:lpstr>
      <vt:lpstr>Objectives</vt:lpstr>
      <vt:lpstr>  CRITICAL STUDY AND ANALYSIS OF THE IDENTIFIED PROBLEM</vt:lpstr>
      <vt:lpstr>Source of Color Cast</vt:lpstr>
      <vt:lpstr>PowerPoint Presentation</vt:lpstr>
      <vt:lpstr>Existing Methods</vt:lpstr>
      <vt:lpstr>Existing Methods (Cont..)</vt:lpstr>
      <vt:lpstr>Existing Methods (Cont..)</vt:lpstr>
      <vt:lpstr>Existing Methods (Cont..)</vt:lpstr>
      <vt:lpstr>Existing Methods (Cont..)</vt:lpstr>
      <vt:lpstr>Proposed Method</vt:lpstr>
      <vt:lpstr>PowerPoint Presentation</vt:lpstr>
      <vt:lpstr>Proposed Method (Cont..)</vt:lpstr>
      <vt:lpstr>Proposed Method (Cont..)</vt:lpstr>
      <vt:lpstr>Design Metrics</vt:lpstr>
      <vt:lpstr>Simulation Results</vt:lpstr>
      <vt:lpstr>Simulation Results</vt:lpstr>
      <vt:lpstr>Simulation Results</vt:lpstr>
      <vt:lpstr>Simulation Results</vt:lpstr>
      <vt:lpstr>Simulation Results</vt:lpstr>
      <vt:lpstr>PowerPoint Presentation</vt:lpstr>
      <vt:lpstr>Applications</vt:lpstr>
      <vt:lpstr>Conclusions</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TUGSWS5883</dc:creator>
  <cp:lastModifiedBy>Jeevan sai reddy choppa</cp:lastModifiedBy>
  <cp:revision>17</cp:revision>
  <dcterms:created xsi:type="dcterms:W3CDTF">2024-02-05T13:54:21Z</dcterms:created>
  <dcterms:modified xsi:type="dcterms:W3CDTF">2024-04-30T05:42:21Z</dcterms:modified>
</cp:coreProperties>
</file>