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536" r:id="rId5"/>
    <p:sldId id="532" r:id="rId6"/>
    <p:sldId id="533" r:id="rId7"/>
    <p:sldId id="53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1528F-1A0F-43C1-A51A-3FA93A80B95B}" v="4" dt="2023-06-29T01:35:36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69377" autoAdjust="0"/>
  </p:normalViewPr>
  <p:slideViewPr>
    <p:cSldViewPr snapToGrid="0">
      <p:cViewPr varScale="1">
        <p:scale>
          <a:sx n="54" d="100"/>
          <a:sy n="54" d="100"/>
        </p:scale>
        <p:origin x="13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350F7-C24A-4BAD-8F4A-6DE219D8B2B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865E51-2E48-4E85-B756-4F2AF2C03EA7}">
      <dgm:prSet/>
      <dgm:spPr/>
      <dgm:t>
        <a:bodyPr/>
        <a:lstStyle/>
        <a:p>
          <a:r>
            <a:rPr lang="en-US" dirty="0"/>
            <a:t>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1. The incidence of COVID-19 cases and deaths is greater in countries with lower vaccination rates</a:t>
          </a:r>
        </a:p>
      </dgm:t>
    </dgm:pt>
    <dgm:pt modelId="{BFBFA117-D811-4A25-8240-F792905E23A2}" type="parTrans" cxnId="{5B23118C-5BE3-4E78-BF3C-9FF411894A0C}">
      <dgm:prSet/>
      <dgm:spPr/>
      <dgm:t>
        <a:bodyPr/>
        <a:lstStyle/>
        <a:p>
          <a:endParaRPr lang="en-US"/>
        </a:p>
      </dgm:t>
    </dgm:pt>
    <dgm:pt modelId="{4F3D2CA6-F24A-4A44-8832-EB84019336F8}" type="sibTrans" cxnId="{5B23118C-5BE3-4E78-BF3C-9FF411894A0C}">
      <dgm:prSet/>
      <dgm:spPr/>
      <dgm:t>
        <a:bodyPr/>
        <a:lstStyle/>
        <a:p>
          <a:endParaRPr lang="en-US"/>
        </a:p>
      </dgm:t>
    </dgm:pt>
    <dgm:pt modelId="{E52B7A7F-F7C4-4913-9AE3-2A33AEE8023B}">
      <dgm:prSet/>
      <dgm:spPr/>
      <dgm:t>
        <a:bodyPr/>
        <a:lstStyle/>
        <a:p>
          <a:r>
            <a:rPr lang="en-US" b="0" i="0" baseline="0" dirty="0">
              <a:latin typeface="Calibri" panose="020F0502020204030204" pitchFamily="34" charset="0"/>
              <a:cs typeface="Calibri" panose="020F0502020204030204" pitchFamily="34" charset="0"/>
            </a:rPr>
            <a:t>2. Countries with higher tourist traffic experience higher COVID-19 infection rates in 2020.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F5B4878-72EC-4630-BE48-1913FA9CF680}" type="parTrans" cxnId="{D6B96DE0-856D-4F03-8B0B-AC0FDB61AC3C}">
      <dgm:prSet/>
      <dgm:spPr/>
      <dgm:t>
        <a:bodyPr/>
        <a:lstStyle/>
        <a:p>
          <a:endParaRPr lang="en-US"/>
        </a:p>
      </dgm:t>
    </dgm:pt>
    <dgm:pt modelId="{5E2230E0-81F6-4EC0-9A47-BC2FDF84B1B8}" type="sibTrans" cxnId="{D6B96DE0-856D-4F03-8B0B-AC0FDB61AC3C}">
      <dgm:prSet/>
      <dgm:spPr/>
      <dgm:t>
        <a:bodyPr/>
        <a:lstStyle/>
        <a:p>
          <a:endParaRPr lang="en-US"/>
        </a:p>
      </dgm:t>
    </dgm:pt>
    <dgm:pt modelId="{252B5E8F-82FC-45A7-B954-5DF786C872A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3. Population density and infection rates are correlated</a:t>
          </a:r>
          <a:r>
            <a:rPr lang="en-US" dirty="0"/>
            <a:t>. </a:t>
          </a:r>
        </a:p>
      </dgm:t>
    </dgm:pt>
    <dgm:pt modelId="{F0A61B1A-EFF9-4A19-B62A-FE562FA345A0}" type="parTrans" cxnId="{CC134232-A49B-4FA1-B744-E221986F0AD3}">
      <dgm:prSet/>
      <dgm:spPr/>
      <dgm:t>
        <a:bodyPr/>
        <a:lstStyle/>
        <a:p>
          <a:endParaRPr lang="en-US"/>
        </a:p>
      </dgm:t>
    </dgm:pt>
    <dgm:pt modelId="{0405345B-2870-4C16-8216-39BEA5C764EC}" type="sibTrans" cxnId="{CC134232-A49B-4FA1-B744-E221986F0AD3}">
      <dgm:prSet/>
      <dgm:spPr/>
      <dgm:t>
        <a:bodyPr/>
        <a:lstStyle/>
        <a:p>
          <a:endParaRPr lang="en-US"/>
        </a:p>
      </dgm:t>
    </dgm:pt>
    <dgm:pt modelId="{7519BFE6-F263-48AE-A775-7EC50B15D37B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4. Countries with notoriously high COVID-19 cases have stricter and longer lockdown measures </a:t>
          </a:r>
        </a:p>
      </dgm:t>
    </dgm:pt>
    <dgm:pt modelId="{BA2331FA-33F0-48F3-8DCE-AD57A4C5E863}" type="parTrans" cxnId="{89F5ADE1-0ACD-4BBF-85E0-92FDA07083E0}">
      <dgm:prSet/>
      <dgm:spPr/>
      <dgm:t>
        <a:bodyPr/>
        <a:lstStyle/>
        <a:p>
          <a:endParaRPr lang="en-US"/>
        </a:p>
      </dgm:t>
    </dgm:pt>
    <dgm:pt modelId="{7A759CF9-C709-4C8A-A613-B95D60CB863E}" type="sibTrans" cxnId="{89F5ADE1-0ACD-4BBF-85E0-92FDA07083E0}">
      <dgm:prSet/>
      <dgm:spPr/>
      <dgm:t>
        <a:bodyPr/>
        <a:lstStyle/>
        <a:p>
          <a:endParaRPr lang="en-US"/>
        </a:p>
      </dgm:t>
    </dgm:pt>
    <dgm:pt modelId="{71001AF5-07F2-4709-9C75-85C58CE2BFE9}" type="pres">
      <dgm:prSet presAssocID="{2CA350F7-C24A-4BAD-8F4A-6DE219D8B2BD}" presName="diagram" presStyleCnt="0">
        <dgm:presLayoutVars>
          <dgm:dir/>
          <dgm:resizeHandles val="exact"/>
        </dgm:presLayoutVars>
      </dgm:prSet>
      <dgm:spPr/>
    </dgm:pt>
    <dgm:pt modelId="{FC9EC42F-1D6A-4B0C-A1A9-82B59B5E203C}" type="pres">
      <dgm:prSet presAssocID="{07865E51-2E48-4E85-B756-4F2AF2C03EA7}" presName="node" presStyleLbl="node1" presStyleIdx="0" presStyleCnt="4">
        <dgm:presLayoutVars>
          <dgm:bulletEnabled val="1"/>
        </dgm:presLayoutVars>
      </dgm:prSet>
      <dgm:spPr/>
    </dgm:pt>
    <dgm:pt modelId="{09C887BA-6AF8-432E-8E40-0EB8DA813859}" type="pres">
      <dgm:prSet presAssocID="{4F3D2CA6-F24A-4A44-8832-EB84019336F8}" presName="sibTrans" presStyleCnt="0"/>
      <dgm:spPr/>
    </dgm:pt>
    <dgm:pt modelId="{B16700C4-E5BC-41AD-B1E4-2E1A194E5A2A}" type="pres">
      <dgm:prSet presAssocID="{E52B7A7F-F7C4-4913-9AE3-2A33AEE8023B}" presName="node" presStyleLbl="node1" presStyleIdx="1" presStyleCnt="4" custLinFactNeighborX="-511">
        <dgm:presLayoutVars>
          <dgm:bulletEnabled val="1"/>
        </dgm:presLayoutVars>
      </dgm:prSet>
      <dgm:spPr/>
    </dgm:pt>
    <dgm:pt modelId="{CD9D655E-B707-4FBE-9146-6C920879C476}" type="pres">
      <dgm:prSet presAssocID="{5E2230E0-81F6-4EC0-9A47-BC2FDF84B1B8}" presName="sibTrans" presStyleCnt="0"/>
      <dgm:spPr/>
    </dgm:pt>
    <dgm:pt modelId="{31D50476-3190-48C4-84FC-3CE9B93D5C8E}" type="pres">
      <dgm:prSet presAssocID="{252B5E8F-82FC-45A7-B954-5DF786C872AF}" presName="node" presStyleLbl="node1" presStyleIdx="2" presStyleCnt="4" custLinFactNeighborX="-878" custLinFactNeighborY="-2614">
        <dgm:presLayoutVars>
          <dgm:bulletEnabled val="1"/>
        </dgm:presLayoutVars>
      </dgm:prSet>
      <dgm:spPr/>
    </dgm:pt>
    <dgm:pt modelId="{6219E238-F3EF-404B-AB6E-F957FBE64117}" type="pres">
      <dgm:prSet presAssocID="{0405345B-2870-4C16-8216-39BEA5C764EC}" presName="sibTrans" presStyleCnt="0"/>
      <dgm:spPr/>
    </dgm:pt>
    <dgm:pt modelId="{9942DFE7-6CE4-4572-8334-C63E4CF4306E}" type="pres">
      <dgm:prSet presAssocID="{7519BFE6-F263-48AE-A775-7EC50B15D37B}" presName="node" presStyleLbl="node1" presStyleIdx="3" presStyleCnt="4">
        <dgm:presLayoutVars>
          <dgm:bulletEnabled val="1"/>
        </dgm:presLayoutVars>
      </dgm:prSet>
      <dgm:spPr/>
    </dgm:pt>
  </dgm:ptLst>
  <dgm:cxnLst>
    <dgm:cxn modelId="{F9D31A23-F59D-423A-BDA0-3148F416847C}" type="presOf" srcId="{07865E51-2E48-4E85-B756-4F2AF2C03EA7}" destId="{FC9EC42F-1D6A-4B0C-A1A9-82B59B5E203C}" srcOrd="0" destOrd="0" presId="urn:microsoft.com/office/officeart/2005/8/layout/default"/>
    <dgm:cxn modelId="{CC134232-A49B-4FA1-B744-E221986F0AD3}" srcId="{2CA350F7-C24A-4BAD-8F4A-6DE219D8B2BD}" destId="{252B5E8F-82FC-45A7-B954-5DF786C872AF}" srcOrd="2" destOrd="0" parTransId="{F0A61B1A-EFF9-4A19-B62A-FE562FA345A0}" sibTransId="{0405345B-2870-4C16-8216-39BEA5C764EC}"/>
    <dgm:cxn modelId="{749C8F6E-DBA7-40D9-9301-94563E0F6B3E}" type="presOf" srcId="{2CA350F7-C24A-4BAD-8F4A-6DE219D8B2BD}" destId="{71001AF5-07F2-4709-9C75-85C58CE2BFE9}" srcOrd="0" destOrd="0" presId="urn:microsoft.com/office/officeart/2005/8/layout/default"/>
    <dgm:cxn modelId="{5B23118C-5BE3-4E78-BF3C-9FF411894A0C}" srcId="{2CA350F7-C24A-4BAD-8F4A-6DE219D8B2BD}" destId="{07865E51-2E48-4E85-B756-4F2AF2C03EA7}" srcOrd="0" destOrd="0" parTransId="{BFBFA117-D811-4A25-8240-F792905E23A2}" sibTransId="{4F3D2CA6-F24A-4A44-8832-EB84019336F8}"/>
    <dgm:cxn modelId="{6A3948B0-3282-4A2F-B760-6B84CB80E69F}" type="presOf" srcId="{252B5E8F-82FC-45A7-B954-5DF786C872AF}" destId="{31D50476-3190-48C4-84FC-3CE9B93D5C8E}" srcOrd="0" destOrd="0" presId="urn:microsoft.com/office/officeart/2005/8/layout/default"/>
    <dgm:cxn modelId="{A8432FC0-6507-4DF5-88F2-3A50F49E5AC9}" type="presOf" srcId="{7519BFE6-F263-48AE-A775-7EC50B15D37B}" destId="{9942DFE7-6CE4-4572-8334-C63E4CF4306E}" srcOrd="0" destOrd="0" presId="urn:microsoft.com/office/officeart/2005/8/layout/default"/>
    <dgm:cxn modelId="{3489FBDD-F5AC-4CCA-9802-91EB4482F91F}" type="presOf" srcId="{E52B7A7F-F7C4-4913-9AE3-2A33AEE8023B}" destId="{B16700C4-E5BC-41AD-B1E4-2E1A194E5A2A}" srcOrd="0" destOrd="0" presId="urn:microsoft.com/office/officeart/2005/8/layout/default"/>
    <dgm:cxn modelId="{D6B96DE0-856D-4F03-8B0B-AC0FDB61AC3C}" srcId="{2CA350F7-C24A-4BAD-8F4A-6DE219D8B2BD}" destId="{E52B7A7F-F7C4-4913-9AE3-2A33AEE8023B}" srcOrd="1" destOrd="0" parTransId="{CF5B4878-72EC-4630-BE48-1913FA9CF680}" sibTransId="{5E2230E0-81F6-4EC0-9A47-BC2FDF84B1B8}"/>
    <dgm:cxn modelId="{89F5ADE1-0ACD-4BBF-85E0-92FDA07083E0}" srcId="{2CA350F7-C24A-4BAD-8F4A-6DE219D8B2BD}" destId="{7519BFE6-F263-48AE-A775-7EC50B15D37B}" srcOrd="3" destOrd="0" parTransId="{BA2331FA-33F0-48F3-8DCE-AD57A4C5E863}" sibTransId="{7A759CF9-C709-4C8A-A613-B95D60CB863E}"/>
    <dgm:cxn modelId="{7F53C2B7-4C15-4912-8192-72512A1C4E0D}" type="presParOf" srcId="{71001AF5-07F2-4709-9C75-85C58CE2BFE9}" destId="{FC9EC42F-1D6A-4B0C-A1A9-82B59B5E203C}" srcOrd="0" destOrd="0" presId="urn:microsoft.com/office/officeart/2005/8/layout/default"/>
    <dgm:cxn modelId="{296D497B-C2F5-4F31-B786-FD020CC575AB}" type="presParOf" srcId="{71001AF5-07F2-4709-9C75-85C58CE2BFE9}" destId="{09C887BA-6AF8-432E-8E40-0EB8DA813859}" srcOrd="1" destOrd="0" presId="urn:microsoft.com/office/officeart/2005/8/layout/default"/>
    <dgm:cxn modelId="{D9D3128B-F49D-4D43-8D43-F6FA9AE2E678}" type="presParOf" srcId="{71001AF5-07F2-4709-9C75-85C58CE2BFE9}" destId="{B16700C4-E5BC-41AD-B1E4-2E1A194E5A2A}" srcOrd="2" destOrd="0" presId="urn:microsoft.com/office/officeart/2005/8/layout/default"/>
    <dgm:cxn modelId="{D22A982C-A1FE-460D-AD71-AED7ECF60217}" type="presParOf" srcId="{71001AF5-07F2-4709-9C75-85C58CE2BFE9}" destId="{CD9D655E-B707-4FBE-9146-6C920879C476}" srcOrd="3" destOrd="0" presId="urn:microsoft.com/office/officeart/2005/8/layout/default"/>
    <dgm:cxn modelId="{968DC549-71D2-4229-8D43-994A27953E6C}" type="presParOf" srcId="{71001AF5-07F2-4709-9C75-85C58CE2BFE9}" destId="{31D50476-3190-48C4-84FC-3CE9B93D5C8E}" srcOrd="4" destOrd="0" presId="urn:microsoft.com/office/officeart/2005/8/layout/default"/>
    <dgm:cxn modelId="{513BD782-4305-4640-9CC6-479775D0E862}" type="presParOf" srcId="{71001AF5-07F2-4709-9C75-85C58CE2BFE9}" destId="{6219E238-F3EF-404B-AB6E-F957FBE64117}" srcOrd="5" destOrd="0" presId="urn:microsoft.com/office/officeart/2005/8/layout/default"/>
    <dgm:cxn modelId="{496D84B5-0B5E-45E9-B712-9C9FC68E253A}" type="presParOf" srcId="{71001AF5-07F2-4709-9C75-85C58CE2BFE9}" destId="{9942DFE7-6CE4-4572-8334-C63E4CF4306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5ECC52-31BC-4D7C-9576-E5A71B8E3BC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3E555A-2C3F-4645-8DDE-DF7E0AE42FA0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Vaccination rates around the world have stagnated in recent months, with public demand dropping even as vaccine supply has become more abundant.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01A988-DA25-4527-AAFE-E679F7136EF3}" type="parTrans" cxnId="{C4FF8B2B-F5A4-4D7F-84CF-590557A746F8}">
      <dgm:prSet/>
      <dgm:spPr/>
      <dgm:t>
        <a:bodyPr/>
        <a:lstStyle/>
        <a:p>
          <a:endParaRPr lang="en-US"/>
        </a:p>
      </dgm:t>
    </dgm:pt>
    <dgm:pt modelId="{D95EE92F-400E-47B9-9005-0DA13D9DFD27}" type="sibTrans" cxnId="{C4FF8B2B-F5A4-4D7F-84CF-590557A746F8}">
      <dgm:prSet/>
      <dgm:spPr/>
      <dgm:t>
        <a:bodyPr/>
        <a:lstStyle/>
        <a:p>
          <a:endParaRPr lang="en-US"/>
        </a:p>
      </dgm:t>
    </dgm:pt>
    <dgm:pt modelId="{B9031CA8-809F-46D4-9243-BAFFB873951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COVID-19 cases among vaccinated individuals is indeed lower compared to unvaccinated individuals in the same region. </a:t>
          </a:r>
        </a:p>
      </dgm:t>
    </dgm:pt>
    <dgm:pt modelId="{BBE8B9CB-193E-42E8-909B-71BE989480D8}" type="parTrans" cxnId="{81CB7C42-2937-4B42-A6CD-61430F357F26}">
      <dgm:prSet/>
      <dgm:spPr/>
      <dgm:t>
        <a:bodyPr/>
        <a:lstStyle/>
        <a:p>
          <a:endParaRPr lang="en-US"/>
        </a:p>
      </dgm:t>
    </dgm:pt>
    <dgm:pt modelId="{045BC9CA-B486-4DCF-A9DF-9262F038D5F1}" type="sibTrans" cxnId="{81CB7C42-2937-4B42-A6CD-61430F357F26}">
      <dgm:prSet/>
      <dgm:spPr/>
      <dgm:t>
        <a:bodyPr/>
        <a:lstStyle/>
        <a:p>
          <a:endParaRPr lang="en-US"/>
        </a:p>
      </dgm:t>
    </dgm:pt>
    <dgm:pt modelId="{3874AC54-0AE7-4AE6-BA06-354BD6474AF0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fatality rate is higher among those who are not vaccinated</a:t>
          </a:r>
        </a:p>
      </dgm:t>
    </dgm:pt>
    <dgm:pt modelId="{6C87B8FB-C1B0-4395-9187-FAE6F9496253}" type="parTrans" cxnId="{0A2878D2-7AB2-4C27-92BB-689568C9069E}">
      <dgm:prSet/>
      <dgm:spPr/>
      <dgm:t>
        <a:bodyPr/>
        <a:lstStyle/>
        <a:p>
          <a:endParaRPr lang="en-US"/>
        </a:p>
      </dgm:t>
    </dgm:pt>
    <dgm:pt modelId="{4DA19052-001B-488B-BA86-6BB95976494E}" type="sibTrans" cxnId="{0A2878D2-7AB2-4C27-92BB-689568C9069E}">
      <dgm:prSet/>
      <dgm:spPr/>
      <dgm:t>
        <a:bodyPr/>
        <a:lstStyle/>
        <a:p>
          <a:endParaRPr lang="en-US"/>
        </a:p>
      </dgm:t>
    </dgm:pt>
    <dgm:pt modelId="{EA6EF1DD-273E-4698-A6A9-BEE9ACC8B006}" type="pres">
      <dgm:prSet presAssocID="{BA5ECC52-31BC-4D7C-9576-E5A71B8E3B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A2AA92-2907-4245-9B53-BDFF516F2E4F}" type="pres">
      <dgm:prSet presAssocID="{853E555A-2C3F-4645-8DDE-DF7E0AE42FA0}" presName="hierRoot1" presStyleCnt="0"/>
      <dgm:spPr/>
    </dgm:pt>
    <dgm:pt modelId="{A935EB33-4E65-43B8-84D8-BF7E918D20D4}" type="pres">
      <dgm:prSet presAssocID="{853E555A-2C3F-4645-8DDE-DF7E0AE42FA0}" presName="composite" presStyleCnt="0"/>
      <dgm:spPr/>
    </dgm:pt>
    <dgm:pt modelId="{F52426A4-2DBB-4C79-9206-7D1902ED5C17}" type="pres">
      <dgm:prSet presAssocID="{853E555A-2C3F-4645-8DDE-DF7E0AE42FA0}" presName="background" presStyleLbl="node0" presStyleIdx="0" presStyleCnt="3"/>
      <dgm:spPr/>
    </dgm:pt>
    <dgm:pt modelId="{0BFBDFD1-6570-49D2-9E06-DAE5F35E5BFA}" type="pres">
      <dgm:prSet presAssocID="{853E555A-2C3F-4645-8DDE-DF7E0AE42FA0}" presName="text" presStyleLbl="fgAcc0" presStyleIdx="0" presStyleCnt="3">
        <dgm:presLayoutVars>
          <dgm:chPref val="3"/>
        </dgm:presLayoutVars>
      </dgm:prSet>
      <dgm:spPr/>
    </dgm:pt>
    <dgm:pt modelId="{1CA4CC4F-C964-41B2-B8D7-535C5A8F815C}" type="pres">
      <dgm:prSet presAssocID="{853E555A-2C3F-4645-8DDE-DF7E0AE42FA0}" presName="hierChild2" presStyleCnt="0"/>
      <dgm:spPr/>
    </dgm:pt>
    <dgm:pt modelId="{79E7AB90-7EA3-4304-B801-EA087B96108E}" type="pres">
      <dgm:prSet presAssocID="{B9031CA8-809F-46D4-9243-BAFFB873951F}" presName="hierRoot1" presStyleCnt="0"/>
      <dgm:spPr/>
    </dgm:pt>
    <dgm:pt modelId="{0F8E26AC-5B4F-4440-985F-D0BF45756E9C}" type="pres">
      <dgm:prSet presAssocID="{B9031CA8-809F-46D4-9243-BAFFB873951F}" presName="composite" presStyleCnt="0"/>
      <dgm:spPr/>
    </dgm:pt>
    <dgm:pt modelId="{B3FC226B-5176-4839-8CFF-0F9A94D1F350}" type="pres">
      <dgm:prSet presAssocID="{B9031CA8-809F-46D4-9243-BAFFB873951F}" presName="background" presStyleLbl="node0" presStyleIdx="1" presStyleCnt="3"/>
      <dgm:spPr/>
    </dgm:pt>
    <dgm:pt modelId="{C38C49B2-7369-4752-88F6-FD5CCF7CF9FB}" type="pres">
      <dgm:prSet presAssocID="{B9031CA8-809F-46D4-9243-BAFFB873951F}" presName="text" presStyleLbl="fgAcc0" presStyleIdx="1" presStyleCnt="3" custLinFactNeighborX="1588" custLinFactNeighborY="1284">
        <dgm:presLayoutVars>
          <dgm:chPref val="3"/>
        </dgm:presLayoutVars>
      </dgm:prSet>
      <dgm:spPr/>
    </dgm:pt>
    <dgm:pt modelId="{1AF838FC-589C-4DBB-929B-95AC004EF34F}" type="pres">
      <dgm:prSet presAssocID="{B9031CA8-809F-46D4-9243-BAFFB873951F}" presName="hierChild2" presStyleCnt="0"/>
      <dgm:spPr/>
    </dgm:pt>
    <dgm:pt modelId="{A1BADBD1-C59C-41CA-9F5E-BA0CD759BC5C}" type="pres">
      <dgm:prSet presAssocID="{3874AC54-0AE7-4AE6-BA06-354BD6474AF0}" presName="hierRoot1" presStyleCnt="0"/>
      <dgm:spPr/>
    </dgm:pt>
    <dgm:pt modelId="{22C28CF1-4ADB-470C-9BEC-A0DA0DE48373}" type="pres">
      <dgm:prSet presAssocID="{3874AC54-0AE7-4AE6-BA06-354BD6474AF0}" presName="composite" presStyleCnt="0"/>
      <dgm:spPr/>
    </dgm:pt>
    <dgm:pt modelId="{D2E47945-CE27-4561-A266-ABF374B973BA}" type="pres">
      <dgm:prSet presAssocID="{3874AC54-0AE7-4AE6-BA06-354BD6474AF0}" presName="background" presStyleLbl="node0" presStyleIdx="2" presStyleCnt="3"/>
      <dgm:spPr/>
    </dgm:pt>
    <dgm:pt modelId="{0A670A61-E632-45D7-9CDA-6B4A32FAD04E}" type="pres">
      <dgm:prSet presAssocID="{3874AC54-0AE7-4AE6-BA06-354BD6474AF0}" presName="text" presStyleLbl="fgAcc0" presStyleIdx="2" presStyleCnt="3">
        <dgm:presLayoutVars>
          <dgm:chPref val="3"/>
        </dgm:presLayoutVars>
      </dgm:prSet>
      <dgm:spPr/>
    </dgm:pt>
    <dgm:pt modelId="{2EC15826-86DF-47CA-A5AA-84AD72FF928D}" type="pres">
      <dgm:prSet presAssocID="{3874AC54-0AE7-4AE6-BA06-354BD6474AF0}" presName="hierChild2" presStyleCnt="0"/>
      <dgm:spPr/>
    </dgm:pt>
  </dgm:ptLst>
  <dgm:cxnLst>
    <dgm:cxn modelId="{C4FF8B2B-F5A4-4D7F-84CF-590557A746F8}" srcId="{BA5ECC52-31BC-4D7C-9576-E5A71B8E3BC0}" destId="{853E555A-2C3F-4645-8DDE-DF7E0AE42FA0}" srcOrd="0" destOrd="0" parTransId="{9101A988-DA25-4527-AAFE-E679F7136EF3}" sibTransId="{D95EE92F-400E-47B9-9005-0DA13D9DFD27}"/>
    <dgm:cxn modelId="{DF667E3B-EEF8-4E54-A6AC-975197ED957B}" type="presOf" srcId="{853E555A-2C3F-4645-8DDE-DF7E0AE42FA0}" destId="{0BFBDFD1-6570-49D2-9E06-DAE5F35E5BFA}" srcOrd="0" destOrd="0" presId="urn:microsoft.com/office/officeart/2005/8/layout/hierarchy1"/>
    <dgm:cxn modelId="{81CB7C42-2937-4B42-A6CD-61430F357F26}" srcId="{BA5ECC52-31BC-4D7C-9576-E5A71B8E3BC0}" destId="{B9031CA8-809F-46D4-9243-BAFFB873951F}" srcOrd="1" destOrd="0" parTransId="{BBE8B9CB-193E-42E8-909B-71BE989480D8}" sibTransId="{045BC9CA-B486-4DCF-A9DF-9262F038D5F1}"/>
    <dgm:cxn modelId="{9F7936CF-0081-42F9-AD24-BA3EE84F60D9}" type="presOf" srcId="{3874AC54-0AE7-4AE6-BA06-354BD6474AF0}" destId="{0A670A61-E632-45D7-9CDA-6B4A32FAD04E}" srcOrd="0" destOrd="0" presId="urn:microsoft.com/office/officeart/2005/8/layout/hierarchy1"/>
    <dgm:cxn modelId="{0A2878D2-7AB2-4C27-92BB-689568C9069E}" srcId="{BA5ECC52-31BC-4D7C-9576-E5A71B8E3BC0}" destId="{3874AC54-0AE7-4AE6-BA06-354BD6474AF0}" srcOrd="2" destOrd="0" parTransId="{6C87B8FB-C1B0-4395-9187-FAE6F9496253}" sibTransId="{4DA19052-001B-488B-BA86-6BB95976494E}"/>
    <dgm:cxn modelId="{CC4455DE-C777-43A7-A357-717AEA4AA335}" type="presOf" srcId="{B9031CA8-809F-46D4-9243-BAFFB873951F}" destId="{C38C49B2-7369-4752-88F6-FD5CCF7CF9FB}" srcOrd="0" destOrd="0" presId="urn:microsoft.com/office/officeart/2005/8/layout/hierarchy1"/>
    <dgm:cxn modelId="{47CC1FE8-187F-4BA6-BDDA-B6C1A82230DF}" type="presOf" srcId="{BA5ECC52-31BC-4D7C-9576-E5A71B8E3BC0}" destId="{EA6EF1DD-273E-4698-A6A9-BEE9ACC8B006}" srcOrd="0" destOrd="0" presId="urn:microsoft.com/office/officeart/2005/8/layout/hierarchy1"/>
    <dgm:cxn modelId="{DA8153A1-4BC7-41A5-BC80-35AEE232D80E}" type="presParOf" srcId="{EA6EF1DD-273E-4698-A6A9-BEE9ACC8B006}" destId="{0AA2AA92-2907-4245-9B53-BDFF516F2E4F}" srcOrd="0" destOrd="0" presId="urn:microsoft.com/office/officeart/2005/8/layout/hierarchy1"/>
    <dgm:cxn modelId="{36D0B744-7ACD-4D5E-A67A-21C2F3693F93}" type="presParOf" srcId="{0AA2AA92-2907-4245-9B53-BDFF516F2E4F}" destId="{A935EB33-4E65-43B8-84D8-BF7E918D20D4}" srcOrd="0" destOrd="0" presId="urn:microsoft.com/office/officeart/2005/8/layout/hierarchy1"/>
    <dgm:cxn modelId="{311B3608-11BE-431C-82CD-4D547709AEE0}" type="presParOf" srcId="{A935EB33-4E65-43B8-84D8-BF7E918D20D4}" destId="{F52426A4-2DBB-4C79-9206-7D1902ED5C17}" srcOrd="0" destOrd="0" presId="urn:microsoft.com/office/officeart/2005/8/layout/hierarchy1"/>
    <dgm:cxn modelId="{C2C8A839-C99C-4E2A-8D4A-9BE82DD89931}" type="presParOf" srcId="{A935EB33-4E65-43B8-84D8-BF7E918D20D4}" destId="{0BFBDFD1-6570-49D2-9E06-DAE5F35E5BFA}" srcOrd="1" destOrd="0" presId="urn:microsoft.com/office/officeart/2005/8/layout/hierarchy1"/>
    <dgm:cxn modelId="{260B71CA-E3CA-4944-9CFC-1D851967C148}" type="presParOf" srcId="{0AA2AA92-2907-4245-9B53-BDFF516F2E4F}" destId="{1CA4CC4F-C964-41B2-B8D7-535C5A8F815C}" srcOrd="1" destOrd="0" presId="urn:microsoft.com/office/officeart/2005/8/layout/hierarchy1"/>
    <dgm:cxn modelId="{DC96C396-E05B-43E2-B9AA-DA4732410D94}" type="presParOf" srcId="{EA6EF1DD-273E-4698-A6A9-BEE9ACC8B006}" destId="{79E7AB90-7EA3-4304-B801-EA087B96108E}" srcOrd="1" destOrd="0" presId="urn:microsoft.com/office/officeart/2005/8/layout/hierarchy1"/>
    <dgm:cxn modelId="{B654A48B-C71C-4A9B-92C9-E46458359F46}" type="presParOf" srcId="{79E7AB90-7EA3-4304-B801-EA087B96108E}" destId="{0F8E26AC-5B4F-4440-985F-D0BF45756E9C}" srcOrd="0" destOrd="0" presId="urn:microsoft.com/office/officeart/2005/8/layout/hierarchy1"/>
    <dgm:cxn modelId="{E19F3950-345D-4196-A5F6-DAE40D4ADFF7}" type="presParOf" srcId="{0F8E26AC-5B4F-4440-985F-D0BF45756E9C}" destId="{B3FC226B-5176-4839-8CFF-0F9A94D1F350}" srcOrd="0" destOrd="0" presId="urn:microsoft.com/office/officeart/2005/8/layout/hierarchy1"/>
    <dgm:cxn modelId="{F2B5EC06-A470-4EE6-BD91-694A772A5589}" type="presParOf" srcId="{0F8E26AC-5B4F-4440-985F-D0BF45756E9C}" destId="{C38C49B2-7369-4752-88F6-FD5CCF7CF9FB}" srcOrd="1" destOrd="0" presId="urn:microsoft.com/office/officeart/2005/8/layout/hierarchy1"/>
    <dgm:cxn modelId="{370C4D85-FF78-406B-A27B-C202C9B94DD2}" type="presParOf" srcId="{79E7AB90-7EA3-4304-B801-EA087B96108E}" destId="{1AF838FC-589C-4DBB-929B-95AC004EF34F}" srcOrd="1" destOrd="0" presId="urn:microsoft.com/office/officeart/2005/8/layout/hierarchy1"/>
    <dgm:cxn modelId="{FB873B96-462C-44A9-BA47-C40402FF5C22}" type="presParOf" srcId="{EA6EF1DD-273E-4698-A6A9-BEE9ACC8B006}" destId="{A1BADBD1-C59C-41CA-9F5E-BA0CD759BC5C}" srcOrd="2" destOrd="0" presId="urn:microsoft.com/office/officeart/2005/8/layout/hierarchy1"/>
    <dgm:cxn modelId="{F30067DB-B5D2-42AB-A82C-1E7DE8199B17}" type="presParOf" srcId="{A1BADBD1-C59C-41CA-9F5E-BA0CD759BC5C}" destId="{22C28CF1-4ADB-470C-9BEC-A0DA0DE48373}" srcOrd="0" destOrd="0" presId="urn:microsoft.com/office/officeart/2005/8/layout/hierarchy1"/>
    <dgm:cxn modelId="{54A3398A-2058-4450-8197-0E9ED12B4D0D}" type="presParOf" srcId="{22C28CF1-4ADB-470C-9BEC-A0DA0DE48373}" destId="{D2E47945-CE27-4561-A266-ABF374B973BA}" srcOrd="0" destOrd="0" presId="urn:microsoft.com/office/officeart/2005/8/layout/hierarchy1"/>
    <dgm:cxn modelId="{5847982A-3D40-41C2-B624-0EAE95C3AA07}" type="presParOf" srcId="{22C28CF1-4ADB-470C-9BEC-A0DA0DE48373}" destId="{0A670A61-E632-45D7-9CDA-6B4A32FAD04E}" srcOrd="1" destOrd="0" presId="urn:microsoft.com/office/officeart/2005/8/layout/hierarchy1"/>
    <dgm:cxn modelId="{72DB4558-5339-44F5-9DF2-DAA13E43DF9D}" type="presParOf" srcId="{A1BADBD1-C59C-41CA-9F5E-BA0CD759BC5C}" destId="{2EC15826-86DF-47CA-A5AA-84AD72FF92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EC42F-1D6A-4B0C-A1A9-82B59B5E203C}">
      <dsp:nvSpPr>
        <dsp:cNvPr id="0" name=""/>
        <dsp:cNvSpPr/>
      </dsp:nvSpPr>
      <dsp:spPr>
        <a:xfrm>
          <a:off x="918" y="40998"/>
          <a:ext cx="3583346" cy="2150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1. The incidence of COVID-19 cases and deaths is greater in countries with lower vaccination rates</a:t>
          </a:r>
        </a:p>
      </dsp:txBody>
      <dsp:txXfrm>
        <a:off x="918" y="40998"/>
        <a:ext cx="3583346" cy="2150008"/>
      </dsp:txXfrm>
    </dsp:sp>
    <dsp:sp modelId="{B16700C4-E5BC-41AD-B1E4-2E1A194E5A2A}">
      <dsp:nvSpPr>
        <dsp:cNvPr id="0" name=""/>
        <dsp:cNvSpPr/>
      </dsp:nvSpPr>
      <dsp:spPr>
        <a:xfrm>
          <a:off x="3924289" y="40998"/>
          <a:ext cx="3583346" cy="2150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2. Countries with higher tourist traffic experience higher COVID-19 infection rates in 2020.</a:t>
          </a:r>
          <a:endParaRPr lang="en-US" sz="2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24289" y="40998"/>
        <a:ext cx="3583346" cy="2150008"/>
      </dsp:txXfrm>
    </dsp:sp>
    <dsp:sp modelId="{31D50476-3190-48C4-84FC-3CE9B93D5C8E}">
      <dsp:nvSpPr>
        <dsp:cNvPr id="0" name=""/>
        <dsp:cNvSpPr/>
      </dsp:nvSpPr>
      <dsp:spPr>
        <a:xfrm>
          <a:off x="0" y="2493139"/>
          <a:ext cx="3583346" cy="2150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3. Population density and infection rates are correlated</a:t>
          </a:r>
          <a:r>
            <a:rPr lang="en-US" sz="2700" kern="1200" dirty="0"/>
            <a:t>. </a:t>
          </a:r>
        </a:p>
      </dsp:txBody>
      <dsp:txXfrm>
        <a:off x="0" y="2493139"/>
        <a:ext cx="3583346" cy="2150008"/>
      </dsp:txXfrm>
    </dsp:sp>
    <dsp:sp modelId="{9942DFE7-6CE4-4572-8334-C63E4CF4306E}">
      <dsp:nvSpPr>
        <dsp:cNvPr id="0" name=""/>
        <dsp:cNvSpPr/>
      </dsp:nvSpPr>
      <dsp:spPr>
        <a:xfrm>
          <a:off x="3942600" y="2549340"/>
          <a:ext cx="3583346" cy="2150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4. Countries with notoriously high COVID-19 cases have stricter and longer lockdown measures </a:t>
          </a:r>
        </a:p>
      </dsp:txBody>
      <dsp:txXfrm>
        <a:off x="3942600" y="2549340"/>
        <a:ext cx="3583346" cy="2150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426A4-2DBB-4C79-9206-7D1902ED5C17}">
      <dsp:nvSpPr>
        <dsp:cNvPr id="0" name=""/>
        <dsp:cNvSpPr/>
      </dsp:nvSpPr>
      <dsp:spPr>
        <a:xfrm>
          <a:off x="132988" y="575"/>
          <a:ext cx="2741419" cy="1740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BDFD1-6570-49D2-9E06-DAE5F35E5BFA}">
      <dsp:nvSpPr>
        <dsp:cNvPr id="0" name=""/>
        <dsp:cNvSpPr/>
      </dsp:nvSpPr>
      <dsp:spPr>
        <a:xfrm>
          <a:off x="437590" y="289947"/>
          <a:ext cx="2741419" cy="1740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Vaccination rates around the world have stagnated in recent months, with public demand dropping even as vaccine supply has become more abundant.</a:t>
          </a:r>
          <a:endParaRPr lang="en-US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8576" y="340933"/>
        <a:ext cx="2639447" cy="1638829"/>
      </dsp:txXfrm>
    </dsp:sp>
    <dsp:sp modelId="{B3FC226B-5176-4839-8CFF-0F9A94D1F350}">
      <dsp:nvSpPr>
        <dsp:cNvPr id="0" name=""/>
        <dsp:cNvSpPr/>
      </dsp:nvSpPr>
      <dsp:spPr>
        <a:xfrm>
          <a:off x="3527145" y="1151"/>
          <a:ext cx="2741419" cy="1740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C49B2-7369-4752-88F6-FD5CCF7CF9FB}">
      <dsp:nvSpPr>
        <dsp:cNvPr id="0" name=""/>
        <dsp:cNvSpPr/>
      </dsp:nvSpPr>
      <dsp:spPr>
        <a:xfrm>
          <a:off x="3831747" y="290523"/>
          <a:ext cx="2741419" cy="1740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COVID-19 cases among vaccinated individuals is indeed lower compared to unvaccinated individuals in the same region. </a:t>
          </a:r>
        </a:p>
      </dsp:txBody>
      <dsp:txXfrm>
        <a:off x="3882733" y="341509"/>
        <a:ext cx="2639447" cy="1638829"/>
      </dsp:txXfrm>
    </dsp:sp>
    <dsp:sp modelId="{D2E47945-CE27-4561-A266-ABF374B973BA}">
      <dsp:nvSpPr>
        <dsp:cNvPr id="0" name=""/>
        <dsp:cNvSpPr/>
      </dsp:nvSpPr>
      <dsp:spPr>
        <a:xfrm>
          <a:off x="6834235" y="575"/>
          <a:ext cx="2741419" cy="1740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70A61-E632-45D7-9CDA-6B4A32FAD04E}">
      <dsp:nvSpPr>
        <dsp:cNvPr id="0" name=""/>
        <dsp:cNvSpPr/>
      </dsp:nvSpPr>
      <dsp:spPr>
        <a:xfrm>
          <a:off x="7138837" y="289947"/>
          <a:ext cx="2741419" cy="1740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The fatality rate is higher among those who are not vaccinated</a:t>
          </a:r>
        </a:p>
      </dsp:txBody>
      <dsp:txXfrm>
        <a:off x="7189823" y="340933"/>
        <a:ext cx="2639447" cy="1638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nyt-imperial"/>
              </a:rPr>
              <a:t> Africa has the lowest vaccination rate of any continent, with just 37.2 percent of the population receiving at least one dose of a vaccine, compared to 82.3 percent in Latin America.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7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4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7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4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1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6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08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97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5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8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6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5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2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4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8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10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2.xml"/><Relationship Id="rId5" Type="http://schemas.openxmlformats.org/officeDocument/2006/relationships/image" Target="../media/image18.png"/><Relationship Id="rId10" Type="http://schemas.microsoft.com/office/2007/relationships/diagramDrawing" Target="../diagrams/drawing2.xml"/><Relationship Id="rId4" Type="http://schemas.openxmlformats.org/officeDocument/2006/relationships/image" Target="../media/image17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Andrew Lounsbury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Joshua Aldridge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Kirill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Zavalin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Subaiti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Seth Beverley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Investigating the Relationships between COVID-19 and Various Factors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Franklin Gothic Book" panose="020B0503020102020204" pitchFamily="34" charset="0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9405" y="1268379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5690" y="1451847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C9199-D9D8-7AB2-DB3F-680FD61E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60" y="60886"/>
            <a:ext cx="10571475" cy="75195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48E6-FA82-A0EB-7C64-D6D10971B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579" y="1054988"/>
            <a:ext cx="5096934" cy="4166130"/>
          </a:xfrm>
        </p:spPr>
        <p:txBody>
          <a:bodyPr>
            <a:norm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istinguish the strongest correlations to COVID-19 infection and significant complications rates by exploring the correlations between COVID-19 and multiple different factors.</a:t>
            </a:r>
          </a:p>
          <a:p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Analyzing relevant data and visualizing the findings using graphs and mapping tools, we aim to gain insights into how various factors may impact the spread and outcomes of COVID-19.</a:t>
            </a: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6" name="Content Placeholder 5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458AF879-4989-C152-4620-01F2B772A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73" y="819730"/>
            <a:ext cx="5097462" cy="3552446"/>
          </a:xfrm>
          <a:prstGeom prst="rect">
            <a:avLst/>
          </a:prstGeom>
        </p:spPr>
      </p:pic>
      <p:grpSp>
        <p:nvGrpSpPr>
          <p:cNvPr id="7" name="Group 6" descr="Infographic title text group.">
            <a:extLst>
              <a:ext uri="{FF2B5EF4-FFF2-40B4-BE49-F238E27FC236}">
                <a16:creationId xmlns:a16="http://schemas.microsoft.com/office/drawing/2014/main" id="{17E1B9DB-5334-8183-E1EC-1C55E19C5E18}"/>
              </a:ext>
            </a:extLst>
          </p:cNvPr>
          <p:cNvGrpSpPr/>
          <p:nvPr/>
        </p:nvGrpSpPr>
        <p:grpSpPr>
          <a:xfrm>
            <a:off x="6367473" y="4632237"/>
            <a:ext cx="5824527" cy="1552689"/>
            <a:chOff x="6247606" y="228600"/>
            <a:chExt cx="5563394" cy="2455156"/>
          </a:xfrm>
        </p:grpSpPr>
        <p:sp>
          <p:nvSpPr>
            <p:cNvPr id="8" name="Rectangle 70">
              <a:extLst>
                <a:ext uri="{FF2B5EF4-FFF2-40B4-BE49-F238E27FC236}">
                  <a16:creationId xmlns:a16="http://schemas.microsoft.com/office/drawing/2014/main" id="{474F3AA6-0216-67E3-0E4D-7CA52C9BA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2" y="228600"/>
              <a:ext cx="5105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Total Covid Cases</a:t>
              </a:r>
            </a:p>
          </p:txBody>
        </p:sp>
        <p:sp>
          <p:nvSpPr>
            <p:cNvPr id="9" name="Rectangle 70">
              <a:extLst>
                <a:ext uri="{FF2B5EF4-FFF2-40B4-BE49-F238E27FC236}">
                  <a16:creationId xmlns:a16="http://schemas.microsoft.com/office/drawing/2014/main" id="{D8D10C77-932D-12A0-2865-EA9EB7D0A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7606" y="1029459"/>
              <a:ext cx="4263685" cy="152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3800" dirty="0">
                  <a:latin typeface="Calibri" panose="020F0502020204030204" pitchFamily="34" charset="0"/>
                  <a:cs typeface="Calibri" panose="020F0502020204030204" pitchFamily="34" charset="0"/>
                </a:rPr>
                <a:t>44% </a:t>
              </a: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Of world population</a:t>
              </a:r>
            </a:p>
          </p:txBody>
        </p:sp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66386874-7D54-0511-2EB1-D5BD56107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1582" y="1159755"/>
              <a:ext cx="2599418" cy="1524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>
                <a:lnSpc>
                  <a:spcPct val="85000"/>
                </a:lnSpc>
                <a:spcBef>
                  <a:spcPts val="2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sz="1600" b="0" i="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n estimated 3.8 billion total COVID-19 infections and reinfections occurred, with about 3.4 billion people infected at least once</a:t>
              </a:r>
              <a:endPara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94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5020E5F7-96DB-6F58-5EE4-272D3515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0EF262EB-E87E-7DED-23FD-4814BD6A91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7476921"/>
              </p:ext>
            </p:extLst>
          </p:nvPr>
        </p:nvGraphicFramePr>
        <p:xfrm>
          <a:off x="2171702" y="1436616"/>
          <a:ext cx="7526866" cy="4740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D202EBE0-77BA-55D1-C983-5868231F3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7133" y="2239152"/>
            <a:ext cx="5096933" cy="4166130"/>
          </a:xfrm>
        </p:spPr>
        <p:txBody>
          <a:bodyPr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8724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DE5FF51D-02AB-B021-717E-9882CFBD1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912"/>
            <a:ext cx="12192000" cy="5864088"/>
          </a:xfrm>
          <a:prstGeom prst="rect">
            <a:avLst/>
          </a:prstGeom>
        </p:spPr>
      </p:pic>
      <p:pic>
        <p:nvPicPr>
          <p:cNvPr id="4" name="Content Placeholder 4" descr="A graph of vaccinations&#10;&#10;Description automatically generated with medium confidence">
            <a:extLst>
              <a:ext uri="{FF2B5EF4-FFF2-40B4-BE49-F238E27FC236}">
                <a16:creationId xmlns:a16="http://schemas.microsoft.com/office/drawing/2014/main" id="{1F3712E4-CE33-54B5-1B26-7AEFB48A7D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6" t="-858" r="2227" b="858"/>
          <a:stretch/>
        </p:blipFill>
        <p:spPr>
          <a:xfrm>
            <a:off x="0" y="4467812"/>
            <a:ext cx="2773017" cy="23901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Title 33">
            <a:extLst>
              <a:ext uri="{FF2B5EF4-FFF2-40B4-BE49-F238E27FC236}">
                <a16:creationId xmlns:a16="http://schemas.microsoft.com/office/drawing/2014/main" id="{49E9AB3D-B68F-97CB-22F3-AFFB8524B09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404723" cy="14005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Vaccination Rates by Country</a:t>
            </a:r>
          </a:p>
        </p:txBody>
      </p:sp>
    </p:spTree>
    <p:extLst>
      <p:ext uri="{BB962C8B-B14F-4D97-AF65-F5344CB8AC3E}">
        <p14:creationId xmlns:p14="http://schemas.microsoft.com/office/powerpoint/2010/main" val="61935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B05FF373-3FAC-F13D-4E6E-27E012D321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7024" r="281" b="-4"/>
          <a:stretch/>
        </p:blipFill>
        <p:spPr>
          <a:xfrm>
            <a:off x="429619" y="1427444"/>
            <a:ext cx="4666117" cy="27590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5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39BC85F0-664E-11F3-2455-56D61CBF01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4" r="-918" b="-4"/>
          <a:stretch/>
        </p:blipFill>
        <p:spPr>
          <a:xfrm>
            <a:off x="5436241" y="1427445"/>
            <a:ext cx="4791378" cy="2759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graphicFrame>
        <p:nvGraphicFramePr>
          <p:cNvPr id="34" name="TextBox 2">
            <a:extLst>
              <a:ext uri="{FF2B5EF4-FFF2-40B4-BE49-F238E27FC236}">
                <a16:creationId xmlns:a16="http://schemas.microsoft.com/office/drawing/2014/main" id="{7C94711C-9B49-71C5-D3E5-891AD2C84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325096"/>
              </p:ext>
            </p:extLst>
          </p:nvPr>
        </p:nvGraphicFramePr>
        <p:xfrm>
          <a:off x="429619" y="4329607"/>
          <a:ext cx="1001324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itle 33">
            <a:extLst>
              <a:ext uri="{FF2B5EF4-FFF2-40B4-BE49-F238E27FC236}">
                <a16:creationId xmlns:a16="http://schemas.microsoft.com/office/drawing/2014/main" id="{E6532D79-6EA7-D764-0B36-5CAD85E560B9}"/>
              </a:ext>
            </a:extLst>
          </p:cNvPr>
          <p:cNvSpPr txBox="1">
            <a:spLocks/>
          </p:cNvSpPr>
          <p:nvPr/>
        </p:nvSpPr>
        <p:spPr>
          <a:xfrm>
            <a:off x="248355" y="26914"/>
            <a:ext cx="11017956" cy="14005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Cases, Death and Total Vaccinations Per Year</a:t>
            </a:r>
          </a:p>
        </p:txBody>
      </p:sp>
    </p:spTree>
    <p:extLst>
      <p:ext uri="{BB962C8B-B14F-4D97-AF65-F5344CB8AC3E}">
        <p14:creationId xmlns:p14="http://schemas.microsoft.com/office/powerpoint/2010/main" val="79213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CFF27D64-0A5F-AC96-BA6C-8AB58758F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2" y="1634730"/>
            <a:ext cx="2944368" cy="2900202"/>
          </a:xfrm>
          <a:prstGeom prst="rect">
            <a:avLst/>
          </a:prstGeom>
          <a:effectLst/>
        </p:spPr>
      </p:pic>
      <p:pic>
        <p:nvPicPr>
          <p:cNvPr id="6" name="Picture 5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80580E9A-6CFE-26B9-3225-5CF82FF5F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87" y="1634730"/>
            <a:ext cx="2944368" cy="2900202"/>
          </a:xfrm>
          <a:prstGeom prst="rect">
            <a:avLst/>
          </a:prstGeom>
          <a:effectLst/>
        </p:spPr>
      </p:pic>
      <p:pic>
        <p:nvPicPr>
          <p:cNvPr id="8" name="Picture 7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33A1E9BA-0FB7-964F-3DC4-51A72E9BE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41" y="1634730"/>
            <a:ext cx="2944368" cy="2899268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7D1ECA-65D0-A65B-EEAA-0AACE559F84E}"/>
              </a:ext>
            </a:extLst>
          </p:cNvPr>
          <p:cNvSpPr txBox="1"/>
          <p:nvPr/>
        </p:nvSpPr>
        <p:spPr>
          <a:xfrm>
            <a:off x="416882" y="4909712"/>
            <a:ext cx="10046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ositive and significant association between the past records of international tourism and the current cumulated numbers of confirmed cases of COVID-19.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Higher the tourism and presence of international travel the higher cases there were</a:t>
            </a:r>
          </a:p>
        </p:txBody>
      </p:sp>
      <p:sp>
        <p:nvSpPr>
          <p:cNvPr id="7" name="Title 33">
            <a:extLst>
              <a:ext uri="{FF2B5EF4-FFF2-40B4-BE49-F238E27FC236}">
                <a16:creationId xmlns:a16="http://schemas.microsoft.com/office/drawing/2014/main" id="{5811DF1D-CE6A-634E-DDE7-93FC9C8AC21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404723" cy="14005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Correlation Between Global Travel and Infection Rates</a:t>
            </a:r>
          </a:p>
        </p:txBody>
      </p:sp>
    </p:spTree>
    <p:extLst>
      <p:ext uri="{BB962C8B-B14F-4D97-AF65-F5344CB8AC3E}">
        <p14:creationId xmlns:p14="http://schemas.microsoft.com/office/powerpoint/2010/main" val="132702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6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072B01-D98E-5414-D112-F7AF44B0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2C193-6413-D6AC-80C6-224BAD36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conclusion, our project found that the incidence of COVID-19 deaths is lower in countries with higher vaccination rates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Furthermore, our analysis revealed that there are other factors beyond vaccination status that can impact the spread and outcomes of COVID-19.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include demographic factors such as tourism, population density, and government intervention in the form of lockdown measures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04C0F-2842-82BB-AAAC-4848DAED3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093992" y="2251587"/>
            <a:ext cx="5449889" cy="2316202"/>
          </a:xfrm>
          <a:prstGeom prst="rect">
            <a:avLst/>
          </a:prstGeom>
          <a:effectLst/>
        </p:spPr>
      </p:pic>
      <p:sp>
        <p:nvSpPr>
          <p:cNvPr id="40" name="Rectangle 28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2763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375</Words>
  <Application>Microsoft Office PowerPoint</Application>
  <PresentationFormat>Widescreen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Franklin Gothic Book</vt:lpstr>
      <vt:lpstr>nyt-imperial</vt:lpstr>
      <vt:lpstr>Wingdings 3</vt:lpstr>
      <vt:lpstr>Ion</vt:lpstr>
      <vt:lpstr>Andrew Lounsbury Joshua Aldridge Kirill Zavalin Mada Subaiti Seth Beverley  </vt:lpstr>
      <vt:lpstr>Introduction</vt:lpstr>
      <vt:lpstr>Hypothesis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Lounsbury Joshua Aldridge Kirill Zavalin Mada Subaiti Seth Beverley</dc:title>
  <dc:creator>seth beverley</dc:creator>
  <cp:lastModifiedBy>seth beverley</cp:lastModifiedBy>
  <cp:revision>2</cp:revision>
  <dcterms:created xsi:type="dcterms:W3CDTF">2023-06-28T23:42:47Z</dcterms:created>
  <dcterms:modified xsi:type="dcterms:W3CDTF">2023-06-29T01:35:36Z</dcterms:modified>
</cp:coreProperties>
</file>