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8" r:id="rId7"/>
    <p:sldId id="258" r:id="rId8"/>
    <p:sldId id="286" r:id="rId9"/>
    <p:sldId id="279" r:id="rId10"/>
    <p:sldId id="280" r:id="rId11"/>
    <p:sldId id="28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D8D2"/>
    <a:srgbClr val="142B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007" autoAdjust="0"/>
  </p:normalViewPr>
  <p:slideViewPr>
    <p:cSldViewPr snapToGrid="0" showGuides="1">
      <p:cViewPr varScale="1">
        <p:scale>
          <a:sx n="71" d="100"/>
          <a:sy n="71" d="100"/>
        </p:scale>
        <p:origin x="75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D8B818C0-6A9A-E7DF-5F34-5A23137C9BD4}"/>
              </a:ext>
            </a:extLst>
          </p:cNvPr>
          <p:cNvSpPr txBox="1">
            <a:spLocks/>
          </p:cNvSpPr>
          <p:nvPr/>
        </p:nvSpPr>
        <p:spPr>
          <a:xfrm>
            <a:off x="3202012" y="5761031"/>
            <a:ext cx="560922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Andrew Lounsbury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Joshua Aldridge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Kirill </a:t>
            </a:r>
            <a:r>
              <a:rPr lang="en-US" sz="1800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Zavalin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Mada</a:t>
            </a:r>
            <a: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Subaiti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Seth Beverley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4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 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0326" y="112419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Medical Diagnosis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0426" y="10445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Word Prediction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Recognition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987447" y="13415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5325" y="2928814"/>
            <a:ext cx="1587500" cy="1587500"/>
          </a:xfrm>
          <a:prstGeom prst="ellipse">
            <a:avLst/>
          </a:prstGeom>
          <a:solidFill>
            <a:srgbClr val="142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rgbClr val="02D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rgbClr val="02D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52901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MRI Model</a:t>
            </a:r>
          </a:p>
          <a:p>
            <a:pPr algn="ctr"/>
            <a:r>
              <a:rPr lang="en-US" sz="1400" dirty="0"/>
              <a:t>(Image Recognition)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52901" y="1292100"/>
            <a:ext cx="1587500" cy="1587500"/>
          </a:xfrm>
          <a:prstGeom prst="ellipse">
            <a:avLst/>
          </a:prstGeom>
          <a:solidFill>
            <a:srgbClr val="02D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Disease Predictor </a:t>
            </a:r>
            <a:r>
              <a:rPr lang="en-US" sz="1600" dirty="0"/>
              <a:t>(Medical Diagnosis)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58667" y="4565528"/>
            <a:ext cx="1587500" cy="1587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Quote Actor Predictor</a:t>
            </a:r>
          </a:p>
          <a:p>
            <a:pPr algn="ctr"/>
            <a:r>
              <a:rPr lang="en-US" sz="1500" dirty="0"/>
              <a:t>(Word Prediction)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7014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2"/>
          </p:cNvCxnSpPr>
          <p:nvPr/>
        </p:nvCxnSpPr>
        <p:spPr>
          <a:xfrm rot="10800000" flipH="1" flipV="1">
            <a:off x="8852901" y="2085850"/>
            <a:ext cx="5766" cy="3273428"/>
          </a:xfrm>
          <a:prstGeom prst="bentConnector3">
            <a:avLst>
              <a:gd name="adj1" fmla="val -396462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Processing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Algorithm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9352542" y="855297"/>
            <a:ext cx="588217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043112" y="2596924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Input Raw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04987-B973-6877-24A6-B833EB91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65" y="3548813"/>
            <a:ext cx="341406" cy="34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C1B26-6FA1-EE1F-9DFB-C1D4803C89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" b="6151"/>
          <a:stretch/>
        </p:blipFill>
        <p:spPr>
          <a:xfrm>
            <a:off x="4693415" y="3498695"/>
            <a:ext cx="407503" cy="435287"/>
          </a:xfrm>
          <a:prstGeom prst="rect">
            <a:avLst/>
          </a:prstGeom>
          <a:solidFill>
            <a:srgbClr val="02D8D2"/>
          </a:solidFill>
          <a:ln>
            <a:solidFill>
              <a:srgbClr val="02D8D2"/>
            </a:solidFill>
          </a:ln>
        </p:spPr>
      </p:pic>
      <p:pic>
        <p:nvPicPr>
          <p:cNvPr id="15" name="Picture 14" descr="A blue background with orange and blue squares&#10;&#10;Description automatically generated">
            <a:extLst>
              <a:ext uri="{FF2B5EF4-FFF2-40B4-BE49-F238E27FC236}">
                <a16:creationId xmlns:a16="http://schemas.microsoft.com/office/drawing/2014/main" id="{D7EA1F91-FCE2-0D36-9803-A7B4F0A39C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7601" r="5317" b="7318"/>
          <a:stretch/>
        </p:blipFill>
        <p:spPr>
          <a:xfrm>
            <a:off x="2292186" y="3299482"/>
            <a:ext cx="898853" cy="8337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A3A21E-3681-C14C-EE46-710859909560}"/>
              </a:ext>
            </a:extLst>
          </p:cNvPr>
          <p:cNvSpPr/>
          <p:nvPr/>
        </p:nvSpPr>
        <p:spPr>
          <a:xfrm>
            <a:off x="4491352" y="1672465"/>
            <a:ext cx="811625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Supervisor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57646A-6B39-A2FB-EE3F-DB9DA6115840}"/>
              </a:ext>
            </a:extLst>
          </p:cNvPr>
          <p:cNvSpPr/>
          <p:nvPr/>
        </p:nvSpPr>
        <p:spPr>
          <a:xfrm>
            <a:off x="4085540" y="2126087"/>
            <a:ext cx="811625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Training Data 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5B6607-C43F-9844-0AEB-F40CFBE6A09B}"/>
              </a:ext>
            </a:extLst>
          </p:cNvPr>
          <p:cNvSpPr/>
          <p:nvPr/>
        </p:nvSpPr>
        <p:spPr>
          <a:xfrm>
            <a:off x="5100918" y="2125409"/>
            <a:ext cx="811625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Desired 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CB193-32E0-90E8-5A97-15C11D5FF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897165" y="2359613"/>
            <a:ext cx="0" cy="57086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7C60D2-41A4-F894-1C8E-AC7BCDECE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97164" y="2358934"/>
            <a:ext cx="203753" cy="67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0B84EF-C04E-DAAD-915B-370BC960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693415" y="2358934"/>
            <a:ext cx="18268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holding an object&#10;&#10;Description automatically generated">
            <a:extLst>
              <a:ext uri="{FF2B5EF4-FFF2-40B4-BE49-F238E27FC236}">
                <a16:creationId xmlns:a16="http://schemas.microsoft.com/office/drawing/2014/main" id="{4910A907-7B0D-3256-5853-761B8B5EA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018"/>
          <a:stretch/>
        </p:blipFill>
        <p:spPr>
          <a:xfrm>
            <a:off x="20" y="10"/>
            <a:ext cx="6097022" cy="3428990"/>
          </a:xfrm>
          <a:prstGeom prst="rect">
            <a:avLst/>
          </a:prstGeom>
        </p:spPr>
      </p:pic>
      <p:pic>
        <p:nvPicPr>
          <p:cNvPr id="7" name="Content Placeholder 6" descr="A person holding a dog&#10;&#10;Description automatically generated">
            <a:extLst>
              <a:ext uri="{FF2B5EF4-FFF2-40B4-BE49-F238E27FC236}">
                <a16:creationId xmlns:a16="http://schemas.microsoft.com/office/drawing/2014/main" id="{FE4466E5-5265-8FC2-7C43-E0B352241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>
          <a:xfrm>
            <a:off x="6090141" y="-35849"/>
            <a:ext cx="6093578" cy="3428990"/>
          </a:xfrm>
          <a:prstGeom prst="rect">
            <a:avLst/>
          </a:prstGeom>
        </p:spPr>
      </p:pic>
      <p:pic>
        <p:nvPicPr>
          <p:cNvPr id="1028" name="Picture 4" descr="I'll be back. The Terminator | Terminator, Terminator movies, Favorite  movie quotes">
            <a:extLst>
              <a:ext uri="{FF2B5EF4-FFF2-40B4-BE49-F238E27FC236}">
                <a16:creationId xmlns:a16="http://schemas.microsoft.com/office/drawing/2014/main" id="{3B31240C-F6DA-A274-5DE4-6382BBA69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/>
          <a:stretch/>
        </p:blipFill>
        <p:spPr bwMode="auto">
          <a:xfrm>
            <a:off x="7328" y="3429000"/>
            <a:ext cx="609357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person sitting on a bench&#10;&#10;Description automatically generated">
            <a:extLst>
              <a:ext uri="{FF2B5EF4-FFF2-40B4-BE49-F238E27FC236}">
                <a16:creationId xmlns:a16="http://schemas.microsoft.com/office/drawing/2014/main" id="{FB85631D-9418-4A87-C0F6-2E5B9D1A64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1138" r="-17" b="4206"/>
          <a:stretch/>
        </p:blipFill>
        <p:spPr>
          <a:xfrm>
            <a:off x="6101860" y="3429000"/>
            <a:ext cx="6093578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563AD-029B-3F1E-2C89-B9FB12E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65" y="-8955"/>
            <a:ext cx="9801082" cy="2059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Prediction: Which Movie Star Would Be Most Likely to Say a Particular Quote?</a:t>
            </a:r>
          </a:p>
        </p:txBody>
      </p:sp>
    </p:spTree>
    <p:extLst>
      <p:ext uri="{BB962C8B-B14F-4D97-AF65-F5344CB8AC3E}">
        <p14:creationId xmlns:p14="http://schemas.microsoft.com/office/powerpoint/2010/main" val="415223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024718-68AB-2BCF-2044-8C5794D0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 database for movies, movie actors, and roles they played</a:t>
            </a:r>
          </a:p>
          <a:p>
            <a:r>
              <a:rPr lang="en-US" dirty="0"/>
              <a:t>Cornell Movie-Quotes Corpus database for quotes per character</a:t>
            </a:r>
          </a:p>
          <a:p>
            <a:r>
              <a:rPr lang="en-US" dirty="0"/>
              <a:t>Pick top 30 actors</a:t>
            </a:r>
          </a:p>
          <a:p>
            <a:r>
              <a:rPr lang="en-US" dirty="0"/>
              <a:t>Train long short-term memory (LSTM) neural net to model quotes for each of the top actors</a:t>
            </a:r>
          </a:p>
          <a:p>
            <a:r>
              <a:rPr lang="en-US" dirty="0"/>
              <a:t>Write a function for predicting which actor might say a quote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1BF46-A8D0-5F42-CA7D-748FA6D6761E}"/>
              </a:ext>
            </a:extLst>
          </p:cNvPr>
          <p:cNvSpPr txBox="1"/>
          <p:nvPr/>
        </p:nvSpPr>
        <p:spPr>
          <a:xfrm>
            <a:off x="838200" y="855118"/>
            <a:ext cx="1842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WORKFLOW:</a:t>
            </a:r>
          </a:p>
        </p:txBody>
      </p:sp>
    </p:spTree>
    <p:extLst>
      <p:ext uri="{BB962C8B-B14F-4D97-AF65-F5344CB8AC3E}">
        <p14:creationId xmlns:p14="http://schemas.microsoft.com/office/powerpoint/2010/main" val="11734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248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kern="1200" dirty="0">
                <a:effectLst/>
                <a:latin typeface="Segoe UI Light" panose="020B0502040204020203" pitchFamily="34" charset="0"/>
                <a:ea typeface="+mn-ea"/>
                <a:cs typeface="+mn-cs"/>
              </a:rPr>
              <a:t>Word Prediction</a:t>
            </a:r>
            <a:endParaRPr lang="en-US" sz="1100" b="1" dirty="0">
              <a:effectLst/>
            </a:endParaRPr>
          </a:p>
          <a:p>
            <a:pPr algn="ctr"/>
            <a:r>
              <a:rPr lang="en-US" sz="2800" b="1" dirty="0"/>
              <a:t> Analysis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05775" y="512860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516536" y="5384841"/>
            <a:ext cx="2743195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b="1" dirty="0"/>
              <a:t>To optimize performance, we </a:t>
            </a:r>
          </a:p>
          <a:p>
            <a:r>
              <a:rPr lang="en-US" sz="1400" b="1" dirty="0"/>
              <a:t>avoided outliers and used the</a:t>
            </a:r>
          </a:p>
          <a:p>
            <a:r>
              <a:rPr lang="en-US" sz="1400" b="1" dirty="0"/>
              <a:t>.995 Quantile = 89 words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9292AD-5672-3379-6FAF-7DF5355A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2" y="1365291"/>
            <a:ext cx="6581989" cy="40001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E549F5-9BEE-028A-A551-7D1CF03A5A30}"/>
              </a:ext>
            </a:extLst>
          </p:cNvPr>
          <p:cNvSpPr txBox="1"/>
          <p:nvPr/>
        </p:nvSpPr>
        <p:spPr>
          <a:xfrm>
            <a:off x="1134721" y="5365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D3C57-22F3-E26E-4F55-7754288F7C62}"/>
              </a:ext>
            </a:extLst>
          </p:cNvPr>
          <p:cNvSpPr txBox="1"/>
          <p:nvPr/>
        </p:nvSpPr>
        <p:spPr>
          <a:xfrm>
            <a:off x="6760821" y="53654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CD467-B5AB-660F-7194-B4821AAADDBD}"/>
              </a:ext>
            </a:extLst>
          </p:cNvPr>
          <p:cNvSpPr txBox="1"/>
          <p:nvPr/>
        </p:nvSpPr>
        <p:spPr>
          <a:xfrm>
            <a:off x="2773022" y="5708007"/>
            <a:ext cx="290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Number of Words in a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2F6B0-6177-5D6B-055F-D955CE8E81E1}"/>
              </a:ext>
            </a:extLst>
          </p:cNvPr>
          <p:cNvSpPr txBox="1"/>
          <p:nvPr/>
        </p:nvSpPr>
        <p:spPr>
          <a:xfrm rot="16200000">
            <a:off x="-668120" y="307464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Number of Instances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79AFA-53D7-31D6-CA9E-E5E4B377EAEC}"/>
              </a:ext>
            </a:extLst>
          </p:cNvPr>
          <p:cNvSpPr txBox="1"/>
          <p:nvPr/>
        </p:nvSpPr>
        <p:spPr>
          <a:xfrm>
            <a:off x="1812876" y="995959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Length of Quotes for Top 30 Movie Actors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248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+mn-ea"/>
                <a:cs typeface="+mn-cs"/>
              </a:rPr>
              <a:t>Image Recognition</a:t>
            </a:r>
            <a:endParaRPr lang="en-US" sz="900" kern="1200" dirty="0">
              <a:solidFill>
                <a:srgbClr val="000000"/>
              </a:solidFill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881562" y="5177188"/>
            <a:ext cx="2428875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3C4043"/>
                </a:solidFill>
                <a:effectLst/>
                <a:latin typeface="Segoe UI Light (Body)"/>
              </a:rPr>
              <a:t>This dataset consists of four classes, including three tumor classes (Pituitary, Glioma and Meningioma) and one class representing normal brain MRI scans.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770262" y="5468925"/>
            <a:ext cx="2428875" cy="7160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0" i="0" dirty="0">
                <a:solidFill>
                  <a:srgbClr val="3C4043"/>
                </a:solidFill>
                <a:effectLst/>
                <a:latin typeface="Segoe UI Light (Body)"/>
              </a:rPr>
              <a:t>The initial data source for this dataset is the brain tumor classification MRI dataset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 (Body)"/>
              <a:cs typeface="Segoe UI" panose="020B0502040204020203" pitchFamily="34" charset="0"/>
            </a:endParaRPr>
          </a:p>
        </p:txBody>
      </p:sp>
      <p:pic>
        <p:nvPicPr>
          <p:cNvPr id="4" name="Picture 3" descr="A close-up of a brain scan&#10;&#10;Description automatically generated">
            <a:extLst>
              <a:ext uri="{FF2B5EF4-FFF2-40B4-BE49-F238E27FC236}">
                <a16:creationId xmlns:a16="http://schemas.microsoft.com/office/drawing/2014/main" id="{E22F94BD-8A50-DC32-3CB2-5DF4CA2E8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0" y="1832143"/>
            <a:ext cx="10538717" cy="27282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9985E1-E083-C267-BF34-72923498B9C3}"/>
              </a:ext>
            </a:extLst>
          </p:cNvPr>
          <p:cNvSpPr/>
          <p:nvPr/>
        </p:nvSpPr>
        <p:spPr>
          <a:xfrm>
            <a:off x="992863" y="560012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Databases Used: Kaggle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248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kern="1200" dirty="0">
                <a:effectLst/>
                <a:latin typeface="Segoe UI Light" panose="020B0502040204020203" pitchFamily="34" charset="0"/>
                <a:ea typeface="+mn-ea"/>
                <a:cs typeface="+mn-cs"/>
              </a:rPr>
              <a:t>Medical Diagnosis</a:t>
            </a:r>
            <a:endParaRPr lang="en-US" sz="1100" b="1" dirty="0">
              <a:effectLst/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09218" y="1497883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8B5247-0454-7C13-0B20-2B4896F8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6" y="841586"/>
            <a:ext cx="3447212" cy="2444831"/>
          </a:xfrm>
          <a:prstGeom prst="rect">
            <a:avLst/>
          </a:prstGeom>
        </p:spPr>
      </p:pic>
      <p:pic>
        <p:nvPicPr>
          <p:cNvPr id="9" name="Picture 8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B674738F-B9FE-703B-6002-FE6807531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44" y="1547794"/>
            <a:ext cx="5743001" cy="2553815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229452-255E-0087-667B-2004E5896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64" y="2998077"/>
            <a:ext cx="3164821" cy="22589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1227C8-FFFE-F993-D029-179F64CA2341}"/>
              </a:ext>
            </a:extLst>
          </p:cNvPr>
          <p:cNvSpPr/>
          <p:nvPr/>
        </p:nvSpPr>
        <p:spPr>
          <a:xfrm>
            <a:off x="284928" y="5748559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Databases Used: Cornell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160</TotalTime>
  <Words>267</Words>
  <Application>Microsoft Office PowerPoint</Application>
  <PresentationFormat>Widescreen</PresentationFormat>
  <Paragraphs>61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Segoe UI Light (Body)</vt:lpstr>
      <vt:lpstr>Office Theme</vt:lpstr>
      <vt:lpstr>Project 4 Presentation</vt:lpstr>
      <vt:lpstr>Project analysis slide 2</vt:lpstr>
      <vt:lpstr>Project analysis slide 4</vt:lpstr>
      <vt:lpstr>Word Prediction: Which Movie Star Would Be Most Likely to Say a Particular Quote?</vt:lpstr>
      <vt:lpstr>PowerPoint Presentation</vt:lpstr>
      <vt:lpstr>Project analysis slide 5</vt:lpstr>
      <vt:lpstr>Project analysis slide 6</vt:lpstr>
      <vt:lpstr>Project analysis slide 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Presentation</dc:title>
  <dc:creator>seth beverley</dc:creator>
  <cp:lastModifiedBy>seth beverley</cp:lastModifiedBy>
  <cp:revision>1</cp:revision>
  <dcterms:created xsi:type="dcterms:W3CDTF">2023-08-17T21:56:20Z</dcterms:created>
  <dcterms:modified xsi:type="dcterms:W3CDTF">2023-08-18T00:37:29Z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