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58" r:id="rId5"/>
    <p:sldId id="277" r:id="rId6"/>
    <p:sldId id="278" r:id="rId7"/>
    <p:sldId id="259" r:id="rId8"/>
    <p:sldId id="260" r:id="rId9"/>
    <p:sldId id="261" r:id="rId10"/>
    <p:sldId id="262" r:id="rId11"/>
    <p:sldId id="263" r:id="rId12"/>
    <p:sldId id="264" r:id="rId13"/>
    <p:sldId id="265" r:id="rId14"/>
    <p:sldId id="266" r:id="rId15"/>
    <p:sldId id="267" r:id="rId16"/>
    <p:sldId id="279" r:id="rId17"/>
    <p:sldId id="268" r:id="rId18"/>
    <p:sldId id="269" r:id="rId19"/>
    <p:sldId id="270" r:id="rId20"/>
    <p:sldId id="271" r:id="rId21"/>
    <p:sldId id="272" r:id="rId22"/>
    <p:sldId id="273"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0FC6-C1B8-3594-9623-1FCEABC0A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9AE38E-05E3-1DD8-CE58-8299B731FA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2F8B8D-2195-0655-F65C-7EC0E02F0994}"/>
              </a:ext>
            </a:extLst>
          </p:cNvPr>
          <p:cNvSpPr>
            <a:spLocks noGrp="1"/>
          </p:cNvSpPr>
          <p:nvPr>
            <p:ph type="dt" sz="half" idx="10"/>
          </p:nvPr>
        </p:nvSpPr>
        <p:spPr/>
        <p:txBody>
          <a:bodyPr/>
          <a:lstStyle/>
          <a:p>
            <a:fld id="{00AD24C5-51F8-4CA3-B672-67F76C0568FE}" type="datetimeFigureOut">
              <a:rPr lang="en-US" smtClean="0"/>
              <a:t>4/18/2023</a:t>
            </a:fld>
            <a:endParaRPr lang="en-US"/>
          </a:p>
        </p:txBody>
      </p:sp>
      <p:sp>
        <p:nvSpPr>
          <p:cNvPr id="5" name="Footer Placeholder 4">
            <a:extLst>
              <a:ext uri="{FF2B5EF4-FFF2-40B4-BE49-F238E27FC236}">
                <a16:creationId xmlns:a16="http://schemas.microsoft.com/office/drawing/2014/main" id="{25C88A2B-F4A8-C8D6-884E-DC4996B0D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10263-D080-64C7-B390-1858F88CDECC}"/>
              </a:ext>
            </a:extLst>
          </p:cNvPr>
          <p:cNvSpPr>
            <a:spLocks noGrp="1"/>
          </p:cNvSpPr>
          <p:nvPr>
            <p:ph type="sldNum" sz="quarter" idx="12"/>
          </p:nvPr>
        </p:nvSpPr>
        <p:spPr/>
        <p:txBody>
          <a:bodyPr/>
          <a:lstStyle/>
          <a:p>
            <a:fld id="{4F36372C-ECB5-4AEC-B6FA-5CDF62D485CA}" type="slidenum">
              <a:rPr lang="en-US" smtClean="0"/>
              <a:t>‹#›</a:t>
            </a:fld>
            <a:endParaRPr lang="en-US"/>
          </a:p>
        </p:txBody>
      </p:sp>
    </p:spTree>
    <p:extLst>
      <p:ext uri="{BB962C8B-B14F-4D97-AF65-F5344CB8AC3E}">
        <p14:creationId xmlns:p14="http://schemas.microsoft.com/office/powerpoint/2010/main" val="158708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3D81-DEFE-7346-10A1-94146DCFAD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839FC8-6C59-414F-B5E0-8DD73E9346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A2777-2B48-F9D9-8939-0EF913514823}"/>
              </a:ext>
            </a:extLst>
          </p:cNvPr>
          <p:cNvSpPr>
            <a:spLocks noGrp="1"/>
          </p:cNvSpPr>
          <p:nvPr>
            <p:ph type="dt" sz="half" idx="10"/>
          </p:nvPr>
        </p:nvSpPr>
        <p:spPr/>
        <p:txBody>
          <a:bodyPr/>
          <a:lstStyle/>
          <a:p>
            <a:fld id="{00AD24C5-51F8-4CA3-B672-67F76C0568FE}" type="datetimeFigureOut">
              <a:rPr lang="en-US" smtClean="0"/>
              <a:t>4/18/2023</a:t>
            </a:fld>
            <a:endParaRPr lang="en-US"/>
          </a:p>
        </p:txBody>
      </p:sp>
      <p:sp>
        <p:nvSpPr>
          <p:cNvPr id="5" name="Footer Placeholder 4">
            <a:extLst>
              <a:ext uri="{FF2B5EF4-FFF2-40B4-BE49-F238E27FC236}">
                <a16:creationId xmlns:a16="http://schemas.microsoft.com/office/drawing/2014/main" id="{8192C51B-526A-B254-2120-0625110E9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E439A-6644-3734-89A8-150523134D3E}"/>
              </a:ext>
            </a:extLst>
          </p:cNvPr>
          <p:cNvSpPr>
            <a:spLocks noGrp="1"/>
          </p:cNvSpPr>
          <p:nvPr>
            <p:ph type="sldNum" sz="quarter" idx="12"/>
          </p:nvPr>
        </p:nvSpPr>
        <p:spPr/>
        <p:txBody>
          <a:bodyPr/>
          <a:lstStyle/>
          <a:p>
            <a:fld id="{4F36372C-ECB5-4AEC-B6FA-5CDF62D485CA}" type="slidenum">
              <a:rPr lang="en-US" smtClean="0"/>
              <a:t>‹#›</a:t>
            </a:fld>
            <a:endParaRPr lang="en-US"/>
          </a:p>
        </p:txBody>
      </p:sp>
    </p:spTree>
    <p:extLst>
      <p:ext uri="{BB962C8B-B14F-4D97-AF65-F5344CB8AC3E}">
        <p14:creationId xmlns:p14="http://schemas.microsoft.com/office/powerpoint/2010/main" val="383861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7FBDEA-531B-7A11-4065-D61835C811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15605-8499-3D0A-34C5-14C24C22AC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3D40B-29FD-8CFD-1367-244FE5E92665}"/>
              </a:ext>
            </a:extLst>
          </p:cNvPr>
          <p:cNvSpPr>
            <a:spLocks noGrp="1"/>
          </p:cNvSpPr>
          <p:nvPr>
            <p:ph type="dt" sz="half" idx="10"/>
          </p:nvPr>
        </p:nvSpPr>
        <p:spPr/>
        <p:txBody>
          <a:bodyPr/>
          <a:lstStyle/>
          <a:p>
            <a:fld id="{00AD24C5-51F8-4CA3-B672-67F76C0568FE}" type="datetimeFigureOut">
              <a:rPr lang="en-US" smtClean="0"/>
              <a:t>4/18/2023</a:t>
            </a:fld>
            <a:endParaRPr lang="en-US"/>
          </a:p>
        </p:txBody>
      </p:sp>
      <p:sp>
        <p:nvSpPr>
          <p:cNvPr id="5" name="Footer Placeholder 4">
            <a:extLst>
              <a:ext uri="{FF2B5EF4-FFF2-40B4-BE49-F238E27FC236}">
                <a16:creationId xmlns:a16="http://schemas.microsoft.com/office/drawing/2014/main" id="{DCA1C2E3-041B-C11F-46D2-E4A3952E2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B2FB5-287C-3681-3E0B-3260F5F839DE}"/>
              </a:ext>
            </a:extLst>
          </p:cNvPr>
          <p:cNvSpPr>
            <a:spLocks noGrp="1"/>
          </p:cNvSpPr>
          <p:nvPr>
            <p:ph type="sldNum" sz="quarter" idx="12"/>
          </p:nvPr>
        </p:nvSpPr>
        <p:spPr/>
        <p:txBody>
          <a:bodyPr/>
          <a:lstStyle/>
          <a:p>
            <a:fld id="{4F36372C-ECB5-4AEC-B6FA-5CDF62D485CA}" type="slidenum">
              <a:rPr lang="en-US" smtClean="0"/>
              <a:t>‹#›</a:t>
            </a:fld>
            <a:endParaRPr lang="en-US"/>
          </a:p>
        </p:txBody>
      </p:sp>
    </p:spTree>
    <p:extLst>
      <p:ext uri="{BB962C8B-B14F-4D97-AF65-F5344CB8AC3E}">
        <p14:creationId xmlns:p14="http://schemas.microsoft.com/office/powerpoint/2010/main" val="254950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36B0-33BF-9016-A2D5-A21E8E6CD6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4A256B-67E4-7C7F-7470-DF540DF7A5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60D58-9A93-DE95-45B8-48101DFCBC3A}"/>
              </a:ext>
            </a:extLst>
          </p:cNvPr>
          <p:cNvSpPr>
            <a:spLocks noGrp="1"/>
          </p:cNvSpPr>
          <p:nvPr>
            <p:ph type="dt" sz="half" idx="10"/>
          </p:nvPr>
        </p:nvSpPr>
        <p:spPr/>
        <p:txBody>
          <a:bodyPr/>
          <a:lstStyle/>
          <a:p>
            <a:fld id="{00AD24C5-51F8-4CA3-B672-67F76C0568FE}" type="datetimeFigureOut">
              <a:rPr lang="en-US" smtClean="0"/>
              <a:t>4/18/2023</a:t>
            </a:fld>
            <a:endParaRPr lang="en-US"/>
          </a:p>
        </p:txBody>
      </p:sp>
      <p:sp>
        <p:nvSpPr>
          <p:cNvPr id="5" name="Footer Placeholder 4">
            <a:extLst>
              <a:ext uri="{FF2B5EF4-FFF2-40B4-BE49-F238E27FC236}">
                <a16:creationId xmlns:a16="http://schemas.microsoft.com/office/drawing/2014/main" id="{6E4B3831-23BA-CD20-D5DE-FC005B318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46EB3-F9F1-4CE4-94D0-3DDFD4C29377}"/>
              </a:ext>
            </a:extLst>
          </p:cNvPr>
          <p:cNvSpPr>
            <a:spLocks noGrp="1"/>
          </p:cNvSpPr>
          <p:nvPr>
            <p:ph type="sldNum" sz="quarter" idx="12"/>
          </p:nvPr>
        </p:nvSpPr>
        <p:spPr/>
        <p:txBody>
          <a:bodyPr/>
          <a:lstStyle/>
          <a:p>
            <a:fld id="{4F36372C-ECB5-4AEC-B6FA-5CDF62D485CA}" type="slidenum">
              <a:rPr lang="en-US" smtClean="0"/>
              <a:t>‹#›</a:t>
            </a:fld>
            <a:endParaRPr lang="en-US"/>
          </a:p>
        </p:txBody>
      </p:sp>
    </p:spTree>
    <p:extLst>
      <p:ext uri="{BB962C8B-B14F-4D97-AF65-F5344CB8AC3E}">
        <p14:creationId xmlns:p14="http://schemas.microsoft.com/office/powerpoint/2010/main" val="3383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14DB-4219-C236-46BB-218AB56A5F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E3DEFC-D8F6-2D0B-F4DB-7B8AED0BF0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6AD939-E1A2-F027-0377-7D17046233EF}"/>
              </a:ext>
            </a:extLst>
          </p:cNvPr>
          <p:cNvSpPr>
            <a:spLocks noGrp="1"/>
          </p:cNvSpPr>
          <p:nvPr>
            <p:ph type="dt" sz="half" idx="10"/>
          </p:nvPr>
        </p:nvSpPr>
        <p:spPr/>
        <p:txBody>
          <a:bodyPr/>
          <a:lstStyle/>
          <a:p>
            <a:fld id="{00AD24C5-51F8-4CA3-B672-67F76C0568FE}" type="datetimeFigureOut">
              <a:rPr lang="en-US" smtClean="0"/>
              <a:t>4/18/2023</a:t>
            </a:fld>
            <a:endParaRPr lang="en-US"/>
          </a:p>
        </p:txBody>
      </p:sp>
      <p:sp>
        <p:nvSpPr>
          <p:cNvPr id="5" name="Footer Placeholder 4">
            <a:extLst>
              <a:ext uri="{FF2B5EF4-FFF2-40B4-BE49-F238E27FC236}">
                <a16:creationId xmlns:a16="http://schemas.microsoft.com/office/drawing/2014/main" id="{68A55C84-FEF3-7141-F2A7-A9A10118B2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54AF7-9E6A-A70C-1F74-7B7DA5D67636}"/>
              </a:ext>
            </a:extLst>
          </p:cNvPr>
          <p:cNvSpPr>
            <a:spLocks noGrp="1"/>
          </p:cNvSpPr>
          <p:nvPr>
            <p:ph type="sldNum" sz="quarter" idx="12"/>
          </p:nvPr>
        </p:nvSpPr>
        <p:spPr/>
        <p:txBody>
          <a:bodyPr/>
          <a:lstStyle/>
          <a:p>
            <a:fld id="{4F36372C-ECB5-4AEC-B6FA-5CDF62D485CA}" type="slidenum">
              <a:rPr lang="en-US" smtClean="0"/>
              <a:t>‹#›</a:t>
            </a:fld>
            <a:endParaRPr lang="en-US"/>
          </a:p>
        </p:txBody>
      </p:sp>
    </p:spTree>
    <p:extLst>
      <p:ext uri="{BB962C8B-B14F-4D97-AF65-F5344CB8AC3E}">
        <p14:creationId xmlns:p14="http://schemas.microsoft.com/office/powerpoint/2010/main" val="130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EB5A-CFB6-CAF8-5774-0AE8556AF8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205A05-03BE-FF84-74E4-380AF34F82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72F497-5E52-A955-E781-6DD1BE1272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A96B76-1D1B-5A25-36C1-B82AEF27E5AE}"/>
              </a:ext>
            </a:extLst>
          </p:cNvPr>
          <p:cNvSpPr>
            <a:spLocks noGrp="1"/>
          </p:cNvSpPr>
          <p:nvPr>
            <p:ph type="dt" sz="half" idx="10"/>
          </p:nvPr>
        </p:nvSpPr>
        <p:spPr/>
        <p:txBody>
          <a:bodyPr/>
          <a:lstStyle/>
          <a:p>
            <a:fld id="{00AD24C5-51F8-4CA3-B672-67F76C0568FE}" type="datetimeFigureOut">
              <a:rPr lang="en-US" smtClean="0"/>
              <a:t>4/18/2023</a:t>
            </a:fld>
            <a:endParaRPr lang="en-US"/>
          </a:p>
        </p:txBody>
      </p:sp>
      <p:sp>
        <p:nvSpPr>
          <p:cNvPr id="6" name="Footer Placeholder 5">
            <a:extLst>
              <a:ext uri="{FF2B5EF4-FFF2-40B4-BE49-F238E27FC236}">
                <a16:creationId xmlns:a16="http://schemas.microsoft.com/office/drawing/2014/main" id="{2D26AF8F-03F7-2F78-3A5F-54B41F22E9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305C2-08B6-E817-4ABE-2F0CC8E20146}"/>
              </a:ext>
            </a:extLst>
          </p:cNvPr>
          <p:cNvSpPr>
            <a:spLocks noGrp="1"/>
          </p:cNvSpPr>
          <p:nvPr>
            <p:ph type="sldNum" sz="quarter" idx="12"/>
          </p:nvPr>
        </p:nvSpPr>
        <p:spPr/>
        <p:txBody>
          <a:bodyPr/>
          <a:lstStyle/>
          <a:p>
            <a:fld id="{4F36372C-ECB5-4AEC-B6FA-5CDF62D485CA}" type="slidenum">
              <a:rPr lang="en-US" smtClean="0"/>
              <a:t>‹#›</a:t>
            </a:fld>
            <a:endParaRPr lang="en-US"/>
          </a:p>
        </p:txBody>
      </p:sp>
    </p:spTree>
    <p:extLst>
      <p:ext uri="{BB962C8B-B14F-4D97-AF65-F5344CB8AC3E}">
        <p14:creationId xmlns:p14="http://schemas.microsoft.com/office/powerpoint/2010/main" val="428394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D057-C1ED-D1A8-2211-922CA0D4FD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FF7148-4CD2-7B4A-D26C-BD42258E5A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3642E9-CFED-FD64-292B-50C12B2FAB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6315E-39A3-EFD2-EDC0-C464DD4F6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5A45BD-7E13-988F-0020-B32D58DEE9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D4CA23-B624-68D2-AB4D-616B9B5C5731}"/>
              </a:ext>
            </a:extLst>
          </p:cNvPr>
          <p:cNvSpPr>
            <a:spLocks noGrp="1"/>
          </p:cNvSpPr>
          <p:nvPr>
            <p:ph type="dt" sz="half" idx="10"/>
          </p:nvPr>
        </p:nvSpPr>
        <p:spPr/>
        <p:txBody>
          <a:bodyPr/>
          <a:lstStyle/>
          <a:p>
            <a:fld id="{00AD24C5-51F8-4CA3-B672-67F76C0568FE}" type="datetimeFigureOut">
              <a:rPr lang="en-US" smtClean="0"/>
              <a:t>4/18/2023</a:t>
            </a:fld>
            <a:endParaRPr lang="en-US"/>
          </a:p>
        </p:txBody>
      </p:sp>
      <p:sp>
        <p:nvSpPr>
          <p:cNvPr id="8" name="Footer Placeholder 7">
            <a:extLst>
              <a:ext uri="{FF2B5EF4-FFF2-40B4-BE49-F238E27FC236}">
                <a16:creationId xmlns:a16="http://schemas.microsoft.com/office/drawing/2014/main" id="{4D42ACA7-8F28-E152-AD94-BD437117DE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1B0F86-99FA-C664-93CF-93950E6C1B4B}"/>
              </a:ext>
            </a:extLst>
          </p:cNvPr>
          <p:cNvSpPr>
            <a:spLocks noGrp="1"/>
          </p:cNvSpPr>
          <p:nvPr>
            <p:ph type="sldNum" sz="quarter" idx="12"/>
          </p:nvPr>
        </p:nvSpPr>
        <p:spPr/>
        <p:txBody>
          <a:bodyPr/>
          <a:lstStyle/>
          <a:p>
            <a:fld id="{4F36372C-ECB5-4AEC-B6FA-5CDF62D485CA}" type="slidenum">
              <a:rPr lang="en-US" smtClean="0"/>
              <a:t>‹#›</a:t>
            </a:fld>
            <a:endParaRPr lang="en-US"/>
          </a:p>
        </p:txBody>
      </p:sp>
    </p:spTree>
    <p:extLst>
      <p:ext uri="{BB962C8B-B14F-4D97-AF65-F5344CB8AC3E}">
        <p14:creationId xmlns:p14="http://schemas.microsoft.com/office/powerpoint/2010/main" val="310261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9992-1B43-99ED-EDDB-2432D52CA2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2E2200-8133-31AB-34CC-593FBB7E9F71}"/>
              </a:ext>
            </a:extLst>
          </p:cNvPr>
          <p:cNvSpPr>
            <a:spLocks noGrp="1"/>
          </p:cNvSpPr>
          <p:nvPr>
            <p:ph type="dt" sz="half" idx="10"/>
          </p:nvPr>
        </p:nvSpPr>
        <p:spPr/>
        <p:txBody>
          <a:bodyPr/>
          <a:lstStyle/>
          <a:p>
            <a:fld id="{00AD24C5-51F8-4CA3-B672-67F76C0568FE}" type="datetimeFigureOut">
              <a:rPr lang="en-US" smtClean="0"/>
              <a:t>4/18/2023</a:t>
            </a:fld>
            <a:endParaRPr lang="en-US"/>
          </a:p>
        </p:txBody>
      </p:sp>
      <p:sp>
        <p:nvSpPr>
          <p:cNvPr id="4" name="Footer Placeholder 3">
            <a:extLst>
              <a:ext uri="{FF2B5EF4-FFF2-40B4-BE49-F238E27FC236}">
                <a16:creationId xmlns:a16="http://schemas.microsoft.com/office/drawing/2014/main" id="{C8D5785F-B110-1FCE-5089-FD97053B55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749C69-791B-A62E-34F5-3CAE5945CCA1}"/>
              </a:ext>
            </a:extLst>
          </p:cNvPr>
          <p:cNvSpPr>
            <a:spLocks noGrp="1"/>
          </p:cNvSpPr>
          <p:nvPr>
            <p:ph type="sldNum" sz="quarter" idx="12"/>
          </p:nvPr>
        </p:nvSpPr>
        <p:spPr/>
        <p:txBody>
          <a:bodyPr/>
          <a:lstStyle/>
          <a:p>
            <a:fld id="{4F36372C-ECB5-4AEC-B6FA-5CDF62D485CA}" type="slidenum">
              <a:rPr lang="en-US" smtClean="0"/>
              <a:t>‹#›</a:t>
            </a:fld>
            <a:endParaRPr lang="en-US"/>
          </a:p>
        </p:txBody>
      </p:sp>
    </p:spTree>
    <p:extLst>
      <p:ext uri="{BB962C8B-B14F-4D97-AF65-F5344CB8AC3E}">
        <p14:creationId xmlns:p14="http://schemas.microsoft.com/office/powerpoint/2010/main" val="1677368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0A531B-7A68-79D2-5C32-26D1F9405718}"/>
              </a:ext>
            </a:extLst>
          </p:cNvPr>
          <p:cNvSpPr>
            <a:spLocks noGrp="1"/>
          </p:cNvSpPr>
          <p:nvPr>
            <p:ph type="dt" sz="half" idx="10"/>
          </p:nvPr>
        </p:nvSpPr>
        <p:spPr/>
        <p:txBody>
          <a:bodyPr/>
          <a:lstStyle/>
          <a:p>
            <a:fld id="{00AD24C5-51F8-4CA3-B672-67F76C0568FE}" type="datetimeFigureOut">
              <a:rPr lang="en-US" smtClean="0"/>
              <a:t>4/18/2023</a:t>
            </a:fld>
            <a:endParaRPr lang="en-US"/>
          </a:p>
        </p:txBody>
      </p:sp>
      <p:sp>
        <p:nvSpPr>
          <p:cNvPr id="3" name="Footer Placeholder 2">
            <a:extLst>
              <a:ext uri="{FF2B5EF4-FFF2-40B4-BE49-F238E27FC236}">
                <a16:creationId xmlns:a16="http://schemas.microsoft.com/office/drawing/2014/main" id="{F137FCA8-BB34-980C-E768-15D00BC49F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1248A7-0ECE-98E9-B081-BD067266BD0F}"/>
              </a:ext>
            </a:extLst>
          </p:cNvPr>
          <p:cNvSpPr>
            <a:spLocks noGrp="1"/>
          </p:cNvSpPr>
          <p:nvPr>
            <p:ph type="sldNum" sz="quarter" idx="12"/>
          </p:nvPr>
        </p:nvSpPr>
        <p:spPr/>
        <p:txBody>
          <a:bodyPr/>
          <a:lstStyle/>
          <a:p>
            <a:fld id="{4F36372C-ECB5-4AEC-B6FA-5CDF62D485CA}" type="slidenum">
              <a:rPr lang="en-US" smtClean="0"/>
              <a:t>‹#›</a:t>
            </a:fld>
            <a:endParaRPr lang="en-US"/>
          </a:p>
        </p:txBody>
      </p:sp>
    </p:spTree>
    <p:extLst>
      <p:ext uri="{BB962C8B-B14F-4D97-AF65-F5344CB8AC3E}">
        <p14:creationId xmlns:p14="http://schemas.microsoft.com/office/powerpoint/2010/main" val="2296145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44B6-F929-D52A-5D98-E5F57628F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9BC5B-A636-1C15-6E63-E04ABF4CD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C85366-65E5-1918-2A52-349DF48BB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797B5-1FD2-4C01-D05A-72C4849DD011}"/>
              </a:ext>
            </a:extLst>
          </p:cNvPr>
          <p:cNvSpPr>
            <a:spLocks noGrp="1"/>
          </p:cNvSpPr>
          <p:nvPr>
            <p:ph type="dt" sz="half" idx="10"/>
          </p:nvPr>
        </p:nvSpPr>
        <p:spPr/>
        <p:txBody>
          <a:bodyPr/>
          <a:lstStyle/>
          <a:p>
            <a:fld id="{00AD24C5-51F8-4CA3-B672-67F76C0568FE}" type="datetimeFigureOut">
              <a:rPr lang="en-US" smtClean="0"/>
              <a:t>4/18/2023</a:t>
            </a:fld>
            <a:endParaRPr lang="en-US"/>
          </a:p>
        </p:txBody>
      </p:sp>
      <p:sp>
        <p:nvSpPr>
          <p:cNvPr id="6" name="Footer Placeholder 5">
            <a:extLst>
              <a:ext uri="{FF2B5EF4-FFF2-40B4-BE49-F238E27FC236}">
                <a16:creationId xmlns:a16="http://schemas.microsoft.com/office/drawing/2014/main" id="{586DD56B-691B-8835-AAC4-63461503C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8EEF41-BA44-A1F8-0EF0-923CE93A7073}"/>
              </a:ext>
            </a:extLst>
          </p:cNvPr>
          <p:cNvSpPr>
            <a:spLocks noGrp="1"/>
          </p:cNvSpPr>
          <p:nvPr>
            <p:ph type="sldNum" sz="quarter" idx="12"/>
          </p:nvPr>
        </p:nvSpPr>
        <p:spPr/>
        <p:txBody>
          <a:bodyPr/>
          <a:lstStyle/>
          <a:p>
            <a:fld id="{4F36372C-ECB5-4AEC-B6FA-5CDF62D485CA}" type="slidenum">
              <a:rPr lang="en-US" smtClean="0"/>
              <a:t>‹#›</a:t>
            </a:fld>
            <a:endParaRPr lang="en-US"/>
          </a:p>
        </p:txBody>
      </p:sp>
    </p:spTree>
    <p:extLst>
      <p:ext uri="{BB962C8B-B14F-4D97-AF65-F5344CB8AC3E}">
        <p14:creationId xmlns:p14="http://schemas.microsoft.com/office/powerpoint/2010/main" val="212326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64BF-6FD8-17FE-038D-3B2FD37536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084B30-CC9F-D877-B751-09C3558775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5EE4E5-6069-1D3B-6C2B-3FB1E2FF4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C6162F-6101-8F7A-0A9E-C95B98F5E5B4}"/>
              </a:ext>
            </a:extLst>
          </p:cNvPr>
          <p:cNvSpPr>
            <a:spLocks noGrp="1"/>
          </p:cNvSpPr>
          <p:nvPr>
            <p:ph type="dt" sz="half" idx="10"/>
          </p:nvPr>
        </p:nvSpPr>
        <p:spPr/>
        <p:txBody>
          <a:bodyPr/>
          <a:lstStyle/>
          <a:p>
            <a:fld id="{00AD24C5-51F8-4CA3-B672-67F76C0568FE}" type="datetimeFigureOut">
              <a:rPr lang="en-US" smtClean="0"/>
              <a:t>4/18/2023</a:t>
            </a:fld>
            <a:endParaRPr lang="en-US"/>
          </a:p>
        </p:txBody>
      </p:sp>
      <p:sp>
        <p:nvSpPr>
          <p:cNvPr id="6" name="Footer Placeholder 5">
            <a:extLst>
              <a:ext uri="{FF2B5EF4-FFF2-40B4-BE49-F238E27FC236}">
                <a16:creationId xmlns:a16="http://schemas.microsoft.com/office/drawing/2014/main" id="{8985CF56-8A5E-B66A-3ADF-CE84CFF13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4158E-6560-554F-7AB0-C3E8B672E175}"/>
              </a:ext>
            </a:extLst>
          </p:cNvPr>
          <p:cNvSpPr>
            <a:spLocks noGrp="1"/>
          </p:cNvSpPr>
          <p:nvPr>
            <p:ph type="sldNum" sz="quarter" idx="12"/>
          </p:nvPr>
        </p:nvSpPr>
        <p:spPr/>
        <p:txBody>
          <a:bodyPr/>
          <a:lstStyle/>
          <a:p>
            <a:fld id="{4F36372C-ECB5-4AEC-B6FA-5CDF62D485CA}" type="slidenum">
              <a:rPr lang="en-US" smtClean="0"/>
              <a:t>‹#›</a:t>
            </a:fld>
            <a:endParaRPr lang="en-US"/>
          </a:p>
        </p:txBody>
      </p:sp>
    </p:spTree>
    <p:extLst>
      <p:ext uri="{BB962C8B-B14F-4D97-AF65-F5344CB8AC3E}">
        <p14:creationId xmlns:p14="http://schemas.microsoft.com/office/powerpoint/2010/main" val="219998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4A5E87-61B7-FC36-3F11-D4475E2DB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97A167-C433-EE4A-20F4-D7C22A9E11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A331A-2306-684B-1C40-733D31EBCE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D24C5-51F8-4CA3-B672-67F76C0568FE}" type="datetimeFigureOut">
              <a:rPr lang="en-US" smtClean="0"/>
              <a:t>4/18/2023</a:t>
            </a:fld>
            <a:endParaRPr lang="en-US"/>
          </a:p>
        </p:txBody>
      </p:sp>
      <p:sp>
        <p:nvSpPr>
          <p:cNvPr id="5" name="Footer Placeholder 4">
            <a:extLst>
              <a:ext uri="{FF2B5EF4-FFF2-40B4-BE49-F238E27FC236}">
                <a16:creationId xmlns:a16="http://schemas.microsoft.com/office/drawing/2014/main" id="{E3BA6991-A8CA-73A2-5A12-2532DDC54A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387F4-F100-5E4E-9645-2786A19200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6372C-ECB5-4AEC-B6FA-5CDF62D485CA}" type="slidenum">
              <a:rPr lang="en-US" smtClean="0"/>
              <a:t>‹#›</a:t>
            </a:fld>
            <a:endParaRPr lang="en-US"/>
          </a:p>
        </p:txBody>
      </p:sp>
    </p:spTree>
    <p:extLst>
      <p:ext uri="{BB962C8B-B14F-4D97-AF65-F5344CB8AC3E}">
        <p14:creationId xmlns:p14="http://schemas.microsoft.com/office/powerpoint/2010/main" val="1622510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CA11-8743-30DC-74BA-1562A7471B0B}"/>
              </a:ext>
            </a:extLst>
          </p:cNvPr>
          <p:cNvSpPr>
            <a:spLocks noGrp="1"/>
          </p:cNvSpPr>
          <p:nvPr>
            <p:ph type="ctrTitle"/>
          </p:nvPr>
        </p:nvSpPr>
        <p:spPr/>
        <p:txBody>
          <a:bodyPr/>
          <a:lstStyle/>
          <a:p>
            <a:r>
              <a:rPr lang="en-US" dirty="0"/>
              <a:t>NASDAQ – AT&amp;T, T-Mobile, Verizon</a:t>
            </a:r>
          </a:p>
        </p:txBody>
      </p:sp>
      <p:sp>
        <p:nvSpPr>
          <p:cNvPr id="3" name="Subtitle 2">
            <a:extLst>
              <a:ext uri="{FF2B5EF4-FFF2-40B4-BE49-F238E27FC236}">
                <a16:creationId xmlns:a16="http://schemas.microsoft.com/office/drawing/2014/main" id="{56FB5497-E013-E9ED-10FB-CEF2C401DF34}"/>
              </a:ext>
            </a:extLst>
          </p:cNvPr>
          <p:cNvSpPr>
            <a:spLocks noGrp="1"/>
          </p:cNvSpPr>
          <p:nvPr>
            <p:ph type="subTitle" idx="1"/>
          </p:nvPr>
        </p:nvSpPr>
        <p:spPr/>
        <p:txBody>
          <a:bodyPr/>
          <a:lstStyle/>
          <a:p>
            <a:r>
              <a:rPr lang="en-US" dirty="0"/>
              <a:t>Andrew, Madi, Seth</a:t>
            </a:r>
            <a:r>
              <a:rPr lang="en-US"/>
              <a:t>, Joshua</a:t>
            </a:r>
          </a:p>
        </p:txBody>
      </p:sp>
    </p:spTree>
    <p:extLst>
      <p:ext uri="{BB962C8B-B14F-4D97-AF65-F5344CB8AC3E}">
        <p14:creationId xmlns:p14="http://schemas.microsoft.com/office/powerpoint/2010/main" val="2408464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6E4C-C77E-53DD-C182-559093B241A4}"/>
              </a:ext>
            </a:extLst>
          </p:cNvPr>
          <p:cNvSpPr>
            <a:spLocks noGrp="1"/>
          </p:cNvSpPr>
          <p:nvPr>
            <p:ph type="title"/>
          </p:nvPr>
        </p:nvSpPr>
        <p:spPr/>
        <p:txBody>
          <a:bodyPr>
            <a:noAutofit/>
          </a:bodyPr>
          <a:lstStyle/>
          <a:p>
            <a:r>
              <a:rPr lang="en-US" sz="2400" b="0" dirty="0">
                <a:effectLst/>
                <a:latin typeface="Consolas" panose="020B0609020204030204" pitchFamily="49" charset="0"/>
              </a:rPr>
              <a:t>By comparing the average daily trading volume for the three companies, we’ll get an idea of how actively the stock is traded in the market and compare them to see which is being traded at a higher rate</a:t>
            </a:r>
            <a:endParaRPr lang="en-US" sz="2400" dirty="0"/>
          </a:p>
        </p:txBody>
      </p:sp>
      <p:pic>
        <p:nvPicPr>
          <p:cNvPr id="5" name="Content Placeholder 4">
            <a:extLst>
              <a:ext uri="{FF2B5EF4-FFF2-40B4-BE49-F238E27FC236}">
                <a16:creationId xmlns:a16="http://schemas.microsoft.com/office/drawing/2014/main" id="{60176CAE-B2E2-FD4A-4B73-9865564C94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1177" y="1690688"/>
            <a:ext cx="5702274" cy="3900001"/>
          </a:xfrm>
        </p:spPr>
      </p:pic>
      <p:sp>
        <p:nvSpPr>
          <p:cNvPr id="7" name="TextBox 6">
            <a:extLst>
              <a:ext uri="{FF2B5EF4-FFF2-40B4-BE49-F238E27FC236}">
                <a16:creationId xmlns:a16="http://schemas.microsoft.com/office/drawing/2014/main" id="{5E294004-7886-A75A-529D-E5A7AEED4266}"/>
              </a:ext>
            </a:extLst>
          </p:cNvPr>
          <p:cNvSpPr txBox="1"/>
          <p:nvPr/>
        </p:nvSpPr>
        <p:spPr>
          <a:xfrm>
            <a:off x="208549" y="2022448"/>
            <a:ext cx="6096000" cy="3416320"/>
          </a:xfrm>
          <a:prstGeom prst="rect">
            <a:avLst/>
          </a:prstGeom>
          <a:noFill/>
        </p:spPr>
        <p:txBody>
          <a:bodyPr wrap="square">
            <a:spAutoFit/>
          </a:bodyPr>
          <a:lstStyle/>
          <a:p>
            <a:r>
              <a:rPr lang="en-US" sz="2400" b="0" i="0" dirty="0">
                <a:effectLst/>
                <a:latin typeface="Consolas" panose="020B0609020204030204" pitchFamily="49" charset="0"/>
              </a:rPr>
              <a:t>T-Mobile's average daily trading volume for 2017-2018 was 5099418.919753087. </a:t>
            </a:r>
          </a:p>
          <a:p>
            <a:r>
              <a:rPr lang="en-US" sz="2400" b="0" i="0" dirty="0">
                <a:effectLst/>
                <a:latin typeface="Consolas" panose="020B0609020204030204" pitchFamily="49" charset="0"/>
              </a:rPr>
              <a:t>AT&amp;T's average daily trading volume for 2017-2018 was 25438714.100323625. </a:t>
            </a:r>
          </a:p>
          <a:p>
            <a:r>
              <a:rPr lang="en-US" sz="2400" b="0" i="0" dirty="0">
                <a:effectLst/>
                <a:latin typeface="Consolas" panose="020B0609020204030204" pitchFamily="49" charset="0"/>
              </a:rPr>
              <a:t>Verizon's average daily trading volume for 2017-2018 was 7391080.3091938095. </a:t>
            </a:r>
            <a:endParaRPr lang="en-US" sz="2400" dirty="0"/>
          </a:p>
        </p:txBody>
      </p:sp>
      <p:sp>
        <p:nvSpPr>
          <p:cNvPr id="9" name="TextBox 8">
            <a:extLst>
              <a:ext uri="{FF2B5EF4-FFF2-40B4-BE49-F238E27FC236}">
                <a16:creationId xmlns:a16="http://schemas.microsoft.com/office/drawing/2014/main" id="{CD69F0EB-893D-2AE4-A64F-4A360239137B}"/>
              </a:ext>
            </a:extLst>
          </p:cNvPr>
          <p:cNvSpPr txBox="1"/>
          <p:nvPr/>
        </p:nvSpPr>
        <p:spPr>
          <a:xfrm>
            <a:off x="468003" y="5569545"/>
            <a:ext cx="6638649" cy="1015663"/>
          </a:xfrm>
          <a:prstGeom prst="rect">
            <a:avLst/>
          </a:prstGeom>
          <a:noFill/>
        </p:spPr>
        <p:txBody>
          <a:bodyPr wrap="square">
            <a:spAutoFit/>
          </a:bodyPr>
          <a:lstStyle/>
          <a:p>
            <a:r>
              <a:rPr lang="en-US" sz="2000" b="1" dirty="0">
                <a:solidFill>
                  <a:srgbClr val="569CD6"/>
                </a:solidFill>
                <a:effectLst/>
                <a:latin typeface="Consolas" panose="020B0609020204030204" pitchFamily="49" charset="0"/>
              </a:rPr>
              <a:t>ATT is more liquid than the others. Investors can sell and buy these shares easier than the other two companies for this reason. </a:t>
            </a:r>
            <a:endParaRPr lang="en-US"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1348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0D44-8A01-E1A0-54CD-BA890A0F361A}"/>
              </a:ext>
            </a:extLst>
          </p:cNvPr>
          <p:cNvSpPr>
            <a:spLocks noGrp="1"/>
          </p:cNvSpPr>
          <p:nvPr>
            <p:ph type="title"/>
          </p:nvPr>
        </p:nvSpPr>
        <p:spPr>
          <a:xfrm>
            <a:off x="838200" y="365125"/>
            <a:ext cx="6300537" cy="1325563"/>
          </a:xfrm>
        </p:spPr>
        <p:txBody>
          <a:bodyPr>
            <a:normAutofit fontScale="90000"/>
          </a:bodyPr>
          <a:lstStyle/>
          <a:p>
            <a:r>
              <a:rPr lang="en-US" b="1" dirty="0">
                <a:solidFill>
                  <a:srgbClr val="569CD6"/>
                </a:solidFill>
                <a:effectLst/>
                <a:latin typeface="Consolas" panose="020B0609020204030204" pitchFamily="49" charset="0"/>
              </a:rPr>
              <a:t>4 - How did Stock Price change in the most recent years?</a:t>
            </a:r>
            <a:endParaRPr lang="en-US" dirty="0"/>
          </a:p>
        </p:txBody>
      </p:sp>
      <p:pic>
        <p:nvPicPr>
          <p:cNvPr id="5" name="Content Placeholder 4">
            <a:extLst>
              <a:ext uri="{FF2B5EF4-FFF2-40B4-BE49-F238E27FC236}">
                <a16:creationId xmlns:a16="http://schemas.microsoft.com/office/drawing/2014/main" id="{71011533-4B2C-A5EE-AB96-CF32788580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7219" y="365125"/>
            <a:ext cx="5273518" cy="6340072"/>
          </a:xfrm>
        </p:spPr>
      </p:pic>
      <p:sp>
        <p:nvSpPr>
          <p:cNvPr id="4" name="TextBox 3">
            <a:extLst>
              <a:ext uri="{FF2B5EF4-FFF2-40B4-BE49-F238E27FC236}">
                <a16:creationId xmlns:a16="http://schemas.microsoft.com/office/drawing/2014/main" id="{966CE5CC-4B2D-31AF-A777-7C78ED942AE6}"/>
              </a:ext>
            </a:extLst>
          </p:cNvPr>
          <p:cNvSpPr txBox="1"/>
          <p:nvPr/>
        </p:nvSpPr>
        <p:spPr>
          <a:xfrm>
            <a:off x="341219" y="2166617"/>
            <a:ext cx="6096000" cy="3416320"/>
          </a:xfrm>
          <a:prstGeom prst="rect">
            <a:avLst/>
          </a:prstGeom>
          <a:noFill/>
        </p:spPr>
        <p:txBody>
          <a:bodyPr wrap="square">
            <a:spAutoFit/>
          </a:bodyPr>
          <a:lstStyle/>
          <a:p>
            <a:r>
              <a:rPr lang="en-US" sz="2400" dirty="0">
                <a:latin typeface="Consolas" panose="020B0609020204030204" pitchFamily="49" charset="0"/>
              </a:rPr>
              <a:t>	T</a:t>
            </a:r>
            <a:r>
              <a:rPr lang="en-US" sz="2400" b="0" dirty="0">
                <a:effectLst/>
                <a:latin typeface="Consolas" panose="020B0609020204030204" pitchFamily="49" charset="0"/>
              </a:rPr>
              <a:t>he daily percent change in stock prices is useful because it gives an idea of how much the stock has moved up or down in a day. </a:t>
            </a:r>
          </a:p>
          <a:p>
            <a:r>
              <a:rPr lang="en-US" sz="2400" b="0" dirty="0">
                <a:effectLst/>
                <a:latin typeface="Consolas" panose="020B0609020204030204" pitchFamily="49" charset="0"/>
              </a:rPr>
              <a:t>	It helps us identify trends, volatility, and trading opportunities. This also helps investors make more informed decisions when buying or selling.</a:t>
            </a:r>
          </a:p>
        </p:txBody>
      </p:sp>
    </p:spTree>
    <p:extLst>
      <p:ext uri="{BB962C8B-B14F-4D97-AF65-F5344CB8AC3E}">
        <p14:creationId xmlns:p14="http://schemas.microsoft.com/office/powerpoint/2010/main" val="254427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A215-89AC-6F78-3022-A46FC0DA52BD}"/>
              </a:ext>
            </a:extLst>
          </p:cNvPr>
          <p:cNvSpPr>
            <a:spLocks noGrp="1"/>
          </p:cNvSpPr>
          <p:nvPr>
            <p:ph type="title"/>
          </p:nvPr>
        </p:nvSpPr>
        <p:spPr>
          <a:xfrm>
            <a:off x="838200" y="637841"/>
            <a:ext cx="10515600" cy="1325563"/>
          </a:xfrm>
        </p:spPr>
        <p:txBody>
          <a:bodyPr>
            <a:noAutofit/>
          </a:bodyPr>
          <a:lstStyle/>
          <a:p>
            <a:r>
              <a:rPr lang="en-US" sz="2400" b="1" dirty="0">
                <a:solidFill>
                  <a:srgbClr val="569CD6"/>
                </a:solidFill>
                <a:effectLst/>
                <a:latin typeface="Consolas" panose="020B0609020204030204" pitchFamily="49" charset="0"/>
              </a:rPr>
              <a:t>Even zoomed in on the last year we see that T Mobile has more fluctuations, ATT and Verizon are less volatile indicating they are more stable and better investment choices with the given data</a:t>
            </a:r>
            <a:endParaRPr lang="en-US" sz="2400" dirty="0"/>
          </a:p>
        </p:txBody>
      </p:sp>
      <p:pic>
        <p:nvPicPr>
          <p:cNvPr id="5" name="Content Placeholder 4">
            <a:extLst>
              <a:ext uri="{FF2B5EF4-FFF2-40B4-BE49-F238E27FC236}">
                <a16:creationId xmlns:a16="http://schemas.microsoft.com/office/drawing/2014/main" id="{DA99503A-1F01-D671-3EBD-D1F60FAEED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990" y="1963404"/>
            <a:ext cx="5871966" cy="4251060"/>
          </a:xfrm>
        </p:spPr>
      </p:pic>
    </p:spTree>
    <p:extLst>
      <p:ext uri="{BB962C8B-B14F-4D97-AF65-F5344CB8AC3E}">
        <p14:creationId xmlns:p14="http://schemas.microsoft.com/office/powerpoint/2010/main" val="3339128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886D-3D56-A69C-1ECF-462F799E444C}"/>
              </a:ext>
            </a:extLst>
          </p:cNvPr>
          <p:cNvSpPr>
            <a:spLocks noGrp="1"/>
          </p:cNvSpPr>
          <p:nvPr>
            <p:ph type="title"/>
          </p:nvPr>
        </p:nvSpPr>
        <p:spPr>
          <a:xfrm>
            <a:off x="838200" y="280799"/>
            <a:ext cx="10515600" cy="1325563"/>
          </a:xfrm>
        </p:spPr>
        <p:txBody>
          <a:bodyPr>
            <a:normAutofit fontScale="90000"/>
          </a:bodyPr>
          <a:lstStyle/>
          <a:p>
            <a:r>
              <a:rPr lang="en-US" b="1" dirty="0">
                <a:solidFill>
                  <a:srgbClr val="569CD6"/>
                </a:solidFill>
                <a:effectLst/>
                <a:latin typeface="Consolas" panose="020B0609020204030204" pitchFamily="49" charset="0"/>
              </a:rPr>
              <a:t>5 - Which company provides the higher and most consistent dividends for our investor?</a:t>
            </a:r>
            <a:endParaRPr lang="en-US" dirty="0"/>
          </a:p>
        </p:txBody>
      </p:sp>
      <p:pic>
        <p:nvPicPr>
          <p:cNvPr id="5" name="Content Placeholder 4">
            <a:extLst>
              <a:ext uri="{FF2B5EF4-FFF2-40B4-BE49-F238E27FC236}">
                <a16:creationId xmlns:a16="http://schemas.microsoft.com/office/drawing/2014/main" id="{FA834DD2-FEB2-6322-3F96-C682CB196C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6771" y="1690688"/>
            <a:ext cx="6202247" cy="4614612"/>
          </a:xfrm>
        </p:spPr>
      </p:pic>
      <p:sp>
        <p:nvSpPr>
          <p:cNvPr id="4" name="TextBox 3">
            <a:extLst>
              <a:ext uri="{FF2B5EF4-FFF2-40B4-BE49-F238E27FC236}">
                <a16:creationId xmlns:a16="http://schemas.microsoft.com/office/drawing/2014/main" id="{51AF9F8E-1A72-678A-7DFB-2C6E60C7D919}"/>
              </a:ext>
            </a:extLst>
          </p:cNvPr>
          <p:cNvSpPr txBox="1"/>
          <p:nvPr/>
        </p:nvSpPr>
        <p:spPr>
          <a:xfrm>
            <a:off x="838200" y="1859340"/>
            <a:ext cx="4932423" cy="1569660"/>
          </a:xfrm>
          <a:prstGeom prst="rect">
            <a:avLst/>
          </a:prstGeom>
          <a:noFill/>
        </p:spPr>
        <p:txBody>
          <a:bodyPr wrap="square">
            <a:spAutoFit/>
          </a:bodyPr>
          <a:lstStyle/>
          <a:p>
            <a:r>
              <a:rPr lang="en-US" sz="2400" dirty="0">
                <a:latin typeface="Consolas" panose="020B0609020204030204" pitchFamily="49" charset="0"/>
              </a:rPr>
              <a:t>Quarterly ex-dividends</a:t>
            </a:r>
            <a:r>
              <a:rPr lang="en-US" sz="2400" b="0" dirty="0">
                <a:effectLst/>
                <a:latin typeface="Consolas" panose="020B0609020204030204" pitchFamily="49" charset="0"/>
              </a:rPr>
              <a:t> tell investors how much the company gives in dividends to investors.</a:t>
            </a:r>
          </a:p>
        </p:txBody>
      </p:sp>
      <p:sp>
        <p:nvSpPr>
          <p:cNvPr id="7" name="TextBox 6">
            <a:extLst>
              <a:ext uri="{FF2B5EF4-FFF2-40B4-BE49-F238E27FC236}">
                <a16:creationId xmlns:a16="http://schemas.microsoft.com/office/drawing/2014/main" id="{F41B5795-626C-4477-CD6F-812BCFF3FC0B}"/>
              </a:ext>
            </a:extLst>
          </p:cNvPr>
          <p:cNvSpPr txBox="1"/>
          <p:nvPr/>
        </p:nvSpPr>
        <p:spPr>
          <a:xfrm>
            <a:off x="838200" y="3445190"/>
            <a:ext cx="4391526" cy="3416320"/>
          </a:xfrm>
          <a:prstGeom prst="rect">
            <a:avLst/>
          </a:prstGeom>
          <a:noFill/>
        </p:spPr>
        <p:txBody>
          <a:bodyPr wrap="square">
            <a:spAutoFit/>
          </a:bodyPr>
          <a:lstStyle/>
          <a:p>
            <a:r>
              <a:rPr lang="en-US" sz="2400" b="1" dirty="0">
                <a:solidFill>
                  <a:srgbClr val="569CD6"/>
                </a:solidFill>
                <a:effectLst/>
                <a:latin typeface="Consolas" panose="020B0609020204030204" pitchFamily="49" charset="0"/>
              </a:rPr>
              <a:t>T Mobile has such a high amount of cash on hand in Q2 2013. This is not a good sign of stability in dividends paid. Verizon seems to be doing well in its overall dividend payments</a:t>
            </a:r>
            <a:r>
              <a:rPr lang="en-US" sz="2400" b="1" dirty="0">
                <a:solidFill>
                  <a:srgbClr val="569CD6"/>
                </a:solidFill>
                <a:latin typeface="Consolas" panose="020B0609020204030204" pitchFamily="49" charset="0"/>
              </a:rPr>
              <a:t>; </a:t>
            </a:r>
            <a:r>
              <a:rPr lang="en-US" sz="2400" b="1" dirty="0">
                <a:solidFill>
                  <a:srgbClr val="569CD6"/>
                </a:solidFill>
                <a:effectLst/>
                <a:latin typeface="Consolas" panose="020B0609020204030204" pitchFamily="49" charset="0"/>
              </a:rPr>
              <a:t>however, AT&amp;T is the most consistent. </a:t>
            </a:r>
            <a:endParaRPr lang="en-US" sz="2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35229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1AC1-5AE8-9BF3-336E-A0A8C3C26BF8}"/>
              </a:ext>
            </a:extLst>
          </p:cNvPr>
          <p:cNvSpPr>
            <a:spLocks noGrp="1"/>
          </p:cNvSpPr>
          <p:nvPr>
            <p:ph type="title"/>
          </p:nvPr>
        </p:nvSpPr>
        <p:spPr>
          <a:xfrm>
            <a:off x="838200" y="153192"/>
            <a:ext cx="10515600" cy="1325563"/>
          </a:xfrm>
        </p:spPr>
        <p:txBody>
          <a:bodyPr/>
          <a:lstStyle/>
          <a:p>
            <a:r>
              <a:rPr lang="en-US" dirty="0"/>
              <a:t>Dividend Yield</a:t>
            </a:r>
          </a:p>
        </p:txBody>
      </p:sp>
      <p:sp>
        <p:nvSpPr>
          <p:cNvPr id="4" name="TextBox 3">
            <a:extLst>
              <a:ext uri="{FF2B5EF4-FFF2-40B4-BE49-F238E27FC236}">
                <a16:creationId xmlns:a16="http://schemas.microsoft.com/office/drawing/2014/main" id="{41BD5B19-A0D1-BEC4-1C20-E2C5184F858A}"/>
              </a:ext>
            </a:extLst>
          </p:cNvPr>
          <p:cNvSpPr txBox="1"/>
          <p:nvPr/>
        </p:nvSpPr>
        <p:spPr>
          <a:xfrm>
            <a:off x="593558" y="1478755"/>
            <a:ext cx="5502442" cy="4154984"/>
          </a:xfrm>
          <a:prstGeom prst="rect">
            <a:avLst/>
          </a:prstGeom>
          <a:noFill/>
        </p:spPr>
        <p:txBody>
          <a:bodyPr wrap="square">
            <a:spAutoFit/>
          </a:bodyPr>
          <a:lstStyle/>
          <a:p>
            <a:r>
              <a:rPr lang="en-US" sz="2400" b="0" dirty="0">
                <a:effectLst/>
                <a:latin typeface="Consolas" panose="020B0609020204030204" pitchFamily="49" charset="0"/>
              </a:rPr>
              <a:t>To get the Dividend Yield, we sum all the dividends of a given year and divide it by the mean of the stock price of that year. </a:t>
            </a:r>
          </a:p>
          <a:p>
            <a:br>
              <a:rPr lang="en-US" sz="2400" b="0" dirty="0">
                <a:effectLst/>
                <a:latin typeface="Consolas" panose="020B0609020204030204" pitchFamily="49" charset="0"/>
              </a:rPr>
            </a:br>
            <a:r>
              <a:rPr lang="en-US" sz="2400" b="0" dirty="0">
                <a:effectLst/>
                <a:latin typeface="Consolas" panose="020B0609020204030204" pitchFamily="49" charset="0"/>
              </a:rPr>
              <a:t>    Dividend Yield gives investors an idea of how much income they can expect to receive for each dollar invested in a particular stock.</a:t>
            </a:r>
          </a:p>
        </p:txBody>
      </p:sp>
      <p:sp>
        <p:nvSpPr>
          <p:cNvPr id="8" name="TextBox 7">
            <a:extLst>
              <a:ext uri="{FF2B5EF4-FFF2-40B4-BE49-F238E27FC236}">
                <a16:creationId xmlns:a16="http://schemas.microsoft.com/office/drawing/2014/main" id="{FAE469FB-C884-8BA7-1BC0-C7211A60905D}"/>
              </a:ext>
            </a:extLst>
          </p:cNvPr>
          <p:cNvSpPr txBox="1"/>
          <p:nvPr/>
        </p:nvSpPr>
        <p:spPr>
          <a:xfrm>
            <a:off x="6645442" y="2679032"/>
            <a:ext cx="4953000" cy="461665"/>
          </a:xfrm>
          <a:prstGeom prst="rect">
            <a:avLst/>
          </a:prstGeom>
          <a:noFill/>
        </p:spPr>
        <p:txBody>
          <a:bodyPr wrap="square" rtlCol="0">
            <a:spAutoFit/>
          </a:bodyPr>
          <a:lstStyle/>
          <a:p>
            <a:r>
              <a:rPr lang="en-US" sz="2400" dirty="0"/>
              <a:t>Dividend Yield = Total Dividend / Price</a:t>
            </a:r>
          </a:p>
        </p:txBody>
      </p:sp>
    </p:spTree>
    <p:extLst>
      <p:ext uri="{BB962C8B-B14F-4D97-AF65-F5344CB8AC3E}">
        <p14:creationId xmlns:p14="http://schemas.microsoft.com/office/powerpoint/2010/main" val="285824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16A6A-BECE-C4C7-CA4A-41FDFED1BF2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413BF55-DB98-9047-174B-3B9E56DC8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2317" y="1889793"/>
            <a:ext cx="6813723" cy="4351338"/>
          </a:xfrm>
        </p:spPr>
      </p:pic>
      <p:sp>
        <p:nvSpPr>
          <p:cNvPr id="4" name="TextBox 3">
            <a:extLst>
              <a:ext uri="{FF2B5EF4-FFF2-40B4-BE49-F238E27FC236}">
                <a16:creationId xmlns:a16="http://schemas.microsoft.com/office/drawing/2014/main" id="{32B4BAF9-BFCB-5A0A-1905-4019C3CB1227}"/>
              </a:ext>
            </a:extLst>
          </p:cNvPr>
          <p:cNvSpPr txBox="1"/>
          <p:nvPr/>
        </p:nvSpPr>
        <p:spPr>
          <a:xfrm>
            <a:off x="266782" y="2285336"/>
            <a:ext cx="4555958" cy="3785652"/>
          </a:xfrm>
          <a:prstGeom prst="rect">
            <a:avLst/>
          </a:prstGeom>
          <a:noFill/>
        </p:spPr>
        <p:txBody>
          <a:bodyPr wrap="square">
            <a:spAutoFit/>
          </a:bodyPr>
          <a:lstStyle/>
          <a:p>
            <a:r>
              <a:rPr lang="en-US" sz="2400" b="1" dirty="0">
                <a:solidFill>
                  <a:srgbClr val="569CD6"/>
                </a:solidFill>
                <a:effectLst/>
                <a:latin typeface="Consolas" panose="020B0609020204030204" pitchFamily="49" charset="0"/>
              </a:rPr>
              <a:t>AT&amp;T and Verizon make consistent dividend payments</a:t>
            </a:r>
            <a:r>
              <a:rPr lang="en-US" sz="2400" b="1" dirty="0">
                <a:solidFill>
                  <a:srgbClr val="569CD6"/>
                </a:solidFill>
                <a:latin typeface="Consolas" panose="020B0609020204030204" pitchFamily="49" charset="0"/>
              </a:rPr>
              <a:t>, which </a:t>
            </a:r>
            <a:r>
              <a:rPr lang="en-US" sz="2400" b="1" dirty="0">
                <a:solidFill>
                  <a:srgbClr val="569CD6"/>
                </a:solidFill>
                <a:effectLst/>
                <a:latin typeface="Consolas" panose="020B0609020204030204" pitchFamily="49" charset="0"/>
              </a:rPr>
              <a:t>is important for an investor seeking to get a steady income from their investments. T Mobile on the other hand only paid their dividends in 2013 in one big lumpsum. </a:t>
            </a:r>
            <a:endParaRPr lang="en-US" sz="2400" b="0" dirty="0">
              <a:solidFill>
                <a:srgbClr val="D4D4D4"/>
              </a:solidFill>
              <a:effectLst/>
              <a:latin typeface="Consolas" panose="020B0609020204030204" pitchFamily="49" charset="0"/>
            </a:endParaRPr>
          </a:p>
        </p:txBody>
      </p:sp>
      <p:pic>
        <p:nvPicPr>
          <p:cNvPr id="6" name="Content Placeholder 4">
            <a:extLst>
              <a:ext uri="{FF2B5EF4-FFF2-40B4-BE49-F238E27FC236}">
                <a16:creationId xmlns:a16="http://schemas.microsoft.com/office/drawing/2014/main" id="{961C85F5-A01A-6F9C-BCF3-FBD70D2AB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1495" y="1719650"/>
            <a:ext cx="6813723" cy="4351338"/>
          </a:xfrm>
          <a:prstGeom prst="rect">
            <a:avLst/>
          </a:prstGeom>
        </p:spPr>
      </p:pic>
    </p:spTree>
    <p:extLst>
      <p:ext uri="{BB962C8B-B14F-4D97-AF65-F5344CB8AC3E}">
        <p14:creationId xmlns:p14="http://schemas.microsoft.com/office/powerpoint/2010/main" val="2750333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13BF55-DB98-9047-174B-3B9E56DC8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9309" y="1857709"/>
            <a:ext cx="6813723" cy="4351338"/>
          </a:xfrm>
        </p:spPr>
      </p:pic>
      <p:sp>
        <p:nvSpPr>
          <p:cNvPr id="4" name="TextBox 3">
            <a:extLst>
              <a:ext uri="{FF2B5EF4-FFF2-40B4-BE49-F238E27FC236}">
                <a16:creationId xmlns:a16="http://schemas.microsoft.com/office/drawing/2014/main" id="{32B4BAF9-BFCB-5A0A-1905-4019C3CB1227}"/>
              </a:ext>
            </a:extLst>
          </p:cNvPr>
          <p:cNvSpPr txBox="1"/>
          <p:nvPr/>
        </p:nvSpPr>
        <p:spPr>
          <a:xfrm>
            <a:off x="368968" y="478252"/>
            <a:ext cx="4453771" cy="6370975"/>
          </a:xfrm>
          <a:prstGeom prst="rect">
            <a:avLst/>
          </a:prstGeom>
          <a:noFill/>
        </p:spPr>
        <p:txBody>
          <a:bodyPr wrap="square">
            <a:spAutoFit/>
          </a:bodyPr>
          <a:lstStyle/>
          <a:p>
            <a:r>
              <a:rPr lang="en-US" sz="2400" b="1" dirty="0">
                <a:solidFill>
                  <a:srgbClr val="569CD6"/>
                </a:solidFill>
                <a:effectLst/>
                <a:latin typeface="Consolas" panose="020B0609020204030204" pitchFamily="49" charset="0"/>
              </a:rPr>
              <a:t>	This could mean that T Mobile usually reinvests its profits into the business or that it had a significantly profitably year in 2013 and decided to pay a high dividends payment. </a:t>
            </a:r>
          </a:p>
          <a:p>
            <a:r>
              <a:rPr lang="en-US" sz="2400" b="1" dirty="0">
                <a:solidFill>
                  <a:srgbClr val="569CD6"/>
                </a:solidFill>
                <a:effectLst/>
                <a:latin typeface="Consolas" panose="020B0609020204030204" pitchFamily="49" charset="0"/>
              </a:rPr>
              <a:t>	Looking at this alone would not give us much insight into the companies financial state however. It is important to look at the financial reports to get a better idea of how each company is doing.</a:t>
            </a:r>
            <a:endParaRPr lang="en-US" sz="2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81354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3C2B-B14D-1313-CB5F-597406E82295}"/>
              </a:ext>
            </a:extLst>
          </p:cNvPr>
          <p:cNvSpPr>
            <a:spLocks noGrp="1"/>
          </p:cNvSpPr>
          <p:nvPr>
            <p:ph type="title"/>
          </p:nvPr>
        </p:nvSpPr>
        <p:spPr/>
        <p:txBody>
          <a:bodyPr>
            <a:normAutofit fontScale="90000"/>
          </a:bodyPr>
          <a:lstStyle/>
          <a:p>
            <a:r>
              <a:rPr lang="en-US" b="1" dirty="0">
                <a:solidFill>
                  <a:srgbClr val="569CD6"/>
                </a:solidFill>
                <a:effectLst/>
                <a:latin typeface="Consolas" panose="020B0609020204030204" pitchFamily="49" charset="0"/>
              </a:rPr>
              <a:t>6 - How does the time of year affect the stock value? Are there seasonal trends?</a:t>
            </a:r>
            <a:endParaRPr lang="en-US" dirty="0"/>
          </a:p>
        </p:txBody>
      </p:sp>
      <p:pic>
        <p:nvPicPr>
          <p:cNvPr id="5" name="Content Placeholder 4">
            <a:extLst>
              <a:ext uri="{FF2B5EF4-FFF2-40B4-BE49-F238E27FC236}">
                <a16:creationId xmlns:a16="http://schemas.microsoft.com/office/drawing/2014/main" id="{11BAEF75-5DBF-800E-0134-6DDA48C798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0794" y="2235591"/>
            <a:ext cx="4966832" cy="3531405"/>
          </a:xfrm>
        </p:spPr>
      </p:pic>
      <p:sp>
        <p:nvSpPr>
          <p:cNvPr id="4" name="TextBox 3">
            <a:extLst>
              <a:ext uri="{FF2B5EF4-FFF2-40B4-BE49-F238E27FC236}">
                <a16:creationId xmlns:a16="http://schemas.microsoft.com/office/drawing/2014/main" id="{DFD85D29-AEFF-9BDD-F69A-218570BE5C17}"/>
              </a:ext>
            </a:extLst>
          </p:cNvPr>
          <p:cNvSpPr txBox="1"/>
          <p:nvPr/>
        </p:nvSpPr>
        <p:spPr>
          <a:xfrm>
            <a:off x="484374" y="2006252"/>
            <a:ext cx="6096000" cy="2677656"/>
          </a:xfrm>
          <a:prstGeom prst="rect">
            <a:avLst/>
          </a:prstGeom>
          <a:noFill/>
        </p:spPr>
        <p:txBody>
          <a:bodyPr wrap="square">
            <a:spAutoFit/>
          </a:bodyPr>
          <a:lstStyle/>
          <a:p>
            <a:r>
              <a:rPr lang="en-US" sz="2400" b="1" dirty="0">
                <a:solidFill>
                  <a:srgbClr val="569CD6"/>
                </a:solidFill>
                <a:effectLst/>
                <a:latin typeface="Consolas" panose="020B0609020204030204" pitchFamily="49" charset="0"/>
              </a:rPr>
              <a:t>The data show us </a:t>
            </a:r>
            <a:r>
              <a:rPr lang="en-US" sz="2400" b="1" dirty="0">
                <a:solidFill>
                  <a:srgbClr val="569CD6"/>
                </a:solidFill>
                <a:latin typeface="Consolas" panose="020B0609020204030204" pitchFamily="49" charset="0"/>
              </a:rPr>
              <a:t>that </a:t>
            </a:r>
            <a:r>
              <a:rPr lang="en-US" sz="2400" b="1" dirty="0">
                <a:solidFill>
                  <a:srgbClr val="569CD6"/>
                </a:solidFill>
                <a:effectLst/>
                <a:latin typeface="Consolas" panose="020B0609020204030204" pitchFamily="49" charset="0"/>
              </a:rPr>
              <a:t>there are no quarters that show significant peaks or that lead an investor to make short term investment decisions. The fluctuations in price don't seem to be related to the time of year. </a:t>
            </a:r>
            <a:endParaRPr lang="en-US" sz="24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DEAE7996-5515-E06D-ACA9-5FD128BE9898}"/>
              </a:ext>
            </a:extLst>
          </p:cNvPr>
          <p:cNvSpPr txBox="1"/>
          <p:nvPr/>
        </p:nvSpPr>
        <p:spPr>
          <a:xfrm>
            <a:off x="484374" y="4999472"/>
            <a:ext cx="6096000" cy="1569660"/>
          </a:xfrm>
          <a:prstGeom prst="rect">
            <a:avLst/>
          </a:prstGeom>
          <a:noFill/>
        </p:spPr>
        <p:txBody>
          <a:bodyPr wrap="square">
            <a:spAutoFit/>
          </a:bodyPr>
          <a:lstStyle/>
          <a:p>
            <a:r>
              <a:rPr lang="en-US" sz="2400" b="1" dirty="0">
                <a:solidFill>
                  <a:srgbClr val="569CD6"/>
                </a:solidFill>
                <a:effectLst/>
                <a:latin typeface="Consolas" panose="020B0609020204030204" pitchFamily="49" charset="0"/>
              </a:rPr>
              <a:t>AT&amp;T Quarter 2 seems to have the highest rate throughout the years. It is the only quarter that shows fewer fluctuations.</a:t>
            </a:r>
            <a:endParaRPr lang="en-US" sz="2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13573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0F42-F166-011A-A34F-B65DDEEE9DC6}"/>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A9A96DE0-EB8D-E600-01F7-FC930FDDEB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235591"/>
            <a:ext cx="4966832" cy="3531405"/>
          </a:xfrm>
        </p:spPr>
      </p:pic>
      <p:sp>
        <p:nvSpPr>
          <p:cNvPr id="4" name="TextBox 3">
            <a:extLst>
              <a:ext uri="{FF2B5EF4-FFF2-40B4-BE49-F238E27FC236}">
                <a16:creationId xmlns:a16="http://schemas.microsoft.com/office/drawing/2014/main" id="{3C26D6BD-27F6-F707-6E80-953964D07B87}"/>
              </a:ext>
            </a:extLst>
          </p:cNvPr>
          <p:cNvSpPr txBox="1"/>
          <p:nvPr/>
        </p:nvSpPr>
        <p:spPr>
          <a:xfrm>
            <a:off x="481263" y="2436077"/>
            <a:ext cx="5486400" cy="1200329"/>
          </a:xfrm>
          <a:prstGeom prst="rect">
            <a:avLst/>
          </a:prstGeom>
          <a:noFill/>
        </p:spPr>
        <p:txBody>
          <a:bodyPr wrap="square">
            <a:spAutoFit/>
          </a:bodyPr>
          <a:lstStyle/>
          <a:p>
            <a:r>
              <a:rPr lang="en-US" sz="2400" b="1" dirty="0">
                <a:solidFill>
                  <a:srgbClr val="569CD6"/>
                </a:solidFill>
                <a:effectLst/>
                <a:latin typeface="Consolas" panose="020B0609020204030204" pitchFamily="49" charset="0"/>
              </a:rPr>
              <a:t>T Mobile shows fewer fluctuations in Quarter 1 but its percent change is severe.</a:t>
            </a:r>
            <a:endParaRPr lang="en-US" sz="2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45770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887F-BBD5-7D36-BC31-55A3C015AEC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CD58DCD-2F18-D3CE-F6EC-1C0D99242A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331843"/>
            <a:ext cx="4966832" cy="3531405"/>
          </a:xfrm>
        </p:spPr>
      </p:pic>
      <p:sp>
        <p:nvSpPr>
          <p:cNvPr id="4" name="TextBox 3">
            <a:extLst>
              <a:ext uri="{FF2B5EF4-FFF2-40B4-BE49-F238E27FC236}">
                <a16:creationId xmlns:a16="http://schemas.microsoft.com/office/drawing/2014/main" id="{A13384E0-6685-D078-6F97-845E21420AE2}"/>
              </a:ext>
            </a:extLst>
          </p:cNvPr>
          <p:cNvSpPr txBox="1"/>
          <p:nvPr/>
        </p:nvSpPr>
        <p:spPr>
          <a:xfrm>
            <a:off x="838200" y="2654786"/>
            <a:ext cx="4519863" cy="646331"/>
          </a:xfrm>
          <a:prstGeom prst="rect">
            <a:avLst/>
          </a:prstGeom>
          <a:noFill/>
        </p:spPr>
        <p:txBody>
          <a:bodyPr wrap="square">
            <a:spAutoFit/>
          </a:bodyPr>
          <a:lstStyle/>
          <a:p>
            <a:r>
              <a:rPr lang="en-US" b="1" dirty="0">
                <a:solidFill>
                  <a:srgbClr val="569CD6"/>
                </a:solidFill>
                <a:effectLst/>
                <a:latin typeface="Consolas" panose="020B0609020204030204" pitchFamily="49" charset="0"/>
              </a:rPr>
              <a:t>Verizon has no obvious pattern from these graphs. </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50471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28A0-B09D-89BC-57D1-12D35B5DEA97}"/>
              </a:ext>
            </a:extLst>
          </p:cNvPr>
          <p:cNvSpPr>
            <a:spLocks noGrp="1"/>
          </p:cNvSpPr>
          <p:nvPr>
            <p:ph type="title"/>
          </p:nvPr>
        </p:nvSpPr>
        <p:spPr/>
        <p:txBody>
          <a:bodyPr>
            <a:normAutofit/>
          </a:bodyPr>
          <a:lstStyle/>
          <a:p>
            <a:r>
              <a:rPr lang="en-US" b="1" dirty="0">
                <a:solidFill>
                  <a:srgbClr val="569CD6"/>
                </a:solidFill>
                <a:effectLst/>
                <a:latin typeface="Consolas" panose="020B0609020204030204" pitchFamily="49" charset="0"/>
              </a:rPr>
              <a:t>1 - How much did the stock volume fluctuate for each company?</a:t>
            </a:r>
            <a:endParaRPr lang="en-US" dirty="0"/>
          </a:p>
        </p:txBody>
      </p:sp>
      <p:sp>
        <p:nvSpPr>
          <p:cNvPr id="4" name="Content Placeholder 3">
            <a:extLst>
              <a:ext uri="{FF2B5EF4-FFF2-40B4-BE49-F238E27FC236}">
                <a16:creationId xmlns:a16="http://schemas.microsoft.com/office/drawing/2014/main" id="{F22E83C8-6669-F1A7-9B9C-5134E635F17C}"/>
              </a:ext>
            </a:extLst>
          </p:cNvPr>
          <p:cNvSpPr>
            <a:spLocks noGrp="1"/>
          </p:cNvSpPr>
          <p:nvPr>
            <p:ph idx="1"/>
          </p:nvPr>
        </p:nvSpPr>
        <p:spPr/>
        <p:txBody>
          <a:bodyPr>
            <a:normAutofit fontScale="92500" lnSpcReduction="20000"/>
          </a:bodyPr>
          <a:lstStyle/>
          <a:p>
            <a:pPr marL="0" indent="0">
              <a:buNone/>
            </a:pPr>
            <a:r>
              <a:rPr lang="en-US" b="0" dirty="0">
                <a:effectLst/>
                <a:latin typeface="Consolas" panose="020B0609020204030204" pitchFamily="49" charset="0"/>
              </a:rPr>
              <a:t>Volume is the number of shares transactions between the open and close on a daily basis.</a:t>
            </a:r>
          </a:p>
          <a:p>
            <a:pPr marL="0" indent="0">
              <a:buNone/>
            </a:pPr>
            <a:r>
              <a:rPr lang="en-US" b="0" dirty="0">
                <a:effectLst/>
                <a:latin typeface="Consolas" panose="020B0609020204030204" pitchFamily="49" charset="0"/>
              </a:rPr>
              <a:t>  Looking at volume over the lifetime of a company is beneficial because it provides us insight into the growth and health of the business.  </a:t>
            </a:r>
          </a:p>
          <a:p>
            <a:pPr marL="0" indent="0">
              <a:buNone/>
            </a:pPr>
            <a:r>
              <a:rPr lang="en-US" b="0" dirty="0">
                <a:effectLst/>
                <a:latin typeface="Consolas" panose="020B0609020204030204" pitchFamily="49" charset="0"/>
              </a:rPr>
              <a:t>We are able to</a:t>
            </a:r>
          </a:p>
          <a:p>
            <a:r>
              <a:rPr lang="en-US" b="0" dirty="0">
                <a:effectLst/>
                <a:latin typeface="Consolas" panose="020B0609020204030204" pitchFamily="49" charset="0"/>
              </a:rPr>
              <a:t>Identify trends and volume patterns. If there are spikes or dips, it is useful insight to look into events in that time period</a:t>
            </a:r>
          </a:p>
          <a:p>
            <a:r>
              <a:rPr lang="en-US" b="0" dirty="0">
                <a:effectLst/>
                <a:latin typeface="Consolas" panose="020B0609020204030204" pitchFamily="49" charset="0"/>
              </a:rPr>
              <a:t>Observe the Market liquidity to see how easy it is to sell and buy the stock</a:t>
            </a:r>
          </a:p>
          <a:p>
            <a:r>
              <a:rPr lang="en-US" b="0" dirty="0">
                <a:effectLst/>
                <a:latin typeface="Consolas" panose="020B0609020204030204" pitchFamily="49" charset="0"/>
              </a:rPr>
              <a:t>Insight into investor sentiments. High volume indicates buying and selling opportunities. </a:t>
            </a:r>
          </a:p>
        </p:txBody>
      </p:sp>
    </p:spTree>
    <p:extLst>
      <p:ext uri="{BB962C8B-B14F-4D97-AF65-F5344CB8AC3E}">
        <p14:creationId xmlns:p14="http://schemas.microsoft.com/office/powerpoint/2010/main" val="1008877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3ACD-BAAE-244A-5FD1-32C928B41ABF}"/>
              </a:ext>
            </a:extLst>
          </p:cNvPr>
          <p:cNvSpPr>
            <a:spLocks noGrp="1"/>
          </p:cNvSpPr>
          <p:nvPr>
            <p:ph type="title"/>
          </p:nvPr>
        </p:nvSpPr>
        <p:spPr/>
        <p:txBody>
          <a:bodyPr/>
          <a:lstStyle/>
          <a:p>
            <a:r>
              <a:rPr lang="en-US" dirty="0"/>
              <a:t>Quarterly Price </a:t>
            </a:r>
            <a:r>
              <a:rPr lang="en-US"/>
              <a:t>and Volume</a:t>
            </a:r>
          </a:p>
        </p:txBody>
      </p:sp>
      <p:pic>
        <p:nvPicPr>
          <p:cNvPr id="5" name="Content Placeholder 4">
            <a:extLst>
              <a:ext uri="{FF2B5EF4-FFF2-40B4-BE49-F238E27FC236}">
                <a16:creationId xmlns:a16="http://schemas.microsoft.com/office/drawing/2014/main" id="{9CE1C8E3-79B7-B57E-2551-1C51AC68A4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2220" y="1825625"/>
            <a:ext cx="5367560" cy="4351338"/>
          </a:xfrm>
        </p:spPr>
      </p:pic>
    </p:spTree>
    <p:extLst>
      <p:ext uri="{BB962C8B-B14F-4D97-AF65-F5344CB8AC3E}">
        <p14:creationId xmlns:p14="http://schemas.microsoft.com/office/powerpoint/2010/main" val="1419655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AAFE-5C3B-5027-1851-B4B421DD1B2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C83365B-97F6-3619-D88A-BB44351E3F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542" y="1825625"/>
            <a:ext cx="5270916" cy="4351338"/>
          </a:xfrm>
        </p:spPr>
      </p:pic>
    </p:spTree>
    <p:extLst>
      <p:ext uri="{BB962C8B-B14F-4D97-AF65-F5344CB8AC3E}">
        <p14:creationId xmlns:p14="http://schemas.microsoft.com/office/powerpoint/2010/main" val="2094618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F4785-5679-CE6B-3C99-0DCBAE8B2477}"/>
              </a:ext>
            </a:extLst>
          </p:cNvPr>
          <p:cNvSpPr>
            <a:spLocks noGrp="1"/>
          </p:cNvSpPr>
          <p:nvPr>
            <p:ph type="title"/>
          </p:nvPr>
        </p:nvSpPr>
        <p:spPr/>
        <p:txBody>
          <a:bodyPr>
            <a:normAutofit fontScale="90000"/>
          </a:bodyPr>
          <a:lstStyle/>
          <a:p>
            <a:r>
              <a:rPr lang="en-US" b="1" dirty="0">
                <a:solidFill>
                  <a:srgbClr val="569CD6"/>
                </a:solidFill>
                <a:effectLst/>
                <a:latin typeface="Consolas" panose="020B0609020204030204" pitchFamily="49" charset="0"/>
              </a:rPr>
              <a:t>7 - What is the correlation between price and volume for each company</a:t>
            </a:r>
            <a:endParaRPr lang="en-US" dirty="0"/>
          </a:p>
        </p:txBody>
      </p:sp>
      <p:pic>
        <p:nvPicPr>
          <p:cNvPr id="5" name="Content Placeholder 4">
            <a:extLst>
              <a:ext uri="{FF2B5EF4-FFF2-40B4-BE49-F238E27FC236}">
                <a16:creationId xmlns:a16="http://schemas.microsoft.com/office/drawing/2014/main" id="{5E5E08B3-BCB4-9251-6265-CD39C052ED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2685" y="1921878"/>
            <a:ext cx="4407556" cy="4351338"/>
          </a:xfrm>
        </p:spPr>
      </p:pic>
      <p:sp>
        <p:nvSpPr>
          <p:cNvPr id="6" name="TextBox 5">
            <a:extLst>
              <a:ext uri="{FF2B5EF4-FFF2-40B4-BE49-F238E27FC236}">
                <a16:creationId xmlns:a16="http://schemas.microsoft.com/office/drawing/2014/main" id="{2065EE63-A405-D1CF-EEC0-434757E0548B}"/>
              </a:ext>
            </a:extLst>
          </p:cNvPr>
          <p:cNvSpPr txBox="1"/>
          <p:nvPr/>
        </p:nvSpPr>
        <p:spPr>
          <a:xfrm>
            <a:off x="1614242" y="2142255"/>
            <a:ext cx="3978443" cy="1477328"/>
          </a:xfrm>
          <a:prstGeom prst="rect">
            <a:avLst/>
          </a:prstGeom>
          <a:noFill/>
        </p:spPr>
        <p:txBody>
          <a:bodyPr wrap="square" rtlCol="0">
            <a:spAutoFit/>
          </a:bodyPr>
          <a:lstStyle/>
          <a:p>
            <a:r>
              <a:rPr lang="en-US" dirty="0">
                <a:latin typeface="Consolas" panose="020B0609020204030204" pitchFamily="49" charset="0"/>
              </a:rPr>
              <a:t>A</a:t>
            </a:r>
            <a:r>
              <a:rPr lang="en-US" b="0" dirty="0">
                <a:effectLst/>
                <a:latin typeface="Consolas" panose="020B0609020204030204" pitchFamily="49" charset="0"/>
              </a:rPr>
              <a:t>s price increases volume increases there is a moderately </a:t>
            </a:r>
            <a:r>
              <a:rPr lang="en-US" b="0" dirty="0" err="1">
                <a:effectLst/>
                <a:latin typeface="Consolas" panose="020B0609020204030204" pitchFamily="49" charset="0"/>
              </a:rPr>
              <a:t>stonge</a:t>
            </a:r>
            <a:r>
              <a:rPr lang="en-US" b="0" dirty="0">
                <a:effectLst/>
                <a:latin typeface="Consolas" panose="020B0609020204030204" pitchFamily="49" charset="0"/>
              </a:rPr>
              <a:t> negative correlation here. </a:t>
            </a:r>
          </a:p>
          <a:p>
            <a:endParaRPr lang="en-US" dirty="0"/>
          </a:p>
        </p:txBody>
      </p:sp>
    </p:spTree>
    <p:extLst>
      <p:ext uri="{BB962C8B-B14F-4D97-AF65-F5344CB8AC3E}">
        <p14:creationId xmlns:p14="http://schemas.microsoft.com/office/powerpoint/2010/main" val="2364119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B60D-6621-3CE4-181A-A56341B99079}"/>
              </a:ext>
            </a:extLst>
          </p:cNvPr>
          <p:cNvSpPr>
            <a:spLocks noGrp="1"/>
          </p:cNvSpPr>
          <p:nvPr>
            <p:ph type="title"/>
          </p:nvPr>
        </p:nvSpPr>
        <p:spPr/>
        <p:txBody>
          <a:bodyPr>
            <a:normAutofit fontScale="90000"/>
          </a:bodyPr>
          <a:lstStyle/>
          <a:p>
            <a:r>
              <a:rPr lang="en-US" b="0" dirty="0">
                <a:effectLst/>
                <a:latin typeface="Consolas" panose="020B0609020204030204" pitchFamily="49" charset="0"/>
              </a:rPr>
              <a:t>T-Mobile has a very weak correlation between volume and price</a:t>
            </a:r>
            <a:endParaRPr lang="en-US" dirty="0"/>
          </a:p>
        </p:txBody>
      </p:sp>
      <p:pic>
        <p:nvPicPr>
          <p:cNvPr id="5" name="Content Placeholder 4">
            <a:extLst>
              <a:ext uri="{FF2B5EF4-FFF2-40B4-BE49-F238E27FC236}">
                <a16:creationId xmlns:a16="http://schemas.microsoft.com/office/drawing/2014/main" id="{75C37753-CCCF-0C55-D3B3-1F7A009E67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8490" y="1825625"/>
            <a:ext cx="4475019" cy="4351338"/>
          </a:xfrm>
        </p:spPr>
      </p:pic>
    </p:spTree>
    <p:extLst>
      <p:ext uri="{BB962C8B-B14F-4D97-AF65-F5344CB8AC3E}">
        <p14:creationId xmlns:p14="http://schemas.microsoft.com/office/powerpoint/2010/main" val="3861663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3E32-165C-3E33-89DE-4E7E4547F2A5}"/>
              </a:ext>
            </a:extLst>
          </p:cNvPr>
          <p:cNvSpPr>
            <a:spLocks noGrp="1"/>
          </p:cNvSpPr>
          <p:nvPr>
            <p:ph type="title"/>
          </p:nvPr>
        </p:nvSpPr>
        <p:spPr/>
        <p:txBody>
          <a:bodyPr>
            <a:normAutofit fontScale="90000"/>
          </a:bodyPr>
          <a:lstStyle/>
          <a:p>
            <a:r>
              <a:rPr lang="en-US" b="0" dirty="0">
                <a:effectLst/>
                <a:latin typeface="Consolas" panose="020B0609020204030204" pitchFamily="49" charset="0"/>
              </a:rPr>
              <a:t>Verizon also has a weak correlation with several outliers.</a:t>
            </a:r>
            <a:endParaRPr lang="en-US" dirty="0"/>
          </a:p>
        </p:txBody>
      </p:sp>
      <p:pic>
        <p:nvPicPr>
          <p:cNvPr id="5" name="Content Placeholder 4">
            <a:extLst>
              <a:ext uri="{FF2B5EF4-FFF2-40B4-BE49-F238E27FC236}">
                <a16:creationId xmlns:a16="http://schemas.microsoft.com/office/drawing/2014/main" id="{1B31EFDE-908D-F9CB-0545-C3966888DE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5953" y="1825625"/>
            <a:ext cx="4340094" cy="4351338"/>
          </a:xfrm>
        </p:spPr>
      </p:pic>
    </p:spTree>
    <p:extLst>
      <p:ext uri="{BB962C8B-B14F-4D97-AF65-F5344CB8AC3E}">
        <p14:creationId xmlns:p14="http://schemas.microsoft.com/office/powerpoint/2010/main" val="158191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0211D-E5CA-335C-B2EE-ACE845FFDF0F}"/>
              </a:ext>
            </a:extLst>
          </p:cNvPr>
          <p:cNvSpPr>
            <a:spLocks noGrp="1"/>
          </p:cNvSpPr>
          <p:nvPr>
            <p:ph type="title"/>
          </p:nvPr>
        </p:nvSpPr>
        <p:spPr>
          <a:xfrm>
            <a:off x="838199" y="365125"/>
            <a:ext cx="10888579" cy="1325563"/>
          </a:xfrm>
        </p:spPr>
        <p:txBody>
          <a:bodyPr>
            <a:normAutofit fontScale="90000"/>
          </a:bodyPr>
          <a:lstStyle/>
          <a:p>
            <a:r>
              <a:rPr lang="en-US" b="1" dirty="0">
                <a:solidFill>
                  <a:srgbClr val="569CD6"/>
                </a:solidFill>
                <a:effectLst/>
                <a:latin typeface="Consolas" panose="020B0609020204030204" pitchFamily="49" charset="0"/>
              </a:rPr>
              <a:t>Verizon has a massive spike in 2014 in its daily volume, we will look into this further later in the analysis</a:t>
            </a:r>
            <a:endParaRPr lang="en-US" dirty="0"/>
          </a:p>
        </p:txBody>
      </p:sp>
      <p:pic>
        <p:nvPicPr>
          <p:cNvPr id="4" name="Content Placeholder 4">
            <a:extLst>
              <a:ext uri="{FF2B5EF4-FFF2-40B4-BE49-F238E27FC236}">
                <a16:creationId xmlns:a16="http://schemas.microsoft.com/office/drawing/2014/main" id="{5EAF406F-E567-8D47-5316-1CECCF11BE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7856" y="2235591"/>
            <a:ext cx="4776288" cy="3531405"/>
          </a:xfrm>
        </p:spPr>
      </p:pic>
    </p:spTree>
    <p:extLst>
      <p:ext uri="{BB962C8B-B14F-4D97-AF65-F5344CB8AC3E}">
        <p14:creationId xmlns:p14="http://schemas.microsoft.com/office/powerpoint/2010/main" val="171964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B9A8-30EA-4EDA-9042-17883B38F273}"/>
              </a:ext>
            </a:extLst>
          </p:cNvPr>
          <p:cNvSpPr>
            <a:spLocks noGrp="1"/>
          </p:cNvSpPr>
          <p:nvPr>
            <p:ph type="title"/>
          </p:nvPr>
        </p:nvSpPr>
        <p:spPr/>
        <p:txBody>
          <a:bodyPr>
            <a:normAutofit/>
          </a:bodyPr>
          <a:lstStyle/>
          <a:p>
            <a:r>
              <a:rPr lang="en-US" b="1" dirty="0">
                <a:solidFill>
                  <a:srgbClr val="569CD6"/>
                </a:solidFill>
                <a:effectLst/>
                <a:latin typeface="Consolas" panose="020B0609020204030204" pitchFamily="49" charset="0"/>
              </a:rPr>
              <a:t>2 - How did Price change over each companies lifetime?</a:t>
            </a:r>
            <a:endParaRPr lang="en-US" dirty="0"/>
          </a:p>
        </p:txBody>
      </p:sp>
      <p:sp>
        <p:nvSpPr>
          <p:cNvPr id="4" name="Content Placeholder 3">
            <a:extLst>
              <a:ext uri="{FF2B5EF4-FFF2-40B4-BE49-F238E27FC236}">
                <a16:creationId xmlns:a16="http://schemas.microsoft.com/office/drawing/2014/main" id="{8D1FED72-CF08-AA65-F16C-C5BD0850B02D}"/>
              </a:ext>
            </a:extLst>
          </p:cNvPr>
          <p:cNvSpPr>
            <a:spLocks noGrp="1"/>
          </p:cNvSpPr>
          <p:nvPr>
            <p:ph idx="1"/>
          </p:nvPr>
        </p:nvSpPr>
        <p:spPr/>
        <p:txBody>
          <a:bodyPr>
            <a:normAutofit fontScale="92500" lnSpcReduction="20000"/>
          </a:bodyPr>
          <a:lstStyle/>
          <a:p>
            <a:pPr marL="0" indent="0">
              <a:buNone/>
            </a:pPr>
            <a:r>
              <a:rPr lang="en-US" dirty="0">
                <a:effectLst/>
                <a:latin typeface="Consolas" panose="020B0609020204030204" pitchFamily="49" charset="0"/>
              </a:rPr>
              <a:t>	Price of stock is the price of a single share. It is determined by calculating the company market capital divided by the number of shares</a:t>
            </a:r>
          </a:p>
          <a:p>
            <a:pPr marL="0" indent="0">
              <a:buNone/>
            </a:pPr>
            <a:r>
              <a:rPr lang="en-US" dirty="0">
                <a:effectLst/>
                <a:latin typeface="Consolas" panose="020B0609020204030204" pitchFamily="49" charset="0"/>
              </a:rPr>
              <a:t>	Stock price varies depending on the companies performance, industry trends and investor behavior.</a:t>
            </a:r>
          </a:p>
          <a:p>
            <a:pPr marL="0" indent="0">
              <a:buNone/>
            </a:pPr>
            <a:br>
              <a:rPr lang="en-US" dirty="0">
                <a:effectLst/>
                <a:latin typeface="Consolas" panose="020B0609020204030204" pitchFamily="49" charset="0"/>
              </a:rPr>
            </a:br>
            <a:r>
              <a:rPr lang="en-US" dirty="0">
                <a:effectLst/>
                <a:latin typeface="Consolas" panose="020B0609020204030204" pitchFamily="49" charset="0"/>
              </a:rPr>
              <a:t>With this, we are able to</a:t>
            </a:r>
          </a:p>
          <a:p>
            <a:r>
              <a:rPr lang="en-US" dirty="0">
                <a:effectLst/>
                <a:latin typeface="Consolas" panose="020B0609020204030204" pitchFamily="49" charset="0"/>
              </a:rPr>
              <a:t>Indicate its current value to buyers and sellers.</a:t>
            </a:r>
          </a:p>
          <a:p>
            <a:r>
              <a:rPr lang="en-US" dirty="0">
                <a:effectLst/>
                <a:latin typeface="Consolas" panose="020B0609020204030204" pitchFamily="49" charset="0"/>
              </a:rPr>
              <a:t>Indicate the health of the company compared to others in the industry.</a:t>
            </a:r>
          </a:p>
          <a:p>
            <a:r>
              <a:rPr lang="en-US" dirty="0">
                <a:effectLst/>
                <a:latin typeface="Consolas" panose="020B0609020204030204" pitchFamily="49" charset="0"/>
              </a:rPr>
              <a:t>Identify stocks that are currently undervalued by the market.</a:t>
            </a:r>
          </a:p>
          <a:p>
            <a:pPr marL="0" indent="0">
              <a:buNone/>
            </a:pPr>
            <a:endParaRPr lang="en-US" dirty="0"/>
          </a:p>
        </p:txBody>
      </p:sp>
    </p:spTree>
    <p:extLst>
      <p:ext uri="{BB962C8B-B14F-4D97-AF65-F5344CB8AC3E}">
        <p14:creationId xmlns:p14="http://schemas.microsoft.com/office/powerpoint/2010/main" val="402282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462560-57C2-3AC4-FB34-F43BAE6D07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2589" y="2422399"/>
            <a:ext cx="5294124" cy="3783462"/>
          </a:xfrm>
        </p:spPr>
      </p:pic>
      <p:sp>
        <p:nvSpPr>
          <p:cNvPr id="4" name="Title 3">
            <a:extLst>
              <a:ext uri="{FF2B5EF4-FFF2-40B4-BE49-F238E27FC236}">
                <a16:creationId xmlns:a16="http://schemas.microsoft.com/office/drawing/2014/main" id="{4B9D622D-AD70-44B3-4FD5-5BD2F3C7ED8E}"/>
              </a:ext>
            </a:extLst>
          </p:cNvPr>
          <p:cNvSpPr>
            <a:spLocks noGrp="1"/>
          </p:cNvSpPr>
          <p:nvPr>
            <p:ph type="title"/>
          </p:nvPr>
        </p:nvSpPr>
        <p:spPr>
          <a:xfrm>
            <a:off x="838200" y="652140"/>
            <a:ext cx="10515600" cy="1325563"/>
          </a:xfrm>
        </p:spPr>
        <p:txBody>
          <a:bodyPr>
            <a:normAutofit fontScale="90000"/>
          </a:bodyPr>
          <a:lstStyle/>
          <a:p>
            <a:r>
              <a:rPr lang="en-US" b="1" dirty="0">
                <a:solidFill>
                  <a:srgbClr val="569CD6"/>
                </a:solidFill>
                <a:effectLst/>
                <a:latin typeface="Consolas" panose="020B0609020204030204" pitchFamily="49" charset="0"/>
              </a:rPr>
              <a:t>As we can see, T Mobiles data is limited to 2007-2018. Therefore, it is best to focus on the last 10 years of the data</a:t>
            </a:r>
            <a:endParaRPr lang="en-US" dirty="0"/>
          </a:p>
        </p:txBody>
      </p:sp>
    </p:spTree>
    <p:extLst>
      <p:ext uri="{BB962C8B-B14F-4D97-AF65-F5344CB8AC3E}">
        <p14:creationId xmlns:p14="http://schemas.microsoft.com/office/powerpoint/2010/main" val="183865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F16D529-0533-CA5C-1197-E1E24CD21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2507" y="1663297"/>
            <a:ext cx="4966832" cy="3531405"/>
          </a:xfrm>
          <a:prstGeom prst="rect">
            <a:avLst/>
          </a:prstGeom>
        </p:spPr>
      </p:pic>
      <p:sp>
        <p:nvSpPr>
          <p:cNvPr id="4" name="Title 3">
            <a:extLst>
              <a:ext uri="{FF2B5EF4-FFF2-40B4-BE49-F238E27FC236}">
                <a16:creationId xmlns:a16="http://schemas.microsoft.com/office/drawing/2014/main" id="{4B9D622D-AD70-44B3-4FD5-5BD2F3C7ED8E}"/>
              </a:ext>
            </a:extLst>
          </p:cNvPr>
          <p:cNvSpPr>
            <a:spLocks noGrp="1"/>
          </p:cNvSpPr>
          <p:nvPr>
            <p:ph type="title"/>
          </p:nvPr>
        </p:nvSpPr>
        <p:spPr>
          <a:xfrm>
            <a:off x="422661" y="2766217"/>
            <a:ext cx="6541168" cy="1325563"/>
          </a:xfrm>
        </p:spPr>
        <p:txBody>
          <a:bodyPr>
            <a:noAutofit/>
          </a:bodyPr>
          <a:lstStyle/>
          <a:p>
            <a:r>
              <a:rPr lang="en-US" sz="2800" b="1" dirty="0">
                <a:solidFill>
                  <a:srgbClr val="569CD6"/>
                </a:solidFill>
                <a:effectLst/>
                <a:latin typeface="Consolas" panose="020B0609020204030204" pitchFamily="49" charset="0"/>
              </a:rPr>
              <a:t>We notice that T Mobile's price change fluctuations are severe. We are looking for a more linear or consistent positive percentage change. This indicates the stock price is increasing or staying at a competitive price in relation to industry.</a:t>
            </a:r>
            <a:br>
              <a:rPr lang="en-US" sz="2800" b="0" dirty="0">
                <a:solidFill>
                  <a:srgbClr val="D4D4D4"/>
                </a:solidFill>
                <a:effectLst/>
                <a:latin typeface="Consolas" panose="020B0609020204030204" pitchFamily="49" charset="0"/>
              </a:rPr>
            </a:br>
            <a:endParaRPr lang="en-US" sz="2800" dirty="0"/>
          </a:p>
        </p:txBody>
      </p:sp>
    </p:spTree>
    <p:extLst>
      <p:ext uri="{BB962C8B-B14F-4D97-AF65-F5344CB8AC3E}">
        <p14:creationId xmlns:p14="http://schemas.microsoft.com/office/powerpoint/2010/main" val="3133770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BF28D-9922-725C-FD36-96FFA23550EA}"/>
              </a:ext>
            </a:extLst>
          </p:cNvPr>
          <p:cNvSpPr>
            <a:spLocks noGrp="1"/>
          </p:cNvSpPr>
          <p:nvPr>
            <p:ph type="title"/>
          </p:nvPr>
        </p:nvSpPr>
        <p:spPr>
          <a:xfrm>
            <a:off x="838200" y="207902"/>
            <a:ext cx="10515600" cy="1325563"/>
          </a:xfrm>
        </p:spPr>
        <p:txBody>
          <a:bodyPr>
            <a:normAutofit/>
          </a:bodyPr>
          <a:lstStyle/>
          <a:p>
            <a:r>
              <a:rPr lang="en-US" b="1" dirty="0">
                <a:solidFill>
                  <a:srgbClr val="569CD6"/>
                </a:solidFill>
                <a:effectLst/>
                <a:latin typeface="Consolas" panose="020B0609020204030204" pitchFamily="49" charset="0"/>
              </a:rPr>
              <a:t>3 - How did stock volume change in the most recent years?</a:t>
            </a:r>
            <a:endParaRPr lang="en-US" dirty="0"/>
          </a:p>
        </p:txBody>
      </p:sp>
      <p:pic>
        <p:nvPicPr>
          <p:cNvPr id="5" name="Content Placeholder 4">
            <a:extLst>
              <a:ext uri="{FF2B5EF4-FFF2-40B4-BE49-F238E27FC236}">
                <a16:creationId xmlns:a16="http://schemas.microsoft.com/office/drawing/2014/main" id="{354E629A-A0EB-4729-37EB-EF809CDB79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224523"/>
            <a:ext cx="5182781" cy="3874383"/>
          </a:xfrm>
        </p:spPr>
      </p:pic>
      <p:sp>
        <p:nvSpPr>
          <p:cNvPr id="3" name="TextBox 2">
            <a:extLst>
              <a:ext uri="{FF2B5EF4-FFF2-40B4-BE49-F238E27FC236}">
                <a16:creationId xmlns:a16="http://schemas.microsoft.com/office/drawing/2014/main" id="{7CEB8FFD-9FD7-5F68-157F-6813D017D38A}"/>
              </a:ext>
            </a:extLst>
          </p:cNvPr>
          <p:cNvSpPr txBox="1"/>
          <p:nvPr/>
        </p:nvSpPr>
        <p:spPr>
          <a:xfrm>
            <a:off x="288758" y="2274838"/>
            <a:ext cx="5807242" cy="2308324"/>
          </a:xfrm>
          <a:prstGeom prst="rect">
            <a:avLst/>
          </a:prstGeom>
          <a:noFill/>
        </p:spPr>
        <p:txBody>
          <a:bodyPr wrap="square" rtlCol="0">
            <a:spAutoFit/>
          </a:bodyPr>
          <a:lstStyle/>
          <a:p>
            <a:r>
              <a:rPr lang="en-US" sz="2400" b="0" dirty="0">
                <a:effectLst/>
                <a:latin typeface="Consolas" panose="020B0609020204030204" pitchFamily="49" charset="0"/>
              </a:rPr>
              <a:t>	Daily trading volume allows us to see the number of shares of a stock that are traded in a given day. This helps us assess the liquidity of the market for that stock</a:t>
            </a:r>
          </a:p>
        </p:txBody>
      </p:sp>
    </p:spTree>
    <p:extLst>
      <p:ext uri="{BB962C8B-B14F-4D97-AF65-F5344CB8AC3E}">
        <p14:creationId xmlns:p14="http://schemas.microsoft.com/office/powerpoint/2010/main" val="99370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0D9E-603E-15AB-39E0-928D3400FA4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2804723-F16B-6653-0296-C8FA1024AA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0446" y="2112228"/>
            <a:ext cx="4903317" cy="3874383"/>
          </a:xfrm>
        </p:spPr>
      </p:pic>
      <p:sp>
        <p:nvSpPr>
          <p:cNvPr id="4" name="TextBox 3">
            <a:extLst>
              <a:ext uri="{FF2B5EF4-FFF2-40B4-BE49-F238E27FC236}">
                <a16:creationId xmlns:a16="http://schemas.microsoft.com/office/drawing/2014/main" id="{695B3E82-3EED-CFAC-03D5-2C259173B1B0}"/>
              </a:ext>
            </a:extLst>
          </p:cNvPr>
          <p:cNvSpPr txBox="1"/>
          <p:nvPr/>
        </p:nvSpPr>
        <p:spPr>
          <a:xfrm>
            <a:off x="513348" y="2596699"/>
            <a:ext cx="5325978" cy="1938992"/>
          </a:xfrm>
          <a:prstGeom prst="rect">
            <a:avLst/>
          </a:prstGeom>
          <a:noFill/>
        </p:spPr>
        <p:txBody>
          <a:bodyPr wrap="square">
            <a:spAutoFit/>
          </a:bodyPr>
          <a:lstStyle/>
          <a:p>
            <a:r>
              <a:rPr lang="en-US" sz="2400" b="0" u="sng" dirty="0">
                <a:effectLst/>
                <a:latin typeface="Consolas" panose="020B0609020204030204" pitchFamily="49" charset="0"/>
              </a:rPr>
              <a:t>High trading volume</a:t>
            </a:r>
            <a:r>
              <a:rPr lang="en-US" sz="2400" b="0" dirty="0">
                <a:effectLst/>
                <a:latin typeface="Consolas" panose="020B0609020204030204" pitchFamily="49" charset="0"/>
              </a:rPr>
              <a:t>: Usually good, meaning there is an active market. Usually beneficial for traders that want to buy/sell shares. </a:t>
            </a:r>
          </a:p>
        </p:txBody>
      </p:sp>
    </p:spTree>
    <p:extLst>
      <p:ext uri="{BB962C8B-B14F-4D97-AF65-F5344CB8AC3E}">
        <p14:creationId xmlns:p14="http://schemas.microsoft.com/office/powerpoint/2010/main" val="679973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68FA-302D-64C1-3DBB-DB038F36FEB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1D175A4-3E40-4C2D-61FD-848EA3FDCA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0714" y="2144312"/>
            <a:ext cx="5182781" cy="3874383"/>
          </a:xfrm>
        </p:spPr>
      </p:pic>
      <p:sp>
        <p:nvSpPr>
          <p:cNvPr id="4" name="TextBox 3">
            <a:extLst>
              <a:ext uri="{FF2B5EF4-FFF2-40B4-BE49-F238E27FC236}">
                <a16:creationId xmlns:a16="http://schemas.microsoft.com/office/drawing/2014/main" id="{0E535D28-54C0-E43C-2E54-6CB906EFDF2D}"/>
              </a:ext>
            </a:extLst>
          </p:cNvPr>
          <p:cNvSpPr txBox="1"/>
          <p:nvPr/>
        </p:nvSpPr>
        <p:spPr>
          <a:xfrm>
            <a:off x="838200" y="2144312"/>
            <a:ext cx="4716379" cy="3416320"/>
          </a:xfrm>
          <a:prstGeom prst="rect">
            <a:avLst/>
          </a:prstGeom>
          <a:noFill/>
        </p:spPr>
        <p:txBody>
          <a:bodyPr wrap="square">
            <a:spAutoFit/>
          </a:bodyPr>
          <a:lstStyle/>
          <a:p>
            <a:r>
              <a:rPr lang="en-US" sz="2400" b="0" u="sng" dirty="0">
                <a:effectLst/>
                <a:latin typeface="Consolas" panose="020B0609020204030204" pitchFamily="49" charset="0"/>
              </a:rPr>
              <a:t>Low trading volume</a:t>
            </a:r>
            <a:r>
              <a:rPr lang="en-US" sz="2400" b="0" dirty="0">
                <a:effectLst/>
                <a:latin typeface="Consolas" panose="020B0609020204030204" pitchFamily="49" charset="0"/>
              </a:rPr>
              <a:t>: Not a good indicator. Could be a sign that there's not a lot of interest in the stock or that people are not actively trading; this means shares increasingly more difficult to buy/sell at good prices. </a:t>
            </a:r>
          </a:p>
        </p:txBody>
      </p:sp>
    </p:spTree>
    <p:extLst>
      <p:ext uri="{BB962C8B-B14F-4D97-AF65-F5344CB8AC3E}">
        <p14:creationId xmlns:p14="http://schemas.microsoft.com/office/powerpoint/2010/main" val="843982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1050</Words>
  <Application>Microsoft Office PowerPoint</Application>
  <PresentationFormat>Widescreen</PresentationFormat>
  <Paragraphs>52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NASDAQ – AT&amp;T, T-Mobile, Verizon</vt:lpstr>
      <vt:lpstr>1 - How much did the stock volume fluctuate for each company?</vt:lpstr>
      <vt:lpstr>Verizon has a massive spike in 2014 in its daily volume, we will look into this further later in the analysis</vt:lpstr>
      <vt:lpstr>2 - How did Price change over each companies lifetime?</vt:lpstr>
      <vt:lpstr>As we can see, T Mobiles data is limited to 2007-2018. Therefore, it is best to focus on the last 10 years of the data</vt:lpstr>
      <vt:lpstr>We notice that T Mobile's price change fluctuations are severe. We are looking for a more linear or consistent positive percentage change. This indicates the stock price is increasing or staying at a competitive price in relation to industry. </vt:lpstr>
      <vt:lpstr>3 - How did stock volume change in the most recent years?</vt:lpstr>
      <vt:lpstr>PowerPoint Presentation</vt:lpstr>
      <vt:lpstr>PowerPoint Presentation</vt:lpstr>
      <vt:lpstr>By comparing the average daily trading volume for the three companies, we’ll get an idea of how actively the stock is traded in the market and compare them to see which is being traded at a higher rate</vt:lpstr>
      <vt:lpstr>4 - How did Stock Price change in the most recent years?</vt:lpstr>
      <vt:lpstr>Even zoomed in on the last year we see that T Mobile has more fluctuations, ATT and Verizon are less volatile indicating they are more stable and better investment choices with the given data</vt:lpstr>
      <vt:lpstr>5 - Which company provides the higher and most consistent dividends for our investor?</vt:lpstr>
      <vt:lpstr>Dividend Yield</vt:lpstr>
      <vt:lpstr>PowerPoint Presentation</vt:lpstr>
      <vt:lpstr>PowerPoint Presentation</vt:lpstr>
      <vt:lpstr>6 - How does the time of year affect the stock value? Are there seasonal trends?</vt:lpstr>
      <vt:lpstr>PowerPoint Presentation</vt:lpstr>
      <vt:lpstr>PowerPoint Presentation</vt:lpstr>
      <vt:lpstr>Quarterly Price and Volume</vt:lpstr>
      <vt:lpstr>PowerPoint Presentation</vt:lpstr>
      <vt:lpstr>7 - What is the correlation between price and volume for each company</vt:lpstr>
      <vt:lpstr>T-Mobile has a very weak correlation between volume and price</vt:lpstr>
      <vt:lpstr>Verizon also has a weak correlation with several outliers.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NASDAQ – AT&amp;T, T-Mobile, Verizon</dc:title>
  <dc:creator>Andrew Lounsbury</dc:creator>
  <cp:lastModifiedBy>Andrew Lounsbury</cp:lastModifiedBy>
  <cp:revision>94</cp:revision>
  <dcterms:created xsi:type="dcterms:W3CDTF">2023-04-18T02:40:48Z</dcterms:created>
  <dcterms:modified xsi:type="dcterms:W3CDTF">2023-04-18T21:56:30Z</dcterms:modified>
</cp:coreProperties>
</file>