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2" r:id="rId3"/>
    <p:sldId id="257" r:id="rId4"/>
    <p:sldId id="259" r:id="rId5"/>
    <p:sldId id="260" r:id="rId6"/>
    <p:sldId id="261" r:id="rId7"/>
    <p:sldId id="265" r:id="rId8"/>
    <p:sldId id="263" r:id="rId9"/>
    <p:sldId id="264" r:id="rId10"/>
    <p:sldId id="274" r:id="rId11"/>
    <p:sldId id="266" r:id="rId12"/>
    <p:sldId id="267" r:id="rId13"/>
    <p:sldId id="268" r:id="rId14"/>
    <p:sldId id="275" r:id="rId15"/>
    <p:sldId id="270" r:id="rId16"/>
    <p:sldId id="271" r:id="rId17"/>
    <p:sldId id="27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801A0-F81D-4BF9-B5CA-B6655A719CA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D5E2E-FF07-493F-9AE9-F2B97D59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5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D5E2E-FF07-493F-9AE9-F2B97D598D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9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Patrick?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D5E2E-FF07-493F-9AE9-F2B97D598D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28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Chidubem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D5E2E-FF07-493F-9AE9-F2B97D598D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7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D5E2E-FF07-493F-9AE9-F2B97D598D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3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Chidubem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D5E2E-FF07-493F-9AE9-F2B97D598D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20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D5E2E-FF07-493F-9AE9-F2B97D598D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52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Mahesh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D5E2E-FF07-493F-9AE9-F2B97D598D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6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D5E2E-FF07-493F-9AE9-F2B97D598D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7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D5E2E-FF07-493F-9AE9-F2B97D598D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30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Mahesh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D5E2E-FF07-493F-9AE9-F2B97D598D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40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a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D5E2E-FF07-493F-9AE9-F2B97D598D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3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Patrick?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D5E2E-FF07-493F-9AE9-F2B97D598D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6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20AF-78C4-4F71-AFE5-58D8390179D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5C64A01-50EC-4FDB-9EC2-1E7A0C44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7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20AF-78C4-4F71-AFE5-58D8390179D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5C64A01-50EC-4FDB-9EC2-1E7A0C44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5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20AF-78C4-4F71-AFE5-58D8390179D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5C64A01-50EC-4FDB-9EC2-1E7A0C44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47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20AF-78C4-4F71-AFE5-58D8390179D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5C64A01-50EC-4FDB-9EC2-1E7A0C4430E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8441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20AF-78C4-4F71-AFE5-58D8390179D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5C64A01-50EC-4FDB-9EC2-1E7A0C44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32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20AF-78C4-4F71-AFE5-58D8390179D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4A01-50EC-4FDB-9EC2-1E7A0C44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32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20AF-78C4-4F71-AFE5-58D8390179D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4A01-50EC-4FDB-9EC2-1E7A0C44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01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20AF-78C4-4F71-AFE5-58D8390179D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4A01-50EC-4FDB-9EC2-1E7A0C44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12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D0320AF-78C4-4F71-AFE5-58D8390179D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5C64A01-50EC-4FDB-9EC2-1E7A0C44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7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20AF-78C4-4F71-AFE5-58D8390179D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4A01-50EC-4FDB-9EC2-1E7A0C44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1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20AF-78C4-4F71-AFE5-58D8390179D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5C64A01-50EC-4FDB-9EC2-1E7A0C44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9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20AF-78C4-4F71-AFE5-58D8390179D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4A01-50EC-4FDB-9EC2-1E7A0C44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7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20AF-78C4-4F71-AFE5-58D8390179D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4A01-50EC-4FDB-9EC2-1E7A0C44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8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20AF-78C4-4F71-AFE5-58D8390179D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4A01-50EC-4FDB-9EC2-1E7A0C44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20AF-78C4-4F71-AFE5-58D8390179D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4A01-50EC-4FDB-9EC2-1E7A0C44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6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20AF-78C4-4F71-AFE5-58D8390179D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4A01-50EC-4FDB-9EC2-1E7A0C44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5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20AF-78C4-4F71-AFE5-58D8390179D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4A01-50EC-4FDB-9EC2-1E7A0C44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0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320AF-78C4-4F71-AFE5-58D8390179D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4A01-50EC-4FDB-9EC2-1E7A0C44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2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B-Ball Brain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84746"/>
            <a:ext cx="8144134" cy="135240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Chidubem</a:t>
            </a:r>
            <a:r>
              <a:rPr lang="en-US" dirty="0"/>
              <a:t> </a:t>
            </a:r>
            <a:r>
              <a:rPr lang="en-US" dirty="0" err="1"/>
              <a:t>Arachie</a:t>
            </a:r>
            <a:endParaRPr lang="en-US" dirty="0"/>
          </a:p>
          <a:p>
            <a:r>
              <a:rPr lang="en-US" dirty="0"/>
              <a:t>Mahesh </a:t>
            </a:r>
            <a:r>
              <a:rPr lang="en-US" dirty="0" err="1"/>
              <a:t>Narayanamurthi</a:t>
            </a:r>
            <a:endParaRPr lang="en-US" dirty="0"/>
          </a:p>
          <a:p>
            <a:r>
              <a:rPr lang="en-US" dirty="0"/>
              <a:t>Steven Roberts</a:t>
            </a:r>
          </a:p>
          <a:p>
            <a:r>
              <a:rPr lang="en-US" dirty="0"/>
              <a:t>Patrick Sullivan</a:t>
            </a:r>
          </a:p>
          <a:p>
            <a:endParaRPr lang="en-US" dirty="0"/>
          </a:p>
        </p:txBody>
      </p:sp>
      <p:pic>
        <p:nvPicPr>
          <p:cNvPr id="4" name="Picture 3" descr="Clipart - &lt;strong&gt;Basketball&lt;/strong&gt;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8242" y="2568758"/>
            <a:ext cx="1720484" cy="172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5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Training data size was 29,090 examples (time capsules)</a:t>
            </a:r>
          </a:p>
          <a:p>
            <a:pPr lvl="1"/>
            <a:r>
              <a:rPr lang="en-US" dirty="0" smtClean="0"/>
              <a:t>From 1,230 games</a:t>
            </a:r>
          </a:p>
          <a:p>
            <a:pPr lvl="1"/>
            <a:r>
              <a:rPr lang="en-US" dirty="0" smtClean="0"/>
              <a:t>The 2016-17 regular season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Testing size was 1,877 examples (time capsules)</a:t>
            </a:r>
          </a:p>
          <a:p>
            <a:pPr lvl="1"/>
            <a:r>
              <a:rPr lang="en-US" dirty="0" smtClean="0"/>
              <a:t>From 79 games</a:t>
            </a:r>
          </a:p>
          <a:p>
            <a:pPr lvl="1"/>
            <a:r>
              <a:rPr lang="en-US" dirty="0" smtClean="0"/>
              <a:t>The 2016-17 playoff games</a:t>
            </a:r>
          </a:p>
        </p:txBody>
      </p:sp>
    </p:spTree>
    <p:extLst>
      <p:ext uri="{BB962C8B-B14F-4D97-AF65-F5344CB8AC3E}">
        <p14:creationId xmlns:p14="http://schemas.microsoft.com/office/powerpoint/2010/main" val="8163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5516596"/>
            <a:ext cx="10134537" cy="1146853"/>
          </a:xfrm>
        </p:spPr>
        <p:txBody>
          <a:bodyPr>
            <a:normAutofit/>
          </a:bodyPr>
          <a:lstStyle/>
          <a:p>
            <a:r>
              <a:rPr lang="en-US" dirty="0" smtClean="0"/>
              <a:t>Flattened data is 600 features and 29,000+ examples (time capsules)</a:t>
            </a:r>
          </a:p>
          <a:p>
            <a:r>
              <a:rPr lang="en-US" dirty="0" smtClean="0"/>
              <a:t>Target column is Plus Minus Per Minute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1821" y="2136371"/>
            <a:ext cx="8909733" cy="315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13" y="2201424"/>
            <a:ext cx="11632772" cy="1516808"/>
          </a:xfrm>
        </p:spPr>
        <p:txBody>
          <a:bodyPr numCol="3">
            <a:normAutofit/>
          </a:bodyPr>
          <a:lstStyle/>
          <a:p>
            <a:r>
              <a:rPr lang="en-US" sz="2000" dirty="0" smtClean="0"/>
              <a:t>Linear Regression</a:t>
            </a:r>
          </a:p>
          <a:p>
            <a:r>
              <a:rPr lang="en-US" sz="2000" dirty="0" smtClean="0"/>
              <a:t>Bayesian Ridge Regression</a:t>
            </a:r>
          </a:p>
          <a:p>
            <a:r>
              <a:rPr lang="en-US" sz="2000" dirty="0" err="1" smtClean="0"/>
              <a:t>RidgeCV</a:t>
            </a:r>
            <a:r>
              <a:rPr lang="en-US" sz="2000" dirty="0" smtClean="0"/>
              <a:t> Regression</a:t>
            </a:r>
          </a:p>
          <a:p>
            <a:r>
              <a:rPr lang="en-US" sz="2000" dirty="0" err="1" smtClean="0"/>
              <a:t>ElasticNetCV</a:t>
            </a:r>
            <a:r>
              <a:rPr lang="en-US" sz="2000" dirty="0" smtClean="0"/>
              <a:t> Regression</a:t>
            </a:r>
          </a:p>
          <a:p>
            <a:r>
              <a:rPr lang="en-US" sz="2000" dirty="0" err="1" smtClean="0"/>
              <a:t>LassoCV</a:t>
            </a:r>
            <a:r>
              <a:rPr lang="en-US" sz="2000" dirty="0" smtClean="0"/>
              <a:t> Regression</a:t>
            </a:r>
          </a:p>
          <a:p>
            <a:r>
              <a:rPr lang="en-US" sz="2000" dirty="0" err="1" smtClean="0"/>
              <a:t>GradientBoostingRegressor</a:t>
            </a:r>
            <a:endParaRPr lang="en-US" sz="2000" dirty="0" smtClean="0"/>
          </a:p>
          <a:p>
            <a:r>
              <a:rPr lang="en-US" sz="2000" dirty="0" err="1" smtClean="0"/>
              <a:t>AdaBoostRegressor</a:t>
            </a:r>
            <a:endParaRPr lang="en-US" sz="2000" dirty="0" smtClean="0"/>
          </a:p>
          <a:p>
            <a:r>
              <a:rPr lang="en-US" sz="2000" dirty="0" err="1" smtClean="0"/>
              <a:t>ExtraTreesRegressor</a:t>
            </a:r>
            <a:endParaRPr lang="en-US" sz="2000" dirty="0" smtClean="0"/>
          </a:p>
          <a:p>
            <a:r>
              <a:rPr lang="en-US" sz="2000" dirty="0" err="1" smtClean="0"/>
              <a:t>RandomForestRegressor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</a:t>
            </a:r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83093" y="4218498"/>
                <a:ext cx="9613861" cy="2099175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Most implemented in the </a:t>
                </a:r>
                <a:r>
                  <a:rPr lang="en-US" dirty="0" err="1" smtClean="0"/>
                  <a:t>Sci</a:t>
                </a:r>
                <a:r>
                  <a:rPr lang="en-US" dirty="0" smtClean="0"/>
                  <a:t> Kit Learn Python Library</a:t>
                </a:r>
                <a:endParaRPr lang="en-US" dirty="0" smtClean="0"/>
              </a:p>
              <a:p>
                <a:r>
                  <a:rPr lang="en-US" dirty="0" smtClean="0"/>
                  <a:t>‘CV’ is automatic cross validation for selecting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parameter (between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 smtClean="0"/>
              </a:p>
              <a:p>
                <a:r>
                  <a:rPr lang="en-US" dirty="0" smtClean="0"/>
                  <a:t>Ensemble methods used 10 estimators (overfitting when &gt;10)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93" y="4218498"/>
                <a:ext cx="9613861" cy="2099175"/>
              </a:xfrm>
              <a:prstGeom prst="rect">
                <a:avLst/>
              </a:prstGeom>
              <a:blipFill>
                <a:blip r:embed="rId2"/>
                <a:stretch>
                  <a:fillRect l="-824" t="-4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8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2" y="2435195"/>
            <a:ext cx="5715000" cy="3533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46" y="2435194"/>
            <a:ext cx="5715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Results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31195"/>
            <a:ext cx="10533547" cy="1442146"/>
          </a:xfrm>
        </p:spPr>
        <p:txBody>
          <a:bodyPr>
            <a:normAutofit/>
          </a:bodyPr>
          <a:lstStyle/>
          <a:p>
            <a:r>
              <a:rPr lang="en-US" dirty="0" smtClean="0"/>
              <a:t>Amount of noise in the data is quite </a:t>
            </a:r>
            <a:r>
              <a:rPr lang="en-US" dirty="0" smtClean="0"/>
              <a:t>high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xact scores can be messy since end-of-game events happen very rapidly.  </a:t>
            </a:r>
          </a:p>
          <a:p>
            <a:r>
              <a:rPr lang="en-US" dirty="0" smtClean="0"/>
              <a:t>Binary Win-Loss is the simplified approach.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5779" y="3483872"/>
            <a:ext cx="4216539" cy="3162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0081" y="3514599"/>
            <a:ext cx="4129248" cy="30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45" y="2218050"/>
            <a:ext cx="11632772" cy="1516808"/>
          </a:xfrm>
        </p:spPr>
        <p:txBody>
          <a:bodyPr numCol="3">
            <a:normAutofit/>
          </a:bodyPr>
          <a:lstStyle/>
          <a:p>
            <a:r>
              <a:rPr lang="en-US" sz="2000" dirty="0" err="1"/>
              <a:t>LogisticRegression</a:t>
            </a:r>
            <a:endParaRPr lang="en-US" sz="2000" dirty="0"/>
          </a:p>
          <a:p>
            <a:r>
              <a:rPr lang="en-US" sz="2000" dirty="0" err="1"/>
              <a:t>LinearDiscriminantAnalysis</a:t>
            </a:r>
            <a:endParaRPr lang="en-US" sz="2000" dirty="0"/>
          </a:p>
          <a:p>
            <a:r>
              <a:rPr lang="en-US" sz="2000" dirty="0" err="1" smtClean="0"/>
              <a:t>KNeighborsClassifier</a:t>
            </a:r>
            <a:endParaRPr lang="en-US" sz="2000" dirty="0"/>
          </a:p>
          <a:p>
            <a:r>
              <a:rPr lang="en-US" sz="2000" dirty="0" err="1"/>
              <a:t>GaussianNB</a:t>
            </a:r>
            <a:endParaRPr lang="en-US" sz="2000" dirty="0"/>
          </a:p>
          <a:p>
            <a:r>
              <a:rPr lang="en-US" sz="2000" dirty="0" smtClean="0"/>
              <a:t>SVC (linear kernel)</a:t>
            </a:r>
            <a:endParaRPr lang="en-US" sz="2000" dirty="0"/>
          </a:p>
          <a:p>
            <a:r>
              <a:rPr lang="en-US" sz="2000" dirty="0" smtClean="0"/>
              <a:t>SVC (RBF kernel)</a:t>
            </a:r>
            <a:endParaRPr lang="en-US" sz="2000" dirty="0"/>
          </a:p>
          <a:p>
            <a:r>
              <a:rPr lang="en-US" sz="2000" dirty="0" err="1"/>
              <a:t>GradientBoostingClassifier</a:t>
            </a:r>
            <a:endParaRPr lang="en-US" sz="2000" dirty="0"/>
          </a:p>
          <a:p>
            <a:r>
              <a:rPr lang="en-US" sz="2000" dirty="0" err="1" smtClean="0"/>
              <a:t>RandomForestClassifier</a:t>
            </a:r>
            <a:endParaRPr lang="en-US" sz="2000" dirty="0" smtClean="0"/>
          </a:p>
          <a:p>
            <a:r>
              <a:rPr lang="en-US" sz="2000" dirty="0" smtClean="0"/>
              <a:t>Feedforward Neural Network (FNN) with dropout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3093" y="4193097"/>
            <a:ext cx="9613861" cy="209917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Ensemble methods (</a:t>
            </a:r>
            <a:r>
              <a:rPr lang="en-US" dirty="0" err="1" smtClean="0"/>
              <a:t>GradientBoostingClassifier</a:t>
            </a:r>
            <a:r>
              <a:rPr lang="en-US" dirty="0" smtClean="0"/>
              <a:t>) use 400 estimators</a:t>
            </a:r>
          </a:p>
          <a:p>
            <a:r>
              <a:rPr lang="en-US" dirty="0" smtClean="0"/>
              <a:t>The FNN has </a:t>
            </a:r>
            <a:r>
              <a:rPr lang="en-US" dirty="0"/>
              <a:t>one hidden layer with 50 neurons, </a:t>
            </a:r>
            <a:r>
              <a:rPr lang="en-US" dirty="0" smtClean="0"/>
              <a:t>sigmoid for activation, and p </a:t>
            </a:r>
            <a:r>
              <a:rPr lang="en-US" dirty="0"/>
              <a:t>= </a:t>
            </a:r>
            <a:r>
              <a:rPr lang="en-US" dirty="0" smtClean="0"/>
              <a:t>0.5 for dropouts</a:t>
            </a:r>
          </a:p>
          <a:p>
            <a:r>
              <a:rPr lang="en-US" dirty="0"/>
              <a:t>The </a:t>
            </a:r>
            <a:r>
              <a:rPr lang="en-US" dirty="0" err="1"/>
              <a:t>LogisticRegression</a:t>
            </a:r>
            <a:r>
              <a:rPr lang="en-US" dirty="0"/>
              <a:t> constant </a:t>
            </a:r>
            <a:r>
              <a:rPr lang="en-US" dirty="0" smtClean="0"/>
              <a:t>C=0.0005 </a:t>
            </a:r>
            <a:r>
              <a:rPr lang="en-US" dirty="0"/>
              <a:t>(L2 regularization multiplier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03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6829" y="6109855"/>
            <a:ext cx="1022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Unfinished Models: </a:t>
            </a:r>
            <a:r>
              <a:rPr lang="en-US" dirty="0" err="1"/>
              <a:t>KNeighborsClassifier</a:t>
            </a:r>
            <a:r>
              <a:rPr lang="en-US" dirty="0"/>
              <a:t>, SVC(linear kernel), SVC(RBF kernel)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6" y="2205122"/>
            <a:ext cx="5715000" cy="3533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264" y="2205123"/>
            <a:ext cx="5715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Previous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888465"/>
          </a:xfrm>
        </p:spPr>
        <p:txBody>
          <a:bodyPr/>
          <a:lstStyle/>
          <a:p>
            <a:r>
              <a:rPr lang="en-US" dirty="0" smtClean="0"/>
              <a:t>We can compare the difference between using player data instead of team data by comparing results to work from Torres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23465"/>
              </p:ext>
            </p:extLst>
          </p:nvPr>
        </p:nvGraphicFramePr>
        <p:xfrm>
          <a:off x="1238597" y="3549533"/>
          <a:ext cx="8713584" cy="2568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858">
                  <a:extLst>
                    <a:ext uri="{9D8B030D-6E8A-4147-A177-3AD203B41FA5}">
                      <a16:colId xmlns:a16="http://schemas.microsoft.com/office/drawing/2014/main" val="645193182"/>
                    </a:ext>
                  </a:extLst>
                </a:gridCol>
                <a:gridCol w="2593570">
                  <a:extLst>
                    <a:ext uri="{9D8B030D-6E8A-4147-A177-3AD203B41FA5}">
                      <a16:colId xmlns:a16="http://schemas.microsoft.com/office/drawing/2014/main" val="1460302666"/>
                    </a:ext>
                  </a:extLst>
                </a:gridCol>
                <a:gridCol w="2163156">
                  <a:extLst>
                    <a:ext uri="{9D8B030D-6E8A-4147-A177-3AD203B41FA5}">
                      <a16:colId xmlns:a16="http://schemas.microsoft.com/office/drawing/2014/main" val="2670186754"/>
                    </a:ext>
                  </a:extLst>
                </a:gridCol>
              </a:tblGrid>
              <a:tr h="513619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Torres 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Our Accuracy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772878"/>
                  </a:ext>
                </a:extLst>
              </a:tr>
              <a:tr h="513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Classifier (baseline)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63.98%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49.71%</a:t>
                      </a:r>
                    </a:p>
                  </a:txBody>
                  <a:tcPr marL="19050" marR="19050" marT="12700" marB="12700" anchor="ctr"/>
                </a:tc>
                <a:extLst>
                  <a:ext uri="{0D108BD9-81ED-4DB2-BD59-A6C34878D82A}">
                    <a16:rowId xmlns:a16="http://schemas.microsoft.com/office/drawing/2014/main" val="2201199223"/>
                  </a:ext>
                </a:extLst>
              </a:tr>
              <a:tr h="513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 Classifier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67.44%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60.58%</a:t>
                      </a:r>
                    </a:p>
                  </a:txBody>
                  <a:tcPr marL="19050" marR="19050" marT="12700" marB="12700" anchor="ctr"/>
                </a:tc>
                <a:extLst>
                  <a:ext uri="{0D108BD9-81ED-4DB2-BD59-A6C34878D82A}">
                    <a16:rowId xmlns:a16="http://schemas.microsoft.com/office/drawing/2014/main" val="3061291420"/>
                  </a:ext>
                </a:extLst>
              </a:tr>
              <a:tr h="513619">
                <a:tc>
                  <a:txBody>
                    <a:bodyPr/>
                    <a:lstStyle/>
                    <a:p>
                      <a:pPr algn="l" fontAlgn="b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2700" marB="12700" anchor="ctr"/>
                </a:tc>
                <a:extLst>
                  <a:ext uri="{0D108BD9-81ED-4DB2-BD59-A6C34878D82A}">
                    <a16:rowId xmlns:a16="http://schemas.microsoft.com/office/drawing/2014/main" val="632018115"/>
                  </a:ext>
                </a:extLst>
              </a:tr>
              <a:tr h="513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Increase from dumb to smart model: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3.46%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10.87%</a:t>
                      </a:r>
                    </a:p>
                  </a:txBody>
                  <a:tcPr marL="19050" marR="19050" marT="12700" marB="12700" anchor="ctr"/>
                </a:tc>
                <a:extLst>
                  <a:ext uri="{0D108BD9-81ED-4DB2-BD59-A6C34878D82A}">
                    <a16:rowId xmlns:a16="http://schemas.microsoft.com/office/drawing/2014/main" val="2422761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3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 smtClean="0"/>
              <a:t>More training can be done using several previous seasons.  Stats.NBA.com has 20 years of data.  We used 1.  </a:t>
            </a:r>
          </a:p>
          <a:p>
            <a:endParaRPr lang="en-US" dirty="0"/>
          </a:p>
          <a:p>
            <a:r>
              <a:rPr lang="en-US" dirty="0" smtClean="0"/>
              <a:t>Testing on the playoff games has some testing sample bias (playoffs are composed of the best teams from the regular season)</a:t>
            </a:r>
          </a:p>
          <a:p>
            <a:endParaRPr lang="en-US" dirty="0"/>
          </a:p>
          <a:p>
            <a:r>
              <a:rPr lang="en-US" dirty="0" smtClean="0"/>
              <a:t>The minimum duration for a time capsule can be adjusted for even more data (but could add more unnecessary noise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37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Research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74702"/>
              </p:ext>
            </p:extLst>
          </p:nvPr>
        </p:nvGraphicFramePr>
        <p:xfrm>
          <a:off x="680319" y="2232582"/>
          <a:ext cx="9613862" cy="4007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7725">
                  <a:extLst>
                    <a:ext uri="{9D8B030D-6E8A-4147-A177-3AD203B41FA5}">
                      <a16:colId xmlns:a16="http://schemas.microsoft.com/office/drawing/2014/main" val="1451794766"/>
                    </a:ext>
                  </a:extLst>
                </a:gridCol>
                <a:gridCol w="4126137">
                  <a:extLst>
                    <a:ext uri="{9D8B030D-6E8A-4147-A177-3AD203B41FA5}">
                      <a16:colId xmlns:a16="http://schemas.microsoft.com/office/drawing/2014/main" val="1470855121"/>
                    </a:ext>
                  </a:extLst>
                </a:gridCol>
              </a:tblGrid>
              <a:tr h="35768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Title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Authors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666830"/>
                  </a:ext>
                </a:extLst>
              </a:tr>
              <a:tr h="902889">
                <a:tc>
                  <a:txBody>
                    <a:bodyPr/>
                    <a:lstStyle/>
                    <a:p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Prediction of NBA Games based on Machine Learning Methods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Torres, </a:t>
                      </a:r>
                      <a:r>
                        <a:rPr kumimoji="0" lang="en-US" alt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Renator</a:t>
                      </a: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Amorim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31322"/>
                  </a:ext>
                </a:extLst>
              </a:tr>
              <a:tr h="902889">
                <a:tc>
                  <a:txBody>
                    <a:bodyPr/>
                    <a:lstStyle/>
                    <a:p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Predicting NBA Games using Neural Networks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Loeffelholz</a:t>
                      </a: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Bernard, Earl Bednar, and Kenneth W. Bauer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695710"/>
                  </a:ext>
                </a:extLst>
              </a:tr>
              <a:tr h="902889">
                <a:tc>
                  <a:txBody>
                    <a:bodyPr/>
                    <a:lstStyle/>
                    <a:p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Artificial Intelligence in Sports Prediction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McCabe, Alan, and Jarrod </a:t>
                      </a:r>
                      <a:r>
                        <a:rPr kumimoji="0" lang="en-US" alt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Trevathan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582304"/>
                  </a:ext>
                </a:extLst>
              </a:tr>
              <a:tr h="902889">
                <a:tc>
                  <a:txBody>
                    <a:bodyPr/>
                    <a:lstStyle/>
                    <a:p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Predicting the Outcome of NBA Playoffs Based on the Maximum Entropy Principle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Cheng, Ge, et al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509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9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Basketball 101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3816" y="332516"/>
            <a:ext cx="6023864" cy="3350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360" y="2001982"/>
            <a:ext cx="3048953" cy="335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5729" y="5461462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 versus 5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9807" y="3806231"/>
            <a:ext cx="4107180" cy="25041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0292" y="4907280"/>
            <a:ext cx="1588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Positions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9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1037" y="2318729"/>
            <a:ext cx="7376160" cy="4149091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3650610" cy="3599316"/>
          </a:xfrm>
        </p:spPr>
        <p:txBody>
          <a:bodyPr>
            <a:normAutofit/>
          </a:bodyPr>
          <a:lstStyle/>
          <a:p>
            <a:r>
              <a:rPr lang="en-US" dirty="0" smtClean="0"/>
              <a:t>Substitutions make each game more complex than a 5 vs 5 game.  </a:t>
            </a:r>
          </a:p>
          <a:p>
            <a:endParaRPr lang="en-US" dirty="0" smtClean="0"/>
          </a:p>
          <a:p>
            <a:r>
              <a:rPr lang="en-US" dirty="0" smtClean="0"/>
              <a:t>Games have many combinations of two 5-man teams</a:t>
            </a:r>
          </a:p>
        </p:txBody>
      </p:sp>
    </p:spTree>
    <p:extLst>
      <p:ext uri="{BB962C8B-B14F-4D97-AF65-F5344CB8AC3E}">
        <p14:creationId xmlns:p14="http://schemas.microsoft.com/office/powerpoint/2010/main" val="404334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Plus Minus Per Minute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626" y="1990399"/>
            <a:ext cx="8203738" cy="472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Stats.NBA.com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3332" y="671963"/>
            <a:ext cx="3485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1,309 Games in 2016-17</a:t>
            </a:r>
          </a:p>
          <a:p>
            <a:r>
              <a:rPr lang="en-US" sz="2400" dirty="0" smtClean="0"/>
              <a:t>486 Players in 2016-17</a:t>
            </a:r>
          </a:p>
          <a:p>
            <a:r>
              <a:rPr lang="en-US" sz="2400" dirty="0" smtClean="0"/>
              <a:t>60 statistics per player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4452" y="2211186"/>
            <a:ext cx="10163040" cy="435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8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Capsules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9934"/>
          </a:xfrm>
        </p:spPr>
        <p:txBody>
          <a:bodyPr>
            <a:normAutofit/>
          </a:bodyPr>
          <a:lstStyle/>
          <a:p>
            <a:r>
              <a:rPr lang="en-US" dirty="0" smtClean="0"/>
              <a:t>We break each game down into time capsules: periods where 5 players play against 5 opponents an no substitutions between</a:t>
            </a:r>
            <a:endParaRPr lang="en-US" dirty="0"/>
          </a:p>
          <a:p>
            <a:r>
              <a:rPr lang="en-US" dirty="0" smtClean="0"/>
              <a:t>Throw away </a:t>
            </a:r>
            <a:r>
              <a:rPr lang="en-US" dirty="0"/>
              <a:t>i</a:t>
            </a:r>
            <a:r>
              <a:rPr lang="en-US" dirty="0" smtClean="0"/>
              <a:t>nvalid time capsules that occasionally occur due to errors in the game’s play-by-play (6 players on a team)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2465" y="4130452"/>
            <a:ext cx="7132320" cy="23275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67498" y="4118634"/>
            <a:ext cx="3440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Minimum time capsule duration of </a:t>
            </a:r>
            <a:r>
              <a:rPr lang="en-US" sz="2000" dirty="0" smtClean="0"/>
              <a:t>30 seconds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78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NBA API and Data 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15740"/>
            <a:ext cx="9613861" cy="1847018"/>
          </a:xfrm>
        </p:spPr>
        <p:txBody>
          <a:bodyPr/>
          <a:lstStyle/>
          <a:p>
            <a:r>
              <a:rPr lang="en-US" dirty="0" smtClean="0"/>
              <a:t>Player data is gathered with season average stats</a:t>
            </a:r>
          </a:p>
          <a:p>
            <a:r>
              <a:rPr lang="en-US" dirty="0" smtClean="0"/>
              <a:t>Game data given is play-by-play of events within a game</a:t>
            </a:r>
          </a:p>
          <a:p>
            <a:r>
              <a:rPr lang="en-US" dirty="0" smtClean="0"/>
              <a:t>Game is then segmented when substitutions occur in game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565" y="3637457"/>
            <a:ext cx="9511722" cy="299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data is then validated and loaded into SQLite Database</a:t>
            </a:r>
          </a:p>
          <a:p>
            <a:r>
              <a:rPr lang="en-US" dirty="0" smtClean="0"/>
              <a:t>Views are created on the tables to combine each player’s season statistics with the 5 vs 5 outcome for a given time capsule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650" y="3705897"/>
            <a:ext cx="9601627" cy="27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1500</TotalTime>
  <Words>603</Words>
  <Application>Microsoft Office PowerPoint</Application>
  <PresentationFormat>Widescreen</PresentationFormat>
  <Paragraphs>128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Berlin</vt:lpstr>
      <vt:lpstr>B-Ball Brain</vt:lpstr>
      <vt:lpstr>Previous Research</vt:lpstr>
      <vt:lpstr>Basketball 101</vt:lpstr>
      <vt:lpstr>Substitutions</vt:lpstr>
      <vt:lpstr>Plus Minus Per Minute</vt:lpstr>
      <vt:lpstr>Stats.NBA.com</vt:lpstr>
      <vt:lpstr>Time Capsules</vt:lpstr>
      <vt:lpstr>NBA API and Data fetching</vt:lpstr>
      <vt:lpstr>Database Generation</vt:lpstr>
      <vt:lpstr>Training and Testing Data</vt:lpstr>
      <vt:lpstr>Data Representation</vt:lpstr>
      <vt:lpstr>Regression Models</vt:lpstr>
      <vt:lpstr>Regression Results</vt:lpstr>
      <vt:lpstr>Regression Results Retrospective</vt:lpstr>
      <vt:lpstr>Classification Models</vt:lpstr>
      <vt:lpstr>Classification Results</vt:lpstr>
      <vt:lpstr>Comparison to Previous Research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B-Ball Brain</dc:title>
  <dc:creator>Patrick</dc:creator>
  <cp:lastModifiedBy>Patrick</cp:lastModifiedBy>
  <cp:revision>80</cp:revision>
  <dcterms:created xsi:type="dcterms:W3CDTF">2017-12-13T02:03:57Z</dcterms:created>
  <dcterms:modified xsi:type="dcterms:W3CDTF">2017-12-14T03:13:12Z</dcterms:modified>
</cp:coreProperties>
</file>