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7" r:id="rId11"/>
    <p:sldId id="278" r:id="rId12"/>
    <p:sldId id="279" r:id="rId13"/>
    <p:sldId id="269" r:id="rId14"/>
    <p:sldId id="270" r:id="rId15"/>
    <p:sldId id="271" r:id="rId16"/>
    <p:sldId id="281" r:id="rId17"/>
    <p:sldId id="282" r:id="rId18"/>
    <p:sldId id="272" r:id="rId19"/>
    <p:sldId id="273" r:id="rId20"/>
    <p:sldId id="275" r:id="rId21"/>
    <p:sldId id="274" r:id="rId22"/>
    <p:sldId id="259" r:id="rId23"/>
  </p:sldIdLst>
  <p:sldSz cx="12192000" cy="6858000"/>
  <p:notesSz cx="6858000" cy="9144000"/>
  <p:embeddedFontLst>
    <p:embeddedFont>
      <p:font typeface="Libre Baskerville" panose="02000000000000000000" pitchFamily="2" charset="0"/>
      <p:regular r:id="rId25"/>
      <p:bold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99"/>
    <a:srgbClr val="0000FF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10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ousing.com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Scraping and Analyzing Independent House Rentals in Hyderabad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F78D87-FF92-2732-CAB5-59CE9EB04CD9}"/>
              </a:ext>
            </a:extLst>
          </p:cNvPr>
          <p:cNvSpPr txBox="1"/>
          <p:nvPr/>
        </p:nvSpPr>
        <p:spPr>
          <a:xfrm>
            <a:off x="4726397" y="4687807"/>
            <a:ext cx="25218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Bharath Reddy Bollu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9FEB1F0-1F17-9383-D001-CDFD397A6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57163"/>
            <a:ext cx="12192000" cy="6019800"/>
          </a:xfrm>
        </p:spPr>
        <p:txBody>
          <a:bodyPr/>
          <a:lstStyle/>
          <a:p>
            <a:pPr marL="114300" indent="0" algn="ctr">
              <a:buNone/>
            </a:pPr>
            <a:r>
              <a:rPr lang="en-IN" dirty="0"/>
              <a:t>Visual Plots (Univariate Analysis)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B45075C-11FD-AE36-6614-A47C74B91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8" y="787657"/>
            <a:ext cx="4424517" cy="287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C97D07F-9A45-9261-6D4E-28DBC8F0F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316" y="787656"/>
            <a:ext cx="6990736" cy="271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18680665-41E1-F74A-A393-D8CEBDFDD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8676"/>
            <a:ext cx="5934075" cy="296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9765669-45CD-4F7B-D5A4-779BB0123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733" y="3658676"/>
            <a:ext cx="5943600" cy="258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375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62788D2-BC91-6BA4-060A-0D7BBB848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12191999" cy="6452266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IN" sz="2400" dirty="0"/>
              <a:t>Visual Plots (Univariate Analysis)</a:t>
            </a:r>
          </a:p>
          <a:p>
            <a:pPr marL="114300" indent="0" algn="ctr">
              <a:buNone/>
            </a:pPr>
            <a:endParaRPr lang="en-IN" sz="2400" dirty="0"/>
          </a:p>
          <a:p>
            <a:pPr marL="114300" indent="0" algn="ctr">
              <a:buNone/>
            </a:pPr>
            <a:endParaRPr lang="en-IN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A81A635-1FF2-9DBA-7A2A-046090322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135"/>
            <a:ext cx="5562600" cy="276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DC5B9D1-0DBB-68E8-541A-7E81A800D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777" y="666135"/>
            <a:ext cx="6252088" cy="268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E68FED7-67F6-2237-DEF0-68FDC8D2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7" y="3685791"/>
            <a:ext cx="5543550" cy="250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6FE7E2E4-04B4-B266-4295-A73DE504D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953" y="3505200"/>
            <a:ext cx="6445046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407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EEF304-DE24-660F-7384-443DB153E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4760" y="2812026"/>
            <a:ext cx="5437239" cy="5753622"/>
          </a:xfrm>
        </p:spPr>
        <p:txBody>
          <a:bodyPr/>
          <a:lstStyle/>
          <a:p>
            <a:pPr marL="114300" indent="0">
              <a:buNone/>
            </a:pP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B5B42C3-90CB-565A-4514-9258E7127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28206" cy="289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55BD953-AF61-BC58-00A2-785E0CC69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03638"/>
            <a:ext cx="6432908" cy="335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136649EA-324D-C57F-B1B2-FC420E3B6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908" y="2969341"/>
            <a:ext cx="5659540" cy="379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117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32A2-BA68-FDB8-3406-B2D6A582E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18"/>
            <a:ext cx="10515600" cy="863447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 – Key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A16B3-1293-EACC-A802-95A9005F0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34065"/>
            <a:ext cx="10515600" cy="5242898"/>
          </a:xfrm>
        </p:spPr>
        <p:txBody>
          <a:bodyPr>
            <a:normAutofit lnSpcReduction="10000"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listings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BHK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bathrooms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typically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500–1300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sqft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area.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95%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listings have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1–4 BHKs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1–4 bathrooms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few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premium listings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9–10 BHKs and bathrooms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areas up to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8000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sqft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of rents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fall between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8,000 – 18,000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High-end rentals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reach up to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₹5,00,000/month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corresponding to large luxurious properties.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45% are semi-furnished.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Parking info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missing in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471 out of 799 listings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limited listings offer 1 open/covered slot.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547 listings (≈75%)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balcony info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the rest, most homes feature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1–2 balconies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listings are from Hyderabad (614), followed by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Secunderabad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Ameenpur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most frequently listed locality.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693 listings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now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(immediate occupancy).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174 listings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posted on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Mondays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556 on weekdays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posts: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April 20 – May 11, 2025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Latest post: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20, 2025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366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A743D-E35A-0AF4-4A3A-A5B4C467A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Bivariate &amp; Multivariate Analysis –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462B8-E396-D8DB-5F55-603D53371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1159"/>
            <a:ext cx="10515600" cy="4781653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Features vs Rent</a:t>
            </a:r>
          </a:p>
          <a:p>
            <a:pPr marL="114300" indent="0">
              <a:buNone/>
            </a:pPr>
            <a:r>
              <a:rPr lang="en-I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 plots for:</a:t>
            </a:r>
          </a:p>
          <a:p>
            <a:pPr marL="571500" lvl="1" indent="0">
              <a:buNone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BHK vs Rent</a:t>
            </a:r>
          </a:p>
          <a:p>
            <a:pPr marL="571500" lvl="1" indent="0">
              <a:buNone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Bathrooms vs Rent</a:t>
            </a:r>
          </a:p>
          <a:p>
            <a:pPr marL="571500" lvl="1" indent="0">
              <a:buNone/>
            </a:pPr>
            <a:r>
              <a:rPr lang="en-I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Sqft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Rent</a:t>
            </a:r>
          </a:p>
          <a:p>
            <a:pPr marL="11430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pivot tables to compute:</a:t>
            </a:r>
          </a:p>
          <a:p>
            <a:pPr marL="11430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Average, Minimum, and Maximum Rent by BHK and Bathrooms</a:t>
            </a:r>
          </a:p>
          <a:p>
            <a:pPr marL="11430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Visualized using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heatmaps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clear comparison.</a:t>
            </a:r>
          </a:p>
          <a:p>
            <a:pPr marL="11430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Features vs Rent</a:t>
            </a:r>
          </a:p>
          <a:p>
            <a:pPr marL="571500" lvl="1" indent="0">
              <a:buNone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Balconies vs Rent </a:t>
            </a: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Bar plot &amp; Box plot</a:t>
            </a:r>
          </a:p>
          <a:p>
            <a:pPr marL="571500" lvl="1" indent="0">
              <a:buNone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Furnishing Status vs Rent – </a:t>
            </a: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Violin plot &amp; Bar plot</a:t>
            </a:r>
          </a:p>
          <a:p>
            <a:pPr marL="571500" lvl="1" indent="0">
              <a:buNone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Parking vs Rent – </a:t>
            </a: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plot</a:t>
            </a:r>
          </a:p>
          <a:p>
            <a:pPr marL="571500" lvl="1" indent="0">
              <a:buNone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 vs Rent – </a:t>
            </a: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plot</a:t>
            </a:r>
          </a:p>
          <a:p>
            <a:pPr marL="11430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372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1D2B2-CC67-1D14-AC7E-B03DA72BE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Posted Date/Month/Weekend vs Rent</a:t>
            </a:r>
          </a:p>
          <a:p>
            <a:pPr marL="11430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Analyzed average rent over time</a:t>
            </a: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Location vs Rent</a:t>
            </a:r>
          </a:p>
          <a:p>
            <a:pPr marL="11430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Created pivot table, visualized Top 10 high-rent localities and Low-rent or rarely listed localities.</a:t>
            </a:r>
          </a:p>
          <a:p>
            <a:pPr marL="11430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Analysis (MVA)</a:t>
            </a:r>
          </a:p>
          <a:p>
            <a:pPr marL="11430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Plotted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Pairplot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numerical features: Rent, BHK, Bathrooms,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Sqft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Correlation Matrix and visualized using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understand feature relationships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DB52A-B8BE-82F8-72D1-A90E12C1C60D}"/>
              </a:ext>
            </a:extLst>
          </p:cNvPr>
          <p:cNvSpPr txBox="1"/>
          <p:nvPr/>
        </p:nvSpPr>
        <p:spPr>
          <a:xfrm>
            <a:off x="838200" y="373626"/>
            <a:ext cx="10250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Bivariate &amp; Multivariate Analysis – Steps</a:t>
            </a:r>
          </a:p>
        </p:txBody>
      </p:sp>
    </p:spTree>
    <p:extLst>
      <p:ext uri="{BB962C8B-B14F-4D97-AF65-F5344CB8AC3E}">
        <p14:creationId xmlns:p14="http://schemas.microsoft.com/office/powerpoint/2010/main" val="3776454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4C6AE-6228-666C-3E49-631AAEE28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48C3966-B7D8-DF42-3A51-B44B95474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57163"/>
            <a:ext cx="12192000" cy="6019800"/>
          </a:xfrm>
        </p:spPr>
        <p:txBody>
          <a:bodyPr/>
          <a:lstStyle/>
          <a:p>
            <a:pPr marL="114300" indent="0" algn="ctr">
              <a:buNone/>
            </a:pPr>
            <a:r>
              <a:rPr lang="en-IN" dirty="0"/>
              <a:t>Visual Plots (Bivariate and Multivariate Analysis)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E310C49-D19E-C507-7ECF-CF3972B48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6" y="787656"/>
            <a:ext cx="4648200" cy="287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7CA4A5E9-1AEA-AA54-367D-AB2251028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794" y="787655"/>
            <a:ext cx="7098890" cy="271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F85E4F2A-8266-5B82-0892-C22433884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4357"/>
            <a:ext cx="5943601" cy="297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66660084-66B0-6D06-D2E2-AE954B77D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99" y="3707988"/>
            <a:ext cx="5943601" cy="315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335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144F6-EA0A-A639-1AF0-473DB0399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D631285-A54B-9A25-95CE-E1A702C77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57163"/>
            <a:ext cx="12192000" cy="6019800"/>
          </a:xfrm>
        </p:spPr>
        <p:txBody>
          <a:bodyPr/>
          <a:lstStyle/>
          <a:p>
            <a:pPr marL="114300" indent="0" algn="ctr">
              <a:buNone/>
            </a:pPr>
            <a:r>
              <a:rPr lang="en-IN" dirty="0"/>
              <a:t>Visual Plots (Bivariate and Multivariate Analysis)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A4D4877-6C77-E924-563F-6241FCEFF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4345"/>
            <a:ext cx="5663381" cy="297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0ACF3D24-5FEE-2711-88DC-961A3E422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368" y="734345"/>
            <a:ext cx="6341806" cy="297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7FA4EE35-DC7E-E506-FE63-46FE40ABA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90" y="3856259"/>
            <a:ext cx="5546778" cy="285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387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DD814-9B0A-5F6D-1082-F8516C6C2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978"/>
            <a:ext cx="10515600" cy="814746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 Insights &amp; 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9149E-5A9E-BD11-AEAF-987A1E512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57030"/>
            <a:ext cx="10515600" cy="507662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 Trends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listings are 1–2 BHK homes with 1–2 bathrooms, commonly 500–1300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sqft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area.</a:t>
            </a:r>
          </a:p>
          <a:p>
            <a:pPr marL="11430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of rents range from 8K–18K, but luxury outliers go up to 5L/month.</a:t>
            </a:r>
          </a:p>
          <a:p>
            <a:pPr marL="11430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Semi-furnished is the most common furnishing status (~45%).</a:t>
            </a:r>
          </a:p>
          <a:p>
            <a:pPr marL="11430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Rent Distribution Insights</a:t>
            </a:r>
          </a:p>
          <a:p>
            <a:pPr marL="11430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BHK + 1 Bath: Most common (305 listings), median rent 7.1K, max 4.25L.</a:t>
            </a:r>
          </a:p>
          <a:p>
            <a:pPr marL="11430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BHK + 2 Bath: Common with wide rent range 4K–96K.</a:t>
            </a:r>
          </a:p>
          <a:p>
            <a:pPr marL="11430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BHK &amp; bath combinations show premium listings, e.g., 6 BHK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rent 95K.</a:t>
            </a:r>
          </a:p>
          <a:p>
            <a:pPr marL="11430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Influence on Rent</a:t>
            </a:r>
          </a:p>
          <a:p>
            <a:pPr marL="11430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balconies, covered parking, and better furnishing → higher rents.</a:t>
            </a:r>
          </a:p>
          <a:p>
            <a:pPr marL="11430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furnished homes have the highest avg rent (29.6K), followed by semi-furnished (21.6K).</a:t>
            </a:r>
          </a:p>
          <a:p>
            <a:pPr marL="11430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Balcony count positively impacts rent: 12.2K (1) → 68.3K (4).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129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7C307-024B-C86F-AB1D-676FC8BDA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158"/>
            <a:ext cx="10515600" cy="736088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 Insights &amp; Conclusion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E74CB-056A-5BBB-0B9D-EFA3DA007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70217"/>
            <a:ext cx="10515600" cy="525360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000" b="1" dirty="0"/>
              <a:t>Location Impact</a:t>
            </a:r>
          </a:p>
          <a:p>
            <a:pPr marL="11430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listings are from Hyderabad (614/799).</a:t>
            </a:r>
          </a:p>
          <a:p>
            <a:pPr marL="114300" indent="0">
              <a:buNone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Ameenpur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most listings; Manikonda shows the highest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rent (~21.3K).</a:t>
            </a:r>
          </a:p>
          <a:p>
            <a:pPr marL="11430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Prem Nagar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the lowest recorded rent at 5,500.</a:t>
            </a:r>
          </a:p>
          <a:p>
            <a:pPr marL="114300" indent="0">
              <a:buNone/>
            </a:pPr>
            <a:r>
              <a:rPr lang="en-IN" sz="1600" b="1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Hanumanpet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Madhura Nagar Colony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the highest rent listing at 5,00,000 per month.</a:t>
            </a:r>
          </a:p>
          <a:p>
            <a:pPr marL="11430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Affordable zones: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Chengicherla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(8.4K),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Kallakal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(5K); high variability in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Bayanna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Nagar.</a:t>
            </a:r>
          </a:p>
          <a:p>
            <a:pPr marL="114300" indent="0">
              <a:buNone/>
            </a:pPr>
            <a:r>
              <a:rPr lang="en-IN" sz="2000" b="1" dirty="0"/>
              <a:t>Correlation Summary</a:t>
            </a:r>
          </a:p>
          <a:p>
            <a:pPr marL="11430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correlation: BHK ↔ Bathrooms (0.89)</a:t>
            </a:r>
          </a:p>
          <a:p>
            <a:pPr marL="11430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Rent is more correlated with Area (0.53) than BHK (0.35) or Bathrooms (0.41).</a:t>
            </a:r>
          </a:p>
          <a:p>
            <a:pPr marL="11430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Suggests area influences rent more than room count.</a:t>
            </a:r>
          </a:p>
          <a:p>
            <a:pPr marL="114300" indent="0">
              <a:buNone/>
            </a:pPr>
            <a:r>
              <a:rPr lang="en-IN" sz="2000" b="1" dirty="0"/>
              <a:t>Posting Patterns</a:t>
            </a:r>
          </a:p>
          <a:p>
            <a:pPr marL="11430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listings posted on weekdays, especially Mondays.</a:t>
            </a:r>
          </a:p>
          <a:p>
            <a:pPr marL="11430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marked as "Available Now" (693/799), indicating an active market.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85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FBF2E3-A262-CE2F-33F1-AC96BAE1A47D}"/>
              </a:ext>
            </a:extLst>
          </p:cNvPr>
          <p:cNvSpPr txBox="1"/>
          <p:nvPr/>
        </p:nvSpPr>
        <p:spPr>
          <a:xfrm>
            <a:off x="3519949" y="265471"/>
            <a:ext cx="4383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F5E108-E7E5-9897-923C-0DF52E8EAC55}"/>
              </a:ext>
            </a:extLst>
          </p:cNvPr>
          <p:cNvSpPr txBox="1"/>
          <p:nvPr/>
        </p:nvSpPr>
        <p:spPr>
          <a:xfrm>
            <a:off x="560439" y="1828799"/>
            <a:ext cx="1127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Rental house seekers face difficulty accessing consolidated, clean, and insightful data.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Websites like Housing.com have rich information but do not allow direct download or aggregation.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extract, organize, and analyze rental listings to uncover trends and assist decision-making.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036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5F97-CDB8-070D-B5BF-A22339EB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45920"/>
          </a:xfrm>
        </p:spPr>
        <p:txBody>
          <a:bodyPr>
            <a:normAutofit/>
          </a:bodyPr>
          <a:lstStyle/>
          <a:p>
            <a:pPr algn="ctr"/>
            <a:r>
              <a:rPr lang="en-IN" sz="3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 &amp; Challenges Faced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7A94B-EACD-70B7-7113-05AD2B751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09548"/>
            <a:ext cx="10515600" cy="524376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Gained</a:t>
            </a:r>
          </a:p>
          <a:p>
            <a:pPr marL="114300" indent="0">
              <a:buNone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Learned end-to-end data workflow: Web Scraping → Cleaning → Analysis → Insights</a:t>
            </a:r>
          </a:p>
          <a:p>
            <a:pPr marL="114300" indent="0">
              <a:buNone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Gained hands-on experience with </a:t>
            </a:r>
            <a:r>
              <a:rPr lang="en-IN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extracting real estate listings</a:t>
            </a:r>
          </a:p>
          <a:p>
            <a:pPr marL="114300" indent="0">
              <a:buNone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Regex &amp; operations for parsing complex text fields (BHK info, rent, area)</a:t>
            </a:r>
          </a:p>
          <a:p>
            <a:pPr marL="114300" indent="0">
              <a:buNone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Feature Engineering, e.g., deriving city, location, day of week, etc.</a:t>
            </a:r>
          </a:p>
          <a:p>
            <a:pPr marL="114300" indent="0">
              <a:buNone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strong foundation in Exploratory Data Analysis (EDA) using pandas, matplotlib, and seaborn</a:t>
            </a:r>
          </a:p>
          <a:p>
            <a:pPr marL="11430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</a:p>
          <a:p>
            <a:pPr marL="11430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Irregular formats in scraped text (e.g., BHK + area + furnishing in one string)</a:t>
            </a:r>
          </a:p>
          <a:p>
            <a:pPr marL="11430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Missing/incomplete values for features like parking, balcony, etc.</a:t>
            </a:r>
          </a:p>
          <a:p>
            <a:pPr marL="11430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Dealing with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content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loading on the website while scraping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669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80890-C07E-6BAA-6F2F-2DFFA65DD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56407-F161-2A48-85B3-527428560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 or clarifications?</a:t>
            </a:r>
          </a:p>
        </p:txBody>
      </p:sp>
    </p:spTree>
    <p:extLst>
      <p:ext uri="{BB962C8B-B14F-4D97-AF65-F5344CB8AC3E}">
        <p14:creationId xmlns:p14="http://schemas.microsoft.com/office/powerpoint/2010/main" val="167131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873E12-1847-38FC-FC5C-5A34F0C8A8A0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030E75-2BFA-231D-4788-0ADB4C338071}"/>
              </a:ext>
            </a:extLst>
          </p:cNvPr>
          <p:cNvSpPr txBox="1"/>
          <p:nvPr/>
        </p:nvSpPr>
        <p:spPr>
          <a:xfrm>
            <a:off x="0" y="1720840"/>
            <a:ext cx="12191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To collect rental listing data (location, rent, BHK, size, etc.) from Housing.com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for Hyderabad.</a:t>
            </a:r>
          </a:p>
          <a:p>
            <a:pPr algn="just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To perform data cleaning and preprocessing on the extracted information.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To uncover patterns, trends, and anomalies through univariate and bivariate analysis.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To derive actionable insights on rent pricing and housing trends.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262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5FBF6-BA59-7744-E4AC-2C234E58577F}"/>
              </a:ext>
            </a:extLst>
          </p:cNvPr>
          <p:cNvSpPr txBox="1"/>
          <p:nvPr/>
        </p:nvSpPr>
        <p:spPr>
          <a:xfrm>
            <a:off x="0" y="10815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– Details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34747C-C5AA-6E47-C490-21B536FA444D}"/>
              </a:ext>
            </a:extLst>
          </p:cNvPr>
          <p:cNvSpPr txBox="1"/>
          <p:nvPr/>
        </p:nvSpPr>
        <p:spPr>
          <a:xfrm>
            <a:off x="448727" y="1247038"/>
            <a:ext cx="753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Scraped: </a:t>
            </a:r>
            <a:r>
              <a:rPr lang="en-US" sz="1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housing.com</a:t>
            </a:r>
            <a:endParaRPr lang="en-US" sz="16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Section: Rental listings for independent houses/villas in Hyderabad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013D80-72C2-FB93-C5A9-714026EF8FF1}"/>
              </a:ext>
            </a:extLst>
          </p:cNvPr>
          <p:cNvSpPr txBox="1"/>
          <p:nvPr/>
        </p:nvSpPr>
        <p:spPr>
          <a:xfrm>
            <a:off x="0" y="708374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Website Source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423AE-224F-AE53-FDFB-EE22F9B347B1}"/>
              </a:ext>
            </a:extLst>
          </p:cNvPr>
          <p:cNvSpPr txBox="1"/>
          <p:nvPr/>
        </p:nvSpPr>
        <p:spPr>
          <a:xfrm>
            <a:off x="-147484" y="1918437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Scraping Process Followed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AC6EDE-C38E-085C-B29A-0367181C6161}"/>
              </a:ext>
            </a:extLst>
          </p:cNvPr>
          <p:cNvSpPr txBox="1"/>
          <p:nvPr/>
        </p:nvSpPr>
        <p:spPr>
          <a:xfrm>
            <a:off x="-147484" y="2497613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highlight>
                  <a:srgbClr val="FFFF00"/>
                </a:highlight>
              </a:rPr>
              <a:t>Collected Listing URLs</a:t>
            </a:r>
            <a:endParaRPr lang="en-US" sz="1600" dirty="0">
              <a:highlight>
                <a:srgbClr val="FFFF00"/>
              </a:highlight>
            </a:endParaRPr>
          </a:p>
          <a:p>
            <a:pPr marL="342900" indent="-342900" algn="ctr">
              <a:buFont typeface="+mj-lt"/>
              <a:buAutoNum type="alphaL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Scraped 32 pages</a:t>
            </a:r>
          </a:p>
          <a:p>
            <a:pPr marL="342900" indent="-342900" algn="ctr">
              <a:buFont typeface="+mj-lt"/>
              <a:buAutoNum type="alphaL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page contains ~30 listings</a:t>
            </a:r>
          </a:p>
          <a:p>
            <a:pPr marL="342900" indent="-342900" algn="ctr">
              <a:buFont typeface="+mj-lt"/>
              <a:buAutoNum type="alphaL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house links collected: ~800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1D35FA-BB90-990B-950A-26AE634EF70D}"/>
              </a:ext>
            </a:extLst>
          </p:cNvPr>
          <p:cNvSpPr txBox="1"/>
          <p:nvPr/>
        </p:nvSpPr>
        <p:spPr>
          <a:xfrm>
            <a:off x="0" y="3707676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Details from Each House Link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Address, BHK, Bathrooms, Rent, Area (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sqft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Furnishing Status, Parking Availability, etc.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CDCB7C-8384-973F-A990-B840D3E931D8}"/>
              </a:ext>
            </a:extLst>
          </p:cNvPr>
          <p:cNvSpPr txBox="1"/>
          <p:nvPr/>
        </p:nvSpPr>
        <p:spPr>
          <a:xfrm>
            <a:off x="2" y="4794683"/>
            <a:ext cx="121919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IN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&amp; Libraries Used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requests,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pandas, matplotlib, seaborn,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regex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69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3C48A6-D44B-8025-7038-0C06ABE04D9E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Summary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375B67-27DC-CA11-006C-DFEBB2170D8C}"/>
              </a:ext>
            </a:extLst>
          </p:cNvPr>
          <p:cNvSpPr txBox="1"/>
          <p:nvPr/>
        </p:nvSpPr>
        <p:spPr>
          <a:xfrm>
            <a:off x="-1" y="1166842"/>
            <a:ext cx="121920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Records: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~[e.g., 800] house listings collected from 32 pages.</a:t>
            </a:r>
          </a:p>
          <a:p>
            <a:pPr algn="ctr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Extracted: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Address, BHK, Bathrooms, Area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sqft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Rent, Furnishing Status, Parking, Posted Date.</a:t>
            </a:r>
          </a:p>
          <a:p>
            <a:pPr algn="ctr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Features: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Furnishing Status, Parking Availability, Facing, Property Type etc.</a:t>
            </a:r>
          </a:p>
          <a:p>
            <a:pPr algn="ctr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Features: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BHK, Bathrooms, Area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sqft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Rent.</a:t>
            </a:r>
          </a:p>
          <a:p>
            <a:pPr algn="ctr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Field: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Posted Date (used to analyze listing trends over time)</a:t>
            </a:r>
          </a:p>
          <a:p>
            <a:pPr algn="ctr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Rent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Continuos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Variable)</a:t>
            </a:r>
          </a:p>
          <a:p>
            <a:pPr algn="ctr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245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3B2586-29A2-CC9E-F501-E36F3D120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5071"/>
            <a:ext cx="12192000" cy="50144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4E3499-B568-835E-7906-B8E377BD0407}"/>
              </a:ext>
            </a:extLst>
          </p:cNvPr>
          <p:cNvSpPr txBox="1"/>
          <p:nvPr/>
        </p:nvSpPr>
        <p:spPr>
          <a:xfrm>
            <a:off x="0" y="13765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Data </a:t>
            </a:r>
            <a:endParaRPr lang="en-I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707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8FF8C-8BB9-854F-1DF2-EA67FAE11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8490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rgbClr val="66FF99"/>
                </a:solidFill>
              </a:rPr>
              <a:t>Exploratory Data Analysis</a:t>
            </a:r>
            <a:endParaRPr lang="en-IN" sz="2800" dirty="0">
              <a:solidFill>
                <a:srgbClr val="66FF99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3E4D9-B487-0AB7-0189-5F5230255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13064"/>
            <a:ext cx="10515600" cy="4630420"/>
          </a:xfrm>
        </p:spPr>
        <p:txBody>
          <a:bodyPr/>
          <a:lstStyle/>
          <a:p>
            <a:pPr marL="11430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Extraction:</a:t>
            </a:r>
          </a:p>
          <a:p>
            <a:pPr marL="114300" indent="0">
              <a:buNone/>
            </a:pPr>
            <a:r>
              <a:rPr lang="en-IN" dirty="0"/>
              <a:t>	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BHK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regex from titles like “7 BHK Independent House for Rent”.</a:t>
            </a:r>
          </a:p>
          <a:p>
            <a:pPr marL="11430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area_sqft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regex from titles like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“6200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sq.ftconvert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unit”.</a:t>
            </a:r>
          </a:p>
          <a:p>
            <a:pPr marL="11430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Furnishing and Structure Details:</a:t>
            </a:r>
          </a:p>
          <a:p>
            <a:pPr marL="11430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Separated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furnishing_status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"Semi Furnished") from area string.</a:t>
            </a:r>
          </a:p>
          <a:p>
            <a:pPr marL="11430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Replaced inconsistent values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“-”)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furnished, parking and balcony features with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“Not Mentioned”.</a:t>
            </a:r>
          </a:p>
          <a:p>
            <a:pPr marL="11430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Engineering:</a:t>
            </a:r>
          </a:p>
          <a:p>
            <a:pPr marL="11430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address to create new columns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primary_location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city</a:t>
            </a:r>
          </a:p>
          <a:p>
            <a:pPr marL="11430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Rent Cleaning:</a:t>
            </a:r>
          </a:p>
          <a:p>
            <a:pPr marL="11430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rent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string format (e.g., “1,00,000”) to integer by removing commas.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8E6A86-0816-C2E2-AF2C-C4E07894830B}"/>
              </a:ext>
            </a:extLst>
          </p:cNvPr>
          <p:cNvSpPr txBox="1"/>
          <p:nvPr/>
        </p:nvSpPr>
        <p:spPr>
          <a:xfrm>
            <a:off x="838200" y="893598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Preprocessing Steps</a:t>
            </a:r>
          </a:p>
        </p:txBody>
      </p:sp>
    </p:spTree>
    <p:extLst>
      <p:ext uri="{BB962C8B-B14F-4D97-AF65-F5344CB8AC3E}">
        <p14:creationId xmlns:p14="http://schemas.microsoft.com/office/powerpoint/2010/main" val="3981281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D918E-4584-5268-B9D5-00F803A33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42452"/>
            <a:ext cx="10515600" cy="5653547"/>
          </a:xfrm>
        </p:spPr>
        <p:txBody>
          <a:bodyPr>
            <a:normAutofit fontScale="25000" lnSpcReduction="20000"/>
          </a:bodyPr>
          <a:lstStyle/>
          <a:p>
            <a:pPr marL="114300" indent="0">
              <a:buNone/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Handling: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posted_date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string to datetime.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new time-based features: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posted_month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day_name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is_weekend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Deduplication &amp; Column Management: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5 duplicate records.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1" indent="0">
              <a:buNone/>
            </a:pPr>
            <a:r>
              <a:rPr lang="en-US" sz="6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Dropped intermediate columns: BHK, Posted Date, Area, Furnishing, Location.</a:t>
            </a:r>
          </a:p>
          <a:p>
            <a:pPr marL="571500" lvl="1" indent="0">
              <a:buNone/>
            </a:pPr>
            <a:endParaRPr lang="en-US" sz="6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1" indent="0">
              <a:buNone/>
            </a:pPr>
            <a:r>
              <a:rPr lang="en-US" sz="6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Renamed and rearranged columns for better clarity.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 Investigation: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outliers in 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bhk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rent, and bathrooms.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Retained all values as valid based on contextual evidence (e.g., high area or location).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990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908D-7AFD-1023-416B-9EA89D7A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53461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9E099-276C-D7F8-0581-D09922CFF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Analyzed numerical features using: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Histograms &amp; Boxplots (e.g., rent,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area_sqft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bathrooms)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statistics (mean, median, min, max, quartiles)</a:t>
            </a:r>
          </a:p>
          <a:p>
            <a:pPr marL="11430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Analyzed categorical features using:</a:t>
            </a:r>
          </a:p>
          <a:p>
            <a:pPr marL="11430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Countplots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furnishing_status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parking,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primary_location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1430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Frequency tables and bar plots</a:t>
            </a:r>
          </a:p>
          <a:p>
            <a:pPr marL="11430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for outliers in: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bhk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bathrooms, and rent using boxplots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 removal applied since values were meaningful and justified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32B21B-87F2-0197-D186-6C2653C6C3DF}"/>
              </a:ext>
            </a:extLst>
          </p:cNvPr>
          <p:cNvSpPr txBox="1"/>
          <p:nvPr/>
        </p:nvSpPr>
        <p:spPr>
          <a:xfrm>
            <a:off x="838200" y="1071716"/>
            <a:ext cx="1051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the distribution and characteristics of individual features in the dataset.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84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444</TotalTime>
  <Words>1435</Words>
  <Application>Microsoft Office PowerPoint</Application>
  <PresentationFormat>Widescreen</PresentationFormat>
  <Paragraphs>180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Libre Baskerville</vt:lpstr>
      <vt:lpstr>Times New Roman</vt:lpstr>
      <vt:lpstr>Arial</vt:lpstr>
      <vt:lpstr>Calibri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Exploratory Data Analysis</vt:lpstr>
      <vt:lpstr>PowerPoint Presentation</vt:lpstr>
      <vt:lpstr>Univariate Analysis</vt:lpstr>
      <vt:lpstr>PowerPoint Presentation</vt:lpstr>
      <vt:lpstr>PowerPoint Presentation</vt:lpstr>
      <vt:lpstr>PowerPoint Presentation</vt:lpstr>
      <vt:lpstr>Univariate Analysis – Key Insights</vt:lpstr>
      <vt:lpstr>Bivariate &amp; Multivariate Analysis – Steps</vt:lpstr>
      <vt:lpstr>PowerPoint Presentation</vt:lpstr>
      <vt:lpstr>PowerPoint Presentation</vt:lpstr>
      <vt:lpstr>PowerPoint Presentation</vt:lpstr>
      <vt:lpstr>Overall Insights &amp; Conclusion</vt:lpstr>
      <vt:lpstr>Overall Insights &amp; Conclusion</vt:lpstr>
      <vt:lpstr>Experience &amp; Challenges Faced</vt:lpstr>
      <vt:lpstr>Q &amp; 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Raghu Ram Aduri</dc:creator>
  <cp:lastModifiedBy>Bollu Bharath Reddy</cp:lastModifiedBy>
  <cp:revision>250</cp:revision>
  <dcterms:created xsi:type="dcterms:W3CDTF">2021-02-16T05:19:01Z</dcterms:created>
  <dcterms:modified xsi:type="dcterms:W3CDTF">2025-05-31T05:12:17Z</dcterms:modified>
</cp:coreProperties>
</file>