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0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5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5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8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22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7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2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1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7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3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9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C19FCE-0E4C-4EE5-B10A-F3BA1488C71C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CCB00D-9B66-43AA-8F69-CA8B7F7C8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4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9E0E-60DF-CC69-3948-164B89E6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714500"/>
            <a:ext cx="9973709" cy="1631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Modeling for Insurance Claim Probability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DADB2-EA30-735C-7D78-A1CD25322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699164"/>
            <a:ext cx="10067227" cy="1939636"/>
          </a:xfrm>
        </p:spPr>
        <p:txBody>
          <a:bodyPr>
            <a:normAutofit/>
          </a:bodyPr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 Reddy Bollu</a:t>
            </a:r>
            <a:br>
              <a:rPr lang="en-I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bollubharathreddy2@gmail.com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8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0170-AA05-00F1-331E-44E07D98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on Test 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E79D86-BE36-495C-430A-5E489077D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271612"/>
              </p:ext>
            </p:extLst>
          </p:nvPr>
        </p:nvGraphicFramePr>
        <p:xfrm>
          <a:off x="480646" y="2344615"/>
          <a:ext cx="11242430" cy="440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486">
                  <a:extLst>
                    <a:ext uri="{9D8B030D-6E8A-4147-A177-3AD203B41FA5}">
                      <a16:colId xmlns:a16="http://schemas.microsoft.com/office/drawing/2014/main" val="1725755179"/>
                    </a:ext>
                  </a:extLst>
                </a:gridCol>
                <a:gridCol w="2248486">
                  <a:extLst>
                    <a:ext uri="{9D8B030D-6E8A-4147-A177-3AD203B41FA5}">
                      <a16:colId xmlns:a16="http://schemas.microsoft.com/office/drawing/2014/main" val="3798396086"/>
                    </a:ext>
                  </a:extLst>
                </a:gridCol>
                <a:gridCol w="2248486">
                  <a:extLst>
                    <a:ext uri="{9D8B030D-6E8A-4147-A177-3AD203B41FA5}">
                      <a16:colId xmlns:a16="http://schemas.microsoft.com/office/drawing/2014/main" val="1005986705"/>
                    </a:ext>
                  </a:extLst>
                </a:gridCol>
                <a:gridCol w="2248486">
                  <a:extLst>
                    <a:ext uri="{9D8B030D-6E8A-4147-A177-3AD203B41FA5}">
                      <a16:colId xmlns:a16="http://schemas.microsoft.com/office/drawing/2014/main" val="1527849091"/>
                    </a:ext>
                  </a:extLst>
                </a:gridCol>
                <a:gridCol w="2248486">
                  <a:extLst>
                    <a:ext uri="{9D8B030D-6E8A-4147-A177-3AD203B41FA5}">
                      <a16:colId xmlns:a16="http://schemas.microsoft.com/office/drawing/2014/main" val="2885686990"/>
                    </a:ext>
                  </a:extLst>
                </a:gridCol>
              </a:tblGrid>
              <a:tr h="36969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Name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F1 Score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Precision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Recall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ROC-AUC</a:t>
                      </a:r>
                    </a:p>
                  </a:txBody>
                  <a:tcPr marL="76739" marR="76739" anchor="ctr"/>
                </a:tc>
                <a:extLst>
                  <a:ext uri="{0D108BD9-81ED-4DB2-BD59-A6C34878D82A}">
                    <a16:rowId xmlns:a16="http://schemas.microsoft.com/office/drawing/2014/main" val="2886474152"/>
                  </a:ext>
                </a:extLst>
              </a:tr>
              <a:tr h="578974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0.554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0.594</a:t>
                      </a:r>
                    </a:p>
                  </a:txBody>
                  <a:tcPr marL="76739" marR="76739" anchor="ctr"/>
                </a:tc>
                <a:extLst>
                  <a:ext uri="{0D108BD9-81ED-4DB2-BD59-A6C34878D82A}">
                    <a16:rowId xmlns:a16="http://schemas.microsoft.com/office/drawing/2014/main" val="3450294160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0.085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0.073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0.517</a:t>
                      </a:r>
                    </a:p>
                  </a:txBody>
                  <a:tcPr marL="76739" marR="76739" anchor="ctr"/>
                </a:tc>
                <a:extLst>
                  <a:ext uri="{0D108BD9-81ED-4DB2-BD59-A6C34878D82A}">
                    <a16:rowId xmlns:a16="http://schemas.microsoft.com/office/drawing/2014/main" val="2074347632"/>
                  </a:ext>
                </a:extLst>
              </a:tr>
              <a:tr h="578974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 Classifier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0.059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</a:p>
                  </a:txBody>
                  <a:tcPr marL="76739" marR="76739" anchor="ctr"/>
                </a:tc>
                <a:extLst>
                  <a:ext uri="{0D108BD9-81ED-4DB2-BD59-A6C34878D82A}">
                    <a16:rowId xmlns:a16="http://schemas.microsoft.com/office/drawing/2014/main" val="3570342146"/>
                  </a:ext>
                </a:extLst>
              </a:tr>
              <a:tr h="578974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 Classifier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0.326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0.619</a:t>
                      </a:r>
                    </a:p>
                  </a:txBody>
                  <a:tcPr marL="76739" marR="76739" anchor="ctr"/>
                </a:tc>
                <a:extLst>
                  <a:ext uri="{0D108BD9-81ED-4DB2-BD59-A6C34878D82A}">
                    <a16:rowId xmlns:a16="http://schemas.microsoft.com/office/drawing/2014/main" val="1281755815"/>
                  </a:ext>
                </a:extLst>
              </a:tr>
              <a:tr h="827104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0.113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</a:p>
                  </a:txBody>
                  <a:tcPr marL="76739" marR="76739" anchor="ctr"/>
                </a:tc>
                <a:extLst>
                  <a:ext uri="{0D108BD9-81ED-4DB2-BD59-A6C34878D82A}">
                    <a16:rowId xmlns:a16="http://schemas.microsoft.com/office/drawing/2014/main" val="3186913958"/>
                  </a:ext>
                </a:extLst>
              </a:tr>
              <a:tr h="827104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Classifier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0.071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0.049</a:t>
                      </a:r>
                    </a:p>
                  </a:txBody>
                  <a:tcPr marL="76739" marR="76739"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0.635</a:t>
                      </a:r>
                    </a:p>
                  </a:txBody>
                  <a:tcPr marL="76739" marR="76739" anchor="ctr"/>
                </a:tc>
                <a:extLst>
                  <a:ext uri="{0D108BD9-81ED-4DB2-BD59-A6C34878D82A}">
                    <a16:rowId xmlns:a16="http://schemas.microsoft.com/office/drawing/2014/main" val="114155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7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2685-C56A-80F8-44F0-55D8578B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0AB8-F21D-937D-8E46-A07D3C11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2203938"/>
            <a:ext cx="11289323" cy="44899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Classifier: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the highest Test F1 Score (0.148) and Test ROC-AUC Score (0.619).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 balanced trade-off between precision (0.096) and recall (0.326).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Precision (0.128) and the highest ROC-AUC Score (0.635).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lower F1 Score compared to AdaBoost but shows good overall performance.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metrics,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 strong performance. The choice between them can depend on the specific application needs, with AdaBoost providing a good balance and Gradient Boosting offering slightly better precision and ROC-AUC.</a:t>
            </a: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7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5DC7-44BE-004C-9923-F70409A1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A4213D-7254-AF1B-0F1C-E94DDD0C3B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-48525"/>
            <a:ext cx="12192000" cy="809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had a significant class imbalance with a 94% to 6% distribution.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imbalance can lead to biased models that perform well on the majority class but poorly on the minority class.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Time: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with extensive hyperparameter tuning on a large dataset (78,000 rows and 58 features) led to long computational times, sometimes exceeding 2 hours.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Best Model: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multiple models to evaluate, determining the best-performing model considering both training and test performance was challenging.</a:t>
            </a:r>
          </a:p>
          <a:p>
            <a:pPr marL="0" indent="0" algn="ctr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Implemented: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Imbalanced Dataset: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ctr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Training Data: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oversampling techniques to balance the training data while keeping the test data as it is.</a:t>
            </a:r>
          </a:p>
          <a:p>
            <a:pPr marL="742950" lvl="1" indent="-285750" algn="ctr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evaluation metrics like Precision, Recall, F1-Score, and ROC-AUC that are suitable for imbalanced datasets to get a more accurate measure of model performance.</a:t>
            </a:r>
          </a:p>
          <a:p>
            <a:pPr algn="ctr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Computational Time: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ctr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Hyperparameter Grid: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the hyperparameter grid to essential parameters to reduce search space and computational time.</a:t>
            </a:r>
          </a:p>
          <a:p>
            <a:pPr marL="742950" lvl="1" indent="-285750" algn="ctr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Search Techniques: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RandomizedSearchCV instead of GridSearchCV to explore a wide range of hyperparameters more efficiently within a shorter timeframe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9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DD97-1616-BB7C-3BF8-AA0D4176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07B0-0382-29BA-81E5-31C78304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34045"/>
            <a:ext cx="11274136" cy="44369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Claims Processing Accuracy: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the accuracy of predicting insurance claims, leading to more reliable and fair assessments.</a:t>
            </a:r>
          </a:p>
          <a:p>
            <a:pPr marL="457200" lvl="1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the chances of fraudulent claims being approved, saving costs for the company.</a:t>
            </a: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accurately predicting claims, the model helps in efficient allocation of resources.</a:t>
            </a:r>
          </a:p>
          <a:p>
            <a:pPr marL="0" indent="0" algn="ctr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manual review workload, lowering operational costs.</a:t>
            </a: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Investment (ROI):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Quantifiable Benefits: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false positives and false negatives in claims processing can lead to significant cost savings.</a:t>
            </a:r>
          </a:p>
          <a:p>
            <a:pPr marL="457200" lvl="1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reducing fraudulent claims by 1% can save the company millions annually.</a:t>
            </a:r>
          </a:p>
          <a:p>
            <a:pPr marL="457200" lvl="1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 in claims processing can lead to operational cost savings of up to 20%.</a:t>
            </a:r>
          </a:p>
          <a:p>
            <a:pPr marL="0" indent="0" algn="ctr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8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57BE-CFED-D2F7-B9F7-2EDF773A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EF00-1185-B88D-827A-5B68E440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2" y="2603500"/>
            <a:ext cx="11294918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I'm happy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sz="3200" b="1" dirty="0"/>
              <a:t> any questions you may have.</a:t>
            </a:r>
            <a:br>
              <a:rPr lang="en-US" sz="3200" b="1" dirty="0"/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1789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D50-2908-5302-0239-3C2C7ED6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E0FC-9333-BCC9-4028-2CBDDA9F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2603500"/>
            <a:ext cx="1123257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2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9180-9D86-25CC-164D-C238AD2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99B8FB-BA3F-B20F-19B9-AF2931E9F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328" y="2231582"/>
            <a:ext cx="11201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predictive model to assess claim probability for car insurance policies.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factors influencing claim frequency and severity to help insurance companies better assess risk and determine premiums. </a:t>
            </a:r>
          </a:p>
        </p:txBody>
      </p:sp>
    </p:spTree>
    <p:extLst>
      <p:ext uri="{BB962C8B-B14F-4D97-AF65-F5344CB8AC3E}">
        <p14:creationId xmlns:p14="http://schemas.microsoft.com/office/powerpoint/2010/main" val="389876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374E-CC4E-3C14-AC1F-92D320CE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22860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6EC1-3800-551C-1ED1-942CCC0F5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2" y="1766455"/>
            <a:ext cx="11242963" cy="48629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Learnbay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dataset has (</a:t>
            </a:r>
            <a:r>
              <a:rPr lang="en-IN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58592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and 44 columns).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policy_id: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policy_tenure: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the policy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age_of_car: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the car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age_of_policyholder: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the policyholder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area_cluster: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category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population_density: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density of the area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manufacturer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model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segment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fuel_type: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fuel used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3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2F4B-2BEA-062C-24E6-B8C096D8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CB45AB-2CBE-6F7E-9E77-6B1374A45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-941083"/>
            <a:ext cx="12192000" cy="988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found.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Variables: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categorical variables.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Numerical Features: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applied to scale numerical features.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Treatment: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 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identify and treat outliers.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6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108A-3314-9EF0-E78E-9F3C83A3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49C7EC-F65F-A4AD-2D70-6E415C3A3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983" y="1000477"/>
            <a:ext cx="1123257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Distribution: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Imbalanced dataset with 94% no-claim and 6% claim.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individual features.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Visualizations: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Histograms, box plots for numerical features.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Visualizations: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 plots for categorical features.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the relationship between pairs of features.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Visualizations: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Histograms, box plots and count plots.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826-DDD0-F5A7-CA98-4DB66F0A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and Feature Selection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269282-3725-9641-F1F4-DAF1C2B3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982" y="-1341189"/>
            <a:ext cx="11232573" cy="1068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ANOVA (Analysis of Variance):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to identify significant differences between groups for numerical features.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ANOVA results for age_of_car across different claim statuses.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to identify significant associations between categorical features and the target variable.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Chi-Square results for fuel_type and claim status.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important features for prediction using models like Random Forest or Gradient Boosting.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plot of feature importances from Random Forest or Gradient Boosting.</a:t>
            </a:r>
          </a:p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Dimensionality reduction technique to capture the most important variance in the data.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PCA to reduce 67 features to 26 components.</a:t>
            </a:r>
          </a:p>
          <a:p>
            <a:pPr marL="457200" lvl="1" indent="0" algn="ctr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 plot showing the explained variance by each principal component.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2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D250-DBA1-0817-7C3C-3345B2AA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BAD3-B4D3-5809-F7AB-981BE948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2" y="1875691"/>
            <a:ext cx="11242963" cy="462901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Considered: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Classifier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Model: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2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9933-4BCE-C393-C2AB-504DB807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dirty="0"/>
              <a:t> Process and Tools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4739B0-AF2F-8376-1AA5-32EE4B79AD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92780"/>
            <a:ext cx="12192000" cy="60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split into training and testing sets with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70:30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Imbalanced Data: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 was balanced using oversampling techniques to address the class imbalance (94% non-claims, 6% claims).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test data was kept in its original imbalanced state to evaluate real-world performance.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machine learning models were trained, including Logistic Regression, Decision Tree, Random Forest, AdaBoost, Gradient Boosting, and XG Boost.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was performed using RandomizedSearchCV to find the best model parameters efficiently.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were evaluated using F1 Score, Precision, Recall, and ROC-AUC on both the training and test sets.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curves and ROC curves were plotted to visualize model performance.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6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DBC3-94C5-F521-425B-27C30BFD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dirty="0"/>
              <a:t> Metrics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47432C-E600-CE8A-D976-D27EB42CC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646" y="1649384"/>
            <a:ext cx="1125415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true positive predictions to the total positive predictions.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Precision = True Positives / (True Positives + False Positives)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true positive predictions to the actual positives in the data.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= True Positives / (True Positives + False Negatives)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harmonic mean of precision and recall.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 = 2 * (Precision * Recall) / (Precision + Recall)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ROC-AUC (Receiver Operating Characteristic - Area Under Curve):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performance measurement for classification problems at various threshold settings.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represents the degree of separability achieved by the model.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curve that shows the trade-off between precision and recall for different thresholds.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59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162</TotalTime>
  <Words>1250</Words>
  <Application>Microsoft Office PowerPoint</Application>
  <PresentationFormat>Widescreen</PresentationFormat>
  <Paragraphs>238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Ion Boardroom</vt:lpstr>
      <vt:lpstr> Predictive Modeling for Insurance Claim Probability</vt:lpstr>
      <vt:lpstr>Introduction</vt:lpstr>
      <vt:lpstr> Data Collection</vt:lpstr>
      <vt:lpstr>Data Preprocessing</vt:lpstr>
      <vt:lpstr> Exploratory Data Analysis (EDA)</vt:lpstr>
      <vt:lpstr>Statistical Tests and Feature Selection</vt:lpstr>
      <vt:lpstr>Models</vt:lpstr>
      <vt:lpstr>Model Training Process and Tools</vt:lpstr>
      <vt:lpstr>Model Evaluation Metrics</vt:lpstr>
      <vt:lpstr>Model Performance on Test Set</vt:lpstr>
      <vt:lpstr>Results and Conclusion</vt:lpstr>
      <vt:lpstr>Challenges and Solutions</vt:lpstr>
      <vt:lpstr>Business Impact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Bollu Bharath Reddy</dc:creator>
  <cp:lastModifiedBy>Bollu Bharath Reddy</cp:lastModifiedBy>
  <cp:revision>135</cp:revision>
  <dcterms:created xsi:type="dcterms:W3CDTF">2024-07-10T06:10:22Z</dcterms:created>
  <dcterms:modified xsi:type="dcterms:W3CDTF">2024-07-13T13:40:51Z</dcterms:modified>
</cp:coreProperties>
</file>