
<file path=[Content_Types].xml><?xml version="1.0" encoding="utf-8"?>
<Types xmlns="http://schemas.openxmlformats.org/package/2006/content-types">
  <Default Extension="emf" ContentType="image/x-emf"/>
  <Default Extension="jpeg" ContentType="image/jpeg"/>
  <Default Extension="pptx" ContentType="application/vnd.openxmlformats-officedocument.presentationml.presentation"/>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2" r:id="rId1"/>
  </p:sldMasterIdLst>
  <p:sldIdLst>
    <p:sldId id="256" r:id="rId2"/>
    <p:sldId id="262" r:id="rId3"/>
    <p:sldId id="258" r:id="rId4"/>
    <p:sldId id="261" r:id="rId5"/>
    <p:sldId id="259" r:id="rId6"/>
    <p:sldId id="260"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rthavarshni t" initials="at" lastIdx="1" clrIdx="0">
    <p:extLst>
      <p:ext uri="{19B8F6BF-5375-455C-9EA6-DF929625EA0E}">
        <p15:presenceInfo xmlns:p15="http://schemas.microsoft.com/office/powerpoint/2012/main" userId="18c59b48ce8f1a9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96A967-B06E-491B-93CC-A79A82C17038}"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F1A60-2475-4458-BCAC-D2A09145CB95}" type="slidenum">
              <a:rPr lang="en-IN" smtClean="0"/>
              <a:t>‹#›</a:t>
            </a:fld>
            <a:endParaRPr lang="en-IN"/>
          </a:p>
        </p:txBody>
      </p:sp>
    </p:spTree>
    <p:extLst>
      <p:ext uri="{BB962C8B-B14F-4D97-AF65-F5344CB8AC3E}">
        <p14:creationId xmlns:p14="http://schemas.microsoft.com/office/powerpoint/2010/main" val="1402993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96A967-B06E-491B-93CC-A79A82C17038}"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3F1A60-2475-4458-BCAC-D2A09145CB95}" type="slidenum">
              <a:rPr lang="en-IN" smtClean="0"/>
              <a:t>‹#›</a:t>
            </a:fld>
            <a:endParaRPr lang="en-IN"/>
          </a:p>
        </p:txBody>
      </p:sp>
    </p:spTree>
    <p:extLst>
      <p:ext uri="{BB962C8B-B14F-4D97-AF65-F5344CB8AC3E}">
        <p14:creationId xmlns:p14="http://schemas.microsoft.com/office/powerpoint/2010/main" val="1862153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96A967-B06E-491B-93CC-A79A82C17038}"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3F1A60-2475-4458-BCAC-D2A09145CB95}" type="slidenum">
              <a:rPr lang="en-IN" smtClean="0"/>
              <a:t>‹#›</a:t>
            </a:fld>
            <a:endParaRPr lang="en-IN"/>
          </a:p>
        </p:txBody>
      </p:sp>
    </p:spTree>
    <p:extLst>
      <p:ext uri="{BB962C8B-B14F-4D97-AF65-F5344CB8AC3E}">
        <p14:creationId xmlns:p14="http://schemas.microsoft.com/office/powerpoint/2010/main" val="3454614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96A967-B06E-491B-93CC-A79A82C17038}"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3F1A60-2475-4458-BCAC-D2A09145CB9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99784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96A967-B06E-491B-93CC-A79A82C17038}"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3F1A60-2475-4458-BCAC-D2A09145CB95}" type="slidenum">
              <a:rPr lang="en-IN" smtClean="0"/>
              <a:t>‹#›</a:t>
            </a:fld>
            <a:endParaRPr lang="en-IN"/>
          </a:p>
        </p:txBody>
      </p:sp>
    </p:spTree>
    <p:extLst>
      <p:ext uri="{BB962C8B-B14F-4D97-AF65-F5344CB8AC3E}">
        <p14:creationId xmlns:p14="http://schemas.microsoft.com/office/powerpoint/2010/main" val="1712476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796A967-B06E-491B-93CC-A79A82C17038}" type="datetimeFigureOut">
              <a:rPr lang="en-IN" smtClean="0"/>
              <a:t>05-10-2021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3F1A60-2475-4458-BCAC-D2A09145CB95}" type="slidenum">
              <a:rPr lang="en-IN" smtClean="0"/>
              <a:t>‹#›</a:t>
            </a:fld>
            <a:endParaRPr lang="en-IN"/>
          </a:p>
        </p:txBody>
      </p:sp>
    </p:spTree>
    <p:extLst>
      <p:ext uri="{BB962C8B-B14F-4D97-AF65-F5344CB8AC3E}">
        <p14:creationId xmlns:p14="http://schemas.microsoft.com/office/powerpoint/2010/main" val="3935260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796A967-B06E-491B-93CC-A79A82C17038}" type="datetimeFigureOut">
              <a:rPr lang="en-IN" smtClean="0"/>
              <a:t>05-10-2021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3F1A60-2475-4458-BCAC-D2A09145CB95}" type="slidenum">
              <a:rPr lang="en-IN" smtClean="0"/>
              <a:t>‹#›</a:t>
            </a:fld>
            <a:endParaRPr lang="en-IN"/>
          </a:p>
        </p:txBody>
      </p:sp>
    </p:spTree>
    <p:extLst>
      <p:ext uri="{BB962C8B-B14F-4D97-AF65-F5344CB8AC3E}">
        <p14:creationId xmlns:p14="http://schemas.microsoft.com/office/powerpoint/2010/main" val="2086013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96A967-B06E-491B-93CC-A79A82C17038}"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F1A60-2475-4458-BCAC-D2A09145CB95}" type="slidenum">
              <a:rPr lang="en-IN" smtClean="0"/>
              <a:t>‹#›</a:t>
            </a:fld>
            <a:endParaRPr lang="en-IN"/>
          </a:p>
        </p:txBody>
      </p:sp>
    </p:spTree>
    <p:extLst>
      <p:ext uri="{BB962C8B-B14F-4D97-AF65-F5344CB8AC3E}">
        <p14:creationId xmlns:p14="http://schemas.microsoft.com/office/powerpoint/2010/main" val="2224411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96A967-B06E-491B-93CC-A79A82C17038}"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F1A60-2475-4458-BCAC-D2A09145CB95}" type="slidenum">
              <a:rPr lang="en-IN" smtClean="0"/>
              <a:t>‹#›</a:t>
            </a:fld>
            <a:endParaRPr lang="en-IN"/>
          </a:p>
        </p:txBody>
      </p:sp>
    </p:spTree>
    <p:extLst>
      <p:ext uri="{BB962C8B-B14F-4D97-AF65-F5344CB8AC3E}">
        <p14:creationId xmlns:p14="http://schemas.microsoft.com/office/powerpoint/2010/main" val="1249594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96A967-B06E-491B-93CC-A79A82C17038}"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F1A60-2475-4458-BCAC-D2A09145CB95}" type="slidenum">
              <a:rPr lang="en-IN" smtClean="0"/>
              <a:t>‹#›</a:t>
            </a:fld>
            <a:endParaRPr lang="en-IN"/>
          </a:p>
        </p:txBody>
      </p:sp>
    </p:spTree>
    <p:extLst>
      <p:ext uri="{BB962C8B-B14F-4D97-AF65-F5344CB8AC3E}">
        <p14:creationId xmlns:p14="http://schemas.microsoft.com/office/powerpoint/2010/main" val="1955927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96A967-B06E-491B-93CC-A79A82C17038}"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F1A60-2475-4458-BCAC-D2A09145CB95}" type="slidenum">
              <a:rPr lang="en-IN" smtClean="0"/>
              <a:t>‹#›</a:t>
            </a:fld>
            <a:endParaRPr lang="en-IN"/>
          </a:p>
        </p:txBody>
      </p:sp>
    </p:spTree>
    <p:extLst>
      <p:ext uri="{BB962C8B-B14F-4D97-AF65-F5344CB8AC3E}">
        <p14:creationId xmlns:p14="http://schemas.microsoft.com/office/powerpoint/2010/main" val="3576326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96A967-B06E-491B-93CC-A79A82C17038}"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3F1A60-2475-4458-BCAC-D2A09145CB95}" type="slidenum">
              <a:rPr lang="en-IN" smtClean="0"/>
              <a:t>‹#›</a:t>
            </a:fld>
            <a:endParaRPr lang="en-IN"/>
          </a:p>
        </p:txBody>
      </p:sp>
    </p:spTree>
    <p:extLst>
      <p:ext uri="{BB962C8B-B14F-4D97-AF65-F5344CB8AC3E}">
        <p14:creationId xmlns:p14="http://schemas.microsoft.com/office/powerpoint/2010/main" val="523310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96A967-B06E-491B-93CC-A79A82C17038}" type="datetimeFigureOut">
              <a:rPr lang="en-IN" smtClean="0"/>
              <a:t>05-10-2021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3F1A60-2475-4458-BCAC-D2A09145CB95}" type="slidenum">
              <a:rPr lang="en-IN" smtClean="0"/>
              <a:t>‹#›</a:t>
            </a:fld>
            <a:endParaRPr lang="en-IN"/>
          </a:p>
        </p:txBody>
      </p:sp>
    </p:spTree>
    <p:extLst>
      <p:ext uri="{BB962C8B-B14F-4D97-AF65-F5344CB8AC3E}">
        <p14:creationId xmlns:p14="http://schemas.microsoft.com/office/powerpoint/2010/main" val="105654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96A967-B06E-491B-93CC-A79A82C17038}" type="datetimeFigureOut">
              <a:rPr lang="en-IN" smtClean="0"/>
              <a:t>05-10-2021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3F1A60-2475-4458-BCAC-D2A09145CB95}" type="slidenum">
              <a:rPr lang="en-IN" smtClean="0"/>
              <a:t>‹#›</a:t>
            </a:fld>
            <a:endParaRPr lang="en-IN"/>
          </a:p>
        </p:txBody>
      </p:sp>
    </p:spTree>
    <p:extLst>
      <p:ext uri="{BB962C8B-B14F-4D97-AF65-F5344CB8AC3E}">
        <p14:creationId xmlns:p14="http://schemas.microsoft.com/office/powerpoint/2010/main" val="3850710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96A967-B06E-491B-93CC-A79A82C17038}" type="datetimeFigureOut">
              <a:rPr lang="en-IN" smtClean="0"/>
              <a:t>05-10-2021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3F1A60-2475-4458-BCAC-D2A09145CB95}" type="slidenum">
              <a:rPr lang="en-IN" smtClean="0"/>
              <a:t>‹#›</a:t>
            </a:fld>
            <a:endParaRPr lang="en-IN"/>
          </a:p>
        </p:txBody>
      </p:sp>
    </p:spTree>
    <p:extLst>
      <p:ext uri="{BB962C8B-B14F-4D97-AF65-F5344CB8AC3E}">
        <p14:creationId xmlns:p14="http://schemas.microsoft.com/office/powerpoint/2010/main" val="1871449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96A967-B06E-491B-93CC-A79A82C17038}"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3F1A60-2475-4458-BCAC-D2A09145CB95}" type="slidenum">
              <a:rPr lang="en-IN" smtClean="0"/>
              <a:t>‹#›</a:t>
            </a:fld>
            <a:endParaRPr lang="en-IN"/>
          </a:p>
        </p:txBody>
      </p:sp>
    </p:spTree>
    <p:extLst>
      <p:ext uri="{BB962C8B-B14F-4D97-AF65-F5344CB8AC3E}">
        <p14:creationId xmlns:p14="http://schemas.microsoft.com/office/powerpoint/2010/main" val="294274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96A967-B06E-491B-93CC-A79A82C17038}"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3F1A60-2475-4458-BCAC-D2A09145CB95}" type="slidenum">
              <a:rPr lang="en-IN" smtClean="0"/>
              <a:t>‹#›</a:t>
            </a:fld>
            <a:endParaRPr lang="en-IN"/>
          </a:p>
        </p:txBody>
      </p:sp>
    </p:spTree>
    <p:extLst>
      <p:ext uri="{BB962C8B-B14F-4D97-AF65-F5344CB8AC3E}">
        <p14:creationId xmlns:p14="http://schemas.microsoft.com/office/powerpoint/2010/main" val="209092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796A967-B06E-491B-93CC-A79A82C17038}" type="datetimeFigureOut">
              <a:rPr lang="en-IN" smtClean="0"/>
              <a:t>05-10-2021</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83F1A60-2475-4458-BCAC-D2A09145CB95}" type="slidenum">
              <a:rPr lang="en-IN" smtClean="0"/>
              <a:t>‹#›</a:t>
            </a:fld>
            <a:endParaRPr lang="en-IN"/>
          </a:p>
        </p:txBody>
      </p:sp>
    </p:spTree>
    <p:extLst>
      <p:ext uri="{BB962C8B-B14F-4D97-AF65-F5344CB8AC3E}">
        <p14:creationId xmlns:p14="http://schemas.microsoft.com/office/powerpoint/2010/main" val="3394708552"/>
      </p:ext>
    </p:extLst>
  </p:cSld>
  <p:clrMap bg1="dk1" tx1="lt1" bg2="dk2" tx2="lt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 id="2147484067" r:id="rId15"/>
    <p:sldLayoutId id="2147484068" r:id="rId16"/>
    <p:sldLayoutId id="214748406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PowerPoint_Presentation.ppt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E0334-9C81-4F10-8B1A-A53622A852C7}"/>
              </a:ext>
            </a:extLst>
          </p:cNvPr>
          <p:cNvSpPr>
            <a:spLocks noGrp="1"/>
          </p:cNvSpPr>
          <p:nvPr>
            <p:ph type="ctrTitle"/>
          </p:nvPr>
        </p:nvSpPr>
        <p:spPr>
          <a:xfrm>
            <a:off x="1595269" y="1080194"/>
            <a:ext cx="9001462" cy="2387600"/>
          </a:xfrm>
        </p:spPr>
        <p:txBody>
          <a:bodyPr>
            <a:normAutofit fontScale="90000"/>
          </a:bodyPr>
          <a:lstStyle/>
          <a:p>
            <a:r>
              <a:rPr lang="en-US" dirty="0"/>
              <a:t>B-FERL: BLOCKCHAIN BASED FRAMEWORK FOR SECURING SMART VEHICLES</a:t>
            </a:r>
            <a:endParaRPr lang="en-IN" dirty="0"/>
          </a:p>
        </p:txBody>
      </p:sp>
      <p:sp>
        <p:nvSpPr>
          <p:cNvPr id="3" name="Subtitle 2">
            <a:extLst>
              <a:ext uri="{FF2B5EF4-FFF2-40B4-BE49-F238E27FC236}">
                <a16:creationId xmlns:a16="http://schemas.microsoft.com/office/drawing/2014/main" id="{A636ED4A-8A09-4A5C-8C57-4BB92A1D8B73}"/>
              </a:ext>
            </a:extLst>
          </p:cNvPr>
          <p:cNvSpPr>
            <a:spLocks noGrp="1"/>
          </p:cNvSpPr>
          <p:nvPr>
            <p:ph type="subTitle" idx="1"/>
          </p:nvPr>
        </p:nvSpPr>
        <p:spPr>
          <a:xfrm>
            <a:off x="1970843" y="3932808"/>
            <a:ext cx="8625888" cy="1324992"/>
          </a:xfrm>
        </p:spPr>
        <p:txBody>
          <a:bodyPr/>
          <a:lstStyle/>
          <a:p>
            <a:r>
              <a:rPr lang="en-US" dirty="0"/>
              <a:t>						By TEAM 3</a:t>
            </a:r>
            <a:endParaRPr lang="en-IN" dirty="0"/>
          </a:p>
        </p:txBody>
      </p:sp>
    </p:spTree>
    <p:extLst>
      <p:ext uri="{BB962C8B-B14F-4D97-AF65-F5344CB8AC3E}">
        <p14:creationId xmlns:p14="http://schemas.microsoft.com/office/powerpoint/2010/main" val="3002311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C808-20DB-42B9-937C-F4BB95FA98DF}"/>
              </a:ext>
            </a:extLst>
          </p:cNvPr>
          <p:cNvSpPr>
            <a:spLocks noGrp="1"/>
          </p:cNvSpPr>
          <p:nvPr>
            <p:ph type="title"/>
          </p:nvPr>
        </p:nvSpPr>
        <p:spPr/>
        <p:txBody>
          <a:bodyPr/>
          <a:lstStyle/>
          <a:p>
            <a:r>
              <a:rPr lang="en-US" dirty="0"/>
              <a:t>Objective and SCOPE</a:t>
            </a:r>
            <a:endParaRPr lang="en-IN" dirty="0"/>
          </a:p>
        </p:txBody>
      </p:sp>
      <p:sp>
        <p:nvSpPr>
          <p:cNvPr id="3" name="Content Placeholder 2">
            <a:extLst>
              <a:ext uri="{FF2B5EF4-FFF2-40B4-BE49-F238E27FC236}">
                <a16:creationId xmlns:a16="http://schemas.microsoft.com/office/drawing/2014/main" id="{238F2DC5-9939-496A-BBFA-F1BDA206BF41}"/>
              </a:ext>
            </a:extLst>
          </p:cNvPr>
          <p:cNvSpPr>
            <a:spLocks noGrp="1"/>
          </p:cNvSpPr>
          <p:nvPr>
            <p:ph idx="1"/>
          </p:nvPr>
        </p:nvSpPr>
        <p:spPr/>
        <p:txBody>
          <a:bodyPr/>
          <a:lstStyle/>
          <a:p>
            <a:pPr marL="0" indent="0">
              <a:buNone/>
            </a:pPr>
            <a:r>
              <a:rPr lang="en-US" b="1" u="sng" dirty="0"/>
              <a:t>Objective:</a:t>
            </a:r>
          </a:p>
          <a:p>
            <a:r>
              <a:rPr lang="en-US" dirty="0"/>
              <a:t>To produce a framework for in-vehicle network security that exposes threats in smart vehicles (CAVs) by ascertaining the state of the vehicles internal controls.</a:t>
            </a:r>
          </a:p>
          <a:p>
            <a:pPr marL="0" indent="0">
              <a:buNone/>
            </a:pPr>
            <a:r>
              <a:rPr lang="en-US" b="1" u="sng" dirty="0"/>
              <a:t>Scope of the project:</a:t>
            </a:r>
          </a:p>
          <a:p>
            <a:r>
              <a:rPr lang="en-US" dirty="0"/>
              <a:t>To build a decentralized security framework for in-vehicle networks</a:t>
            </a:r>
          </a:p>
          <a:p>
            <a:r>
              <a:rPr lang="en-US" dirty="0"/>
              <a:t>To evaluate the resilience of the proposed framework to identified attacks</a:t>
            </a:r>
          </a:p>
          <a:p>
            <a:r>
              <a:rPr lang="en-US" dirty="0"/>
              <a:t>To detect Distributed Denial of Service (DDoS) attack using Machine Learning </a:t>
            </a:r>
            <a:endParaRPr lang="en-IN" dirty="0"/>
          </a:p>
        </p:txBody>
      </p:sp>
    </p:spTree>
    <p:extLst>
      <p:ext uri="{BB962C8B-B14F-4D97-AF65-F5344CB8AC3E}">
        <p14:creationId xmlns:p14="http://schemas.microsoft.com/office/powerpoint/2010/main" val="2351946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9A4E-0A20-4A5D-9E7E-C68303497A4C}"/>
              </a:ext>
            </a:extLst>
          </p:cNvPr>
          <p:cNvSpPr>
            <a:spLocks noGrp="1"/>
          </p:cNvSpPr>
          <p:nvPr>
            <p:ph type="title"/>
          </p:nvPr>
        </p:nvSpPr>
        <p:spPr>
          <a:xfrm>
            <a:off x="838200" y="1"/>
            <a:ext cx="10515600" cy="681036"/>
          </a:xfrm>
        </p:spPr>
        <p:txBody>
          <a:bodyPr>
            <a:normAutofit/>
          </a:bodyPr>
          <a:lstStyle/>
          <a:p>
            <a:r>
              <a:rPr lang="en-US" dirty="0">
                <a:solidFill>
                  <a:srgbClr val="FF0000"/>
                </a:solidFill>
              </a:rPr>
              <a:t>ARCHITECTURE</a:t>
            </a:r>
            <a:endParaRPr lang="en-IN" dirty="0">
              <a:solidFill>
                <a:srgbClr val="FF0000"/>
              </a:solidFill>
            </a:endParaRPr>
          </a:p>
        </p:txBody>
      </p:sp>
      <p:graphicFrame>
        <p:nvGraphicFramePr>
          <p:cNvPr id="8" name="Content Placeholder 7">
            <a:hlinkClick r:id="" action="ppaction://ole?verb=0"/>
            <a:extLst>
              <a:ext uri="{FF2B5EF4-FFF2-40B4-BE49-F238E27FC236}">
                <a16:creationId xmlns:a16="http://schemas.microsoft.com/office/drawing/2014/main" id="{074E5EA0-1950-45AF-B67A-F76F0130781C}"/>
              </a:ext>
            </a:extLst>
          </p:cNvPr>
          <p:cNvGraphicFramePr>
            <a:graphicFrameLocks noGrp="1" noChangeAspect="1"/>
          </p:cNvGraphicFramePr>
          <p:nvPr>
            <p:ph idx="1"/>
            <p:extLst>
              <p:ext uri="{D42A27DB-BD31-4B8C-83A1-F6EECF244321}">
                <p14:modId xmlns:p14="http://schemas.microsoft.com/office/powerpoint/2010/main" val="2656622803"/>
              </p:ext>
            </p:extLst>
          </p:nvPr>
        </p:nvGraphicFramePr>
        <p:xfrm>
          <a:off x="1302384" y="772358"/>
          <a:ext cx="9587231" cy="5902398"/>
        </p:xfrm>
        <a:graphic>
          <a:graphicData uri="http://schemas.openxmlformats.org/presentationml/2006/ole">
            <mc:AlternateContent xmlns:mc="http://schemas.openxmlformats.org/markup-compatibility/2006">
              <mc:Choice xmlns:v="urn:schemas-microsoft-com:vml" Requires="v">
                <p:oleObj spid="_x0000_s1035" name="Presentation" r:id="rId3" imgW="6096186" imgH="3429123" progId="PowerPoint.Show.12">
                  <p:embed/>
                </p:oleObj>
              </mc:Choice>
              <mc:Fallback>
                <p:oleObj name="Presentation" r:id="rId3" imgW="6096186" imgH="3429123" progId="PowerPoint.Show.12">
                  <p:embed/>
                  <p:pic>
                    <p:nvPicPr>
                      <p:cNvPr id="0" name=""/>
                      <p:cNvPicPr/>
                      <p:nvPr/>
                    </p:nvPicPr>
                    <p:blipFill>
                      <a:blip r:embed="rId4"/>
                      <a:stretch>
                        <a:fillRect/>
                      </a:stretch>
                    </p:blipFill>
                    <p:spPr>
                      <a:xfrm>
                        <a:off x="1302384" y="772358"/>
                        <a:ext cx="9587231" cy="5902398"/>
                      </a:xfrm>
                      <a:prstGeom prst="rect">
                        <a:avLst/>
                      </a:prstGeom>
                    </p:spPr>
                  </p:pic>
                </p:oleObj>
              </mc:Fallback>
            </mc:AlternateContent>
          </a:graphicData>
        </a:graphic>
      </p:graphicFrame>
    </p:spTree>
    <p:extLst>
      <p:ext uri="{BB962C8B-B14F-4D97-AF65-F5344CB8AC3E}">
        <p14:creationId xmlns:p14="http://schemas.microsoft.com/office/powerpoint/2010/main" val="69627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D7C1C-ADE7-4DB1-8742-95494FB54028}"/>
              </a:ext>
            </a:extLst>
          </p:cNvPr>
          <p:cNvSpPr>
            <a:spLocks noGrp="1"/>
          </p:cNvSpPr>
          <p:nvPr>
            <p:ph type="title"/>
          </p:nvPr>
        </p:nvSpPr>
        <p:spPr/>
        <p:txBody>
          <a:bodyPr/>
          <a:lstStyle/>
          <a:p>
            <a:r>
              <a:rPr lang="en-US" dirty="0"/>
              <a:t>ENTITIES</a:t>
            </a:r>
            <a:endParaRPr lang="en-IN" dirty="0"/>
          </a:p>
        </p:txBody>
      </p:sp>
      <p:sp>
        <p:nvSpPr>
          <p:cNvPr id="3" name="Content Placeholder 2">
            <a:extLst>
              <a:ext uri="{FF2B5EF4-FFF2-40B4-BE49-F238E27FC236}">
                <a16:creationId xmlns:a16="http://schemas.microsoft.com/office/drawing/2014/main" id="{213D3796-B867-4DB9-AA1F-6ED0EFDB6D4B}"/>
              </a:ext>
            </a:extLst>
          </p:cNvPr>
          <p:cNvSpPr>
            <a:spLocks noGrp="1"/>
          </p:cNvSpPr>
          <p:nvPr>
            <p:ph idx="1"/>
          </p:nvPr>
        </p:nvSpPr>
        <p:spPr/>
        <p:txBody>
          <a:bodyPr>
            <a:normAutofit/>
          </a:bodyPr>
          <a:lstStyle/>
          <a:p>
            <a:r>
              <a:rPr lang="en-US" dirty="0"/>
              <a:t>Vehicle Manufacturers</a:t>
            </a:r>
          </a:p>
          <a:p>
            <a:r>
              <a:rPr lang="en-US" dirty="0"/>
              <a:t>Service Technician</a:t>
            </a:r>
          </a:p>
          <a:p>
            <a:r>
              <a:rPr lang="en-US" dirty="0"/>
              <a:t>Insurance Companies</a:t>
            </a:r>
          </a:p>
          <a:p>
            <a:r>
              <a:rPr lang="en-US" dirty="0"/>
              <a:t>Legal Authority</a:t>
            </a:r>
          </a:p>
          <a:p>
            <a:r>
              <a:rPr lang="en-US" dirty="0"/>
              <a:t>Road Transport Authority</a:t>
            </a:r>
          </a:p>
          <a:p>
            <a:r>
              <a:rPr lang="en-US" dirty="0"/>
              <a:t>RSU (Road Side Units)</a:t>
            </a:r>
          </a:p>
          <a:p>
            <a:r>
              <a:rPr lang="en-US" dirty="0"/>
              <a:t>CAV (Connected and Automated Vehicles)</a:t>
            </a:r>
            <a:endParaRPr lang="en-IN" dirty="0"/>
          </a:p>
        </p:txBody>
      </p:sp>
    </p:spTree>
    <p:extLst>
      <p:ext uri="{BB962C8B-B14F-4D97-AF65-F5344CB8AC3E}">
        <p14:creationId xmlns:p14="http://schemas.microsoft.com/office/powerpoint/2010/main" val="47587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2F42A-BDFF-424A-A18C-4D17C37BA4F7}"/>
              </a:ext>
            </a:extLst>
          </p:cNvPr>
          <p:cNvSpPr>
            <a:spLocks noGrp="1"/>
          </p:cNvSpPr>
          <p:nvPr>
            <p:ph type="title"/>
          </p:nvPr>
        </p:nvSpPr>
        <p:spPr/>
        <p:txBody>
          <a:bodyPr>
            <a:normAutofit/>
          </a:bodyPr>
          <a:lstStyle/>
          <a:p>
            <a:r>
              <a:rPr lang="en-US" dirty="0"/>
              <a:t>software REQUIREMENTS</a:t>
            </a:r>
            <a:endParaRPr lang="en-IN" dirty="0"/>
          </a:p>
        </p:txBody>
      </p:sp>
      <p:sp>
        <p:nvSpPr>
          <p:cNvPr id="3" name="Content Placeholder 2">
            <a:extLst>
              <a:ext uri="{FF2B5EF4-FFF2-40B4-BE49-F238E27FC236}">
                <a16:creationId xmlns:a16="http://schemas.microsoft.com/office/drawing/2014/main" id="{CE5BEDC0-1E76-4194-9731-2819DEBD55B7}"/>
              </a:ext>
            </a:extLst>
          </p:cNvPr>
          <p:cNvSpPr>
            <a:spLocks noGrp="1"/>
          </p:cNvSpPr>
          <p:nvPr>
            <p:ph idx="1"/>
          </p:nvPr>
        </p:nvSpPr>
        <p:spPr>
          <a:xfrm>
            <a:off x="913795" y="1855433"/>
            <a:ext cx="10353762" cy="4030462"/>
          </a:xfrm>
        </p:spPr>
        <p:txBody>
          <a:bodyPr>
            <a:normAutofit/>
          </a:bodyPr>
          <a:lstStyle/>
          <a:p>
            <a:pPr marL="0" indent="0">
              <a:buNone/>
            </a:pPr>
            <a:r>
              <a:rPr lang="en-US" b="1" u="sng" dirty="0"/>
              <a:t>Programming Language:</a:t>
            </a:r>
          </a:p>
          <a:p>
            <a:r>
              <a:rPr lang="en-US" dirty="0"/>
              <a:t>Python</a:t>
            </a:r>
          </a:p>
          <a:p>
            <a:pPr marL="0" indent="0">
              <a:buNone/>
            </a:pPr>
            <a:r>
              <a:rPr lang="en-US" b="1" u="sng" dirty="0"/>
              <a:t>Blockchain:</a:t>
            </a:r>
          </a:p>
          <a:p>
            <a:r>
              <a:rPr lang="en-US" dirty="0"/>
              <a:t>Ethereum (solidity language)</a:t>
            </a:r>
          </a:p>
          <a:p>
            <a:pPr marL="0" indent="0">
              <a:buNone/>
            </a:pPr>
            <a:r>
              <a:rPr lang="en-US" b="1" u="sng"/>
              <a:t>Machine </a:t>
            </a:r>
            <a:r>
              <a:rPr lang="en-US" b="1" u="sng" dirty="0"/>
              <a:t>Learning:</a:t>
            </a:r>
          </a:p>
          <a:p>
            <a:r>
              <a:rPr lang="en-US" dirty="0">
                <a:latin typeface="Rockwell" panose="02060603020205020403" pitchFamily="18" charset="0"/>
                <a:cs typeface="Calibri" panose="020F0502020204030204" pitchFamily="34" charset="0"/>
              </a:rPr>
              <a:t>Datasets – CICIDS2017 dataset, ton </a:t>
            </a:r>
            <a:r>
              <a:rPr lang="en-US" dirty="0" err="1">
                <a:latin typeface="Rockwell" panose="02060603020205020403" pitchFamily="18" charset="0"/>
                <a:cs typeface="Calibri" panose="020F0502020204030204" pitchFamily="34" charset="0"/>
              </a:rPr>
              <a:t>iot</a:t>
            </a:r>
            <a:r>
              <a:rPr lang="en-US" dirty="0">
                <a:latin typeface="Rockwell" panose="02060603020205020403" pitchFamily="18" charset="0"/>
                <a:cs typeface="Calibri" panose="020F0502020204030204" pitchFamily="34" charset="0"/>
              </a:rPr>
              <a:t> dataset, </a:t>
            </a:r>
            <a:r>
              <a:rPr lang="en-US" dirty="0" err="1">
                <a:latin typeface="Rockwell" panose="02060603020205020403" pitchFamily="18" charset="0"/>
                <a:cs typeface="Calibri" panose="020F0502020204030204" pitchFamily="34" charset="0"/>
              </a:rPr>
              <a:t>nsl</a:t>
            </a:r>
            <a:r>
              <a:rPr lang="en-US" dirty="0">
                <a:latin typeface="Rockwell" panose="02060603020205020403" pitchFamily="18" charset="0"/>
                <a:cs typeface="Calibri" panose="020F0502020204030204" pitchFamily="34" charset="0"/>
              </a:rPr>
              <a:t> </a:t>
            </a:r>
            <a:r>
              <a:rPr lang="en-US" dirty="0" err="1">
                <a:latin typeface="Rockwell" panose="02060603020205020403" pitchFamily="18" charset="0"/>
                <a:cs typeface="Calibri" panose="020F0502020204030204" pitchFamily="34" charset="0"/>
              </a:rPr>
              <a:t>kdd</a:t>
            </a:r>
            <a:r>
              <a:rPr lang="en-US" dirty="0">
                <a:latin typeface="Rockwell" panose="02060603020205020403" pitchFamily="18" charset="0"/>
                <a:cs typeface="Calibri" panose="020F0502020204030204" pitchFamily="34" charset="0"/>
              </a:rPr>
              <a:t> dataset</a:t>
            </a:r>
          </a:p>
          <a:p>
            <a:r>
              <a:rPr lang="en-US" dirty="0">
                <a:latin typeface="Rockwell" panose="02060603020205020403" pitchFamily="18" charset="0"/>
                <a:cs typeface="Calibri" panose="020F0502020204030204" pitchFamily="34" charset="0"/>
              </a:rPr>
              <a:t>Google Collaboratory </a:t>
            </a:r>
          </a:p>
          <a:p>
            <a:r>
              <a:rPr lang="en-US" dirty="0">
                <a:latin typeface="Rockwell" panose="02060603020205020403" pitchFamily="18" charset="0"/>
                <a:cs typeface="Calibri" panose="020F0502020204030204" pitchFamily="34" charset="0"/>
              </a:rPr>
              <a:t>Visual Studio Code </a:t>
            </a:r>
          </a:p>
          <a:p>
            <a:endParaRPr lang="en-IN" dirty="0"/>
          </a:p>
        </p:txBody>
      </p:sp>
    </p:spTree>
    <p:extLst>
      <p:ext uri="{BB962C8B-B14F-4D97-AF65-F5344CB8AC3E}">
        <p14:creationId xmlns:p14="http://schemas.microsoft.com/office/powerpoint/2010/main" val="2566365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66ED7-3F21-439C-8BE6-422F96AC822E}"/>
              </a:ext>
            </a:extLst>
          </p:cNvPr>
          <p:cNvSpPr>
            <a:spLocks noGrp="1"/>
          </p:cNvSpPr>
          <p:nvPr>
            <p:ph type="title"/>
          </p:nvPr>
        </p:nvSpPr>
        <p:spPr>
          <a:xfrm>
            <a:off x="838200" y="365125"/>
            <a:ext cx="10515600" cy="1508063"/>
          </a:xfrm>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B1343C99-737A-4DBF-9341-A18F2FBC6A7C}"/>
              </a:ext>
            </a:extLst>
          </p:cNvPr>
          <p:cNvSpPr>
            <a:spLocks noGrp="1"/>
          </p:cNvSpPr>
          <p:nvPr>
            <p:ph idx="1"/>
          </p:nvPr>
        </p:nvSpPr>
        <p:spPr>
          <a:xfrm>
            <a:off x="838200" y="2334827"/>
            <a:ext cx="10515600" cy="3842136"/>
          </a:xfrm>
        </p:spPr>
        <p:txBody>
          <a:bodyPr/>
          <a:lstStyle/>
          <a:p>
            <a:pPr marL="514350" indent="-514350">
              <a:buAutoNum type="arabicParenR"/>
            </a:pPr>
            <a:r>
              <a:rPr lang="en-US" dirty="0"/>
              <a:t>Registration and Maintenance of CAV</a:t>
            </a:r>
          </a:p>
          <a:p>
            <a:pPr marL="514350" indent="-514350">
              <a:buAutoNum type="arabicParenR"/>
            </a:pPr>
            <a:r>
              <a:rPr lang="en-US" dirty="0"/>
              <a:t>Updation and Validation using Challenge Response Mechanism</a:t>
            </a:r>
          </a:p>
          <a:p>
            <a:pPr marL="514350" indent="-514350">
              <a:buAutoNum type="arabicParenR"/>
            </a:pPr>
            <a:r>
              <a:rPr lang="en-US" dirty="0"/>
              <a:t>Blockchain Implementation </a:t>
            </a:r>
          </a:p>
          <a:p>
            <a:pPr marL="514350" indent="-514350">
              <a:buAutoNum type="arabicParenR"/>
            </a:pPr>
            <a:r>
              <a:rPr lang="en-US" dirty="0"/>
              <a:t>Transfer of transactions to cloud storage</a:t>
            </a:r>
          </a:p>
          <a:p>
            <a:pPr marL="514350" indent="-514350">
              <a:buAutoNum type="arabicParenR"/>
            </a:pPr>
            <a:r>
              <a:rPr lang="en-US" dirty="0"/>
              <a:t>DDoS attack detection</a:t>
            </a:r>
          </a:p>
          <a:p>
            <a:pPr marL="514350" indent="-514350">
              <a:buAutoNum type="arabicParenR"/>
            </a:pPr>
            <a:endParaRPr lang="en-IN" dirty="0"/>
          </a:p>
        </p:txBody>
      </p:sp>
    </p:spTree>
    <p:extLst>
      <p:ext uri="{BB962C8B-B14F-4D97-AF65-F5344CB8AC3E}">
        <p14:creationId xmlns:p14="http://schemas.microsoft.com/office/powerpoint/2010/main" val="146067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42D8F-D486-460F-8FAB-7A7CB4F7FF20}"/>
              </a:ext>
            </a:extLst>
          </p:cNvPr>
          <p:cNvSpPr>
            <a:spLocks noGrp="1"/>
          </p:cNvSpPr>
          <p:nvPr>
            <p:ph type="title"/>
          </p:nvPr>
        </p:nvSpPr>
        <p:spPr/>
        <p:txBody>
          <a:bodyPr/>
          <a:lstStyle/>
          <a:p>
            <a:r>
              <a:rPr lang="en-US" dirty="0"/>
              <a:t>Future work</a:t>
            </a:r>
            <a:endParaRPr lang="en-IN" dirty="0"/>
          </a:p>
        </p:txBody>
      </p:sp>
      <p:sp>
        <p:nvSpPr>
          <p:cNvPr id="3" name="Content Placeholder 2">
            <a:extLst>
              <a:ext uri="{FF2B5EF4-FFF2-40B4-BE49-F238E27FC236}">
                <a16:creationId xmlns:a16="http://schemas.microsoft.com/office/drawing/2014/main" id="{611450E4-82A2-4234-9084-06E57F1060FF}"/>
              </a:ext>
            </a:extLst>
          </p:cNvPr>
          <p:cNvSpPr>
            <a:spLocks noGrp="1"/>
          </p:cNvSpPr>
          <p:nvPr>
            <p:ph idx="1"/>
          </p:nvPr>
        </p:nvSpPr>
        <p:spPr/>
        <p:txBody>
          <a:bodyPr/>
          <a:lstStyle/>
          <a:p>
            <a:r>
              <a:rPr lang="en-US" b="1" dirty="0"/>
              <a:t>(MODULE 3) Blockchain implementation</a:t>
            </a:r>
          </a:p>
          <a:p>
            <a:pPr marL="0" indent="0">
              <a:buNone/>
            </a:pPr>
            <a:endParaRPr lang="en-US" dirty="0"/>
          </a:p>
          <a:p>
            <a:pPr marL="0" indent="0">
              <a:buNone/>
            </a:pPr>
            <a:r>
              <a:rPr lang="en-IN" dirty="0"/>
              <a:t>In B-FERL architecture, we assume that the CAVs are producing many transactions, especially in high density smart city areas. We use appendable block concept (ABC). This blockchain concept enables multiple CAVs to append transactions in different blocks at same time. The framework identifies each CAV by its public key, and for each different public key, a block is created in the blockchain data structure. Based on the public key, the BC maps all the transactions from a specific entity to the same block. </a:t>
            </a:r>
          </a:p>
        </p:txBody>
      </p:sp>
    </p:spTree>
    <p:extLst>
      <p:ext uri="{BB962C8B-B14F-4D97-AF65-F5344CB8AC3E}">
        <p14:creationId xmlns:p14="http://schemas.microsoft.com/office/powerpoint/2010/main" val="2152612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184</TotalTime>
  <Words>273</Words>
  <Application>Microsoft Office PowerPoint</Application>
  <PresentationFormat>Widescreen</PresentationFormat>
  <Paragraphs>37</Paragraphs>
  <Slides>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2" baseType="lpstr">
      <vt:lpstr>Arial</vt:lpstr>
      <vt:lpstr>Bookman Old Style</vt:lpstr>
      <vt:lpstr>Rockwell</vt:lpstr>
      <vt:lpstr>Damask</vt:lpstr>
      <vt:lpstr>Presentation</vt:lpstr>
      <vt:lpstr>B-FERL: BLOCKCHAIN BASED FRAMEWORK FOR SECURING SMART VEHICLES</vt:lpstr>
      <vt:lpstr>Objective and SCOPE</vt:lpstr>
      <vt:lpstr>ARCHITECTURE</vt:lpstr>
      <vt:lpstr>ENTITIES</vt:lpstr>
      <vt:lpstr>software REQUIREMENTS</vt:lpstr>
      <vt:lpstr>MODULES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B-FERL: BLOCKCHAIN BASED FRAMEWORK FOR SECURING SMART VEHICLES</dc:title>
  <dc:creator>amirthavarshni t</dc:creator>
  <cp:lastModifiedBy>amirthavarshni t</cp:lastModifiedBy>
  <cp:revision>16</cp:revision>
  <dcterms:created xsi:type="dcterms:W3CDTF">2021-10-04T13:28:03Z</dcterms:created>
  <dcterms:modified xsi:type="dcterms:W3CDTF">2021-10-05T02:38:02Z</dcterms:modified>
</cp:coreProperties>
</file>