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1" r:id="rId8"/>
    <p:sldId id="268" r:id="rId9"/>
    <p:sldId id="264" r:id="rId10"/>
    <p:sldId id="265" r:id="rId11"/>
    <p:sldId id="262" r:id="rId12"/>
    <p:sldId id="263" r:id="rId13"/>
    <p:sldId id="266" r:id="rId14"/>
    <p:sldId id="270" r:id="rId15"/>
    <p:sldId id="269" r:id="rId16"/>
    <p:sldId id="271" r:id="rId17"/>
    <p:sldId id="272" r:id="rId18"/>
    <p:sldId id="273" r:id="rId19"/>
    <p:sldId id="274" r:id="rId20"/>
    <p:sldId id="275" r:id="rId21"/>
    <p:sldId id="276" r:id="rId22"/>
    <p:sldId id="277" r:id="rId23"/>
    <p:sldId id="278" r:id="rId24"/>
    <p:sldId id="279" r:id="rId25"/>
    <p:sldId id="281"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F033E0-07A2-4904-B8D8-5CBE6D0AE4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261031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F033E0-07A2-4904-B8D8-5CBE6D0AE487}"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399468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7F033E0-07A2-4904-B8D8-5CBE6D0AE4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70997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7F033E0-07A2-4904-B8D8-5CBE6D0AE487}" type="datetimeFigureOut">
              <a:rPr lang="en-IN" smtClean="0"/>
              <a:t>28-09-2021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3908091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033E0-07A2-4904-B8D8-5CBE6D0AE4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1805469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033E0-07A2-4904-B8D8-5CBE6D0AE4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307698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033E0-07A2-4904-B8D8-5CBE6D0AE4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1688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F033E0-07A2-4904-B8D8-5CBE6D0AE4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3641358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F033E0-07A2-4904-B8D8-5CBE6D0AE487}"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405154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F033E0-07A2-4904-B8D8-5CBE6D0AE487}" type="datetimeFigureOut">
              <a:rPr lang="en-IN" smtClean="0"/>
              <a:t>28-09-2021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358625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033E0-07A2-4904-B8D8-5CBE6D0AE487}" type="datetimeFigureOut">
              <a:rPr lang="en-IN" smtClean="0"/>
              <a:t>28-09-2021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34898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033E0-07A2-4904-B8D8-5CBE6D0AE487}" type="datetimeFigureOut">
              <a:rPr lang="en-IN" smtClean="0"/>
              <a:t>28-09-2021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97042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F033E0-07A2-4904-B8D8-5CBE6D0AE487}"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103565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7F033E0-07A2-4904-B8D8-5CBE6D0AE487}" type="datetimeFigureOut">
              <a:rPr lang="en-IN" smtClean="0"/>
              <a:t>28-09-2021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EF4996E4-5A75-4544-8763-E69B2AA2BC2B}" type="slidenum">
              <a:rPr lang="en-IN" smtClean="0"/>
              <a:t>‹#›</a:t>
            </a:fld>
            <a:endParaRPr lang="en-IN"/>
          </a:p>
        </p:txBody>
      </p:sp>
    </p:spTree>
    <p:extLst>
      <p:ext uri="{BB962C8B-B14F-4D97-AF65-F5344CB8AC3E}">
        <p14:creationId xmlns:p14="http://schemas.microsoft.com/office/powerpoint/2010/main" val="20274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7F033E0-07A2-4904-B8D8-5CBE6D0AE487}" type="datetimeFigureOut">
              <a:rPr lang="en-IN" smtClean="0"/>
              <a:t>28-09-2021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F4996E4-5A75-4544-8763-E69B2AA2BC2B}" type="slidenum">
              <a:rPr lang="en-IN" smtClean="0"/>
              <a:t>‹#›</a:t>
            </a:fld>
            <a:endParaRPr lang="en-IN"/>
          </a:p>
        </p:txBody>
      </p:sp>
    </p:spTree>
    <p:extLst>
      <p:ext uri="{BB962C8B-B14F-4D97-AF65-F5344CB8AC3E}">
        <p14:creationId xmlns:p14="http://schemas.microsoft.com/office/powerpoint/2010/main" val="1134497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F963-FF2B-4C6E-9ACB-EB522633E9C3}"/>
              </a:ext>
            </a:extLst>
          </p:cNvPr>
          <p:cNvSpPr>
            <a:spLocks noGrp="1"/>
          </p:cNvSpPr>
          <p:nvPr>
            <p:ph type="ctrTitle"/>
          </p:nvPr>
        </p:nvSpPr>
        <p:spPr/>
        <p:txBody>
          <a:bodyPr/>
          <a:lstStyle/>
          <a:p>
            <a:pPr algn="ctr"/>
            <a:r>
              <a:rPr lang="en-US" dirty="0">
                <a:latin typeface="Cambria Math" panose="02040503050406030204" pitchFamily="18" charset="0"/>
                <a:ea typeface="Cambria Math" panose="02040503050406030204" pitchFamily="18" charset="0"/>
              </a:rPr>
              <a:t>SURVEY ON SECURITY IN SMART VEHICLES</a:t>
            </a:r>
            <a:endParaRPr lang="en-IN"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45CB6EF4-F05A-48C6-9A56-EAC188186204}"/>
              </a:ext>
            </a:extLst>
          </p:cNvPr>
          <p:cNvSpPr>
            <a:spLocks noGrp="1"/>
          </p:cNvSpPr>
          <p:nvPr>
            <p:ph type="subTitle" idx="1"/>
          </p:nvPr>
        </p:nvSpPr>
        <p:spPr>
          <a:xfrm>
            <a:off x="5530788" y="4492100"/>
            <a:ext cx="6986727" cy="2006353"/>
          </a:xfrm>
        </p:spPr>
        <p:txBody>
          <a:bodyPr>
            <a:normAutofit fontScale="92500" lnSpcReduction="10000"/>
          </a:bodyPr>
          <a:lstStyle/>
          <a:p>
            <a:pPr lvl="6"/>
            <a:r>
              <a:rPr lang="en-US" sz="1900" b="1" dirty="0"/>
              <a:t> </a:t>
            </a:r>
            <a:r>
              <a:rPr lang="en-US" sz="1900" b="1" dirty="0">
                <a:latin typeface="Arial Narrow" panose="020B0606020202030204" pitchFamily="34" charset="0"/>
                <a:cs typeface="Arial" panose="020B0604020202020204" pitchFamily="34" charset="0"/>
              </a:rPr>
              <a:t>TEAM 3</a:t>
            </a:r>
          </a:p>
          <a:p>
            <a:pPr lvl="7"/>
            <a:r>
              <a:rPr lang="en-US" sz="1600" b="1" dirty="0"/>
              <a:t>2019506010</a:t>
            </a:r>
          </a:p>
          <a:p>
            <a:pPr lvl="7"/>
            <a:r>
              <a:rPr lang="en-US" sz="1600" b="1" dirty="0"/>
              <a:t>2019506083</a:t>
            </a:r>
          </a:p>
          <a:p>
            <a:pPr lvl="7"/>
            <a:r>
              <a:rPr lang="en-US" sz="1600" b="1" dirty="0"/>
              <a:t>2019506097</a:t>
            </a:r>
          </a:p>
          <a:p>
            <a:pPr lvl="7"/>
            <a:r>
              <a:rPr lang="en-US" sz="1600" b="1" dirty="0"/>
              <a:t>2019506008</a:t>
            </a:r>
          </a:p>
          <a:p>
            <a:pPr lvl="7"/>
            <a:r>
              <a:rPr lang="en-US" sz="1600" b="1" dirty="0"/>
              <a:t>2019506087</a:t>
            </a:r>
          </a:p>
        </p:txBody>
      </p:sp>
    </p:spTree>
    <p:extLst>
      <p:ext uri="{BB962C8B-B14F-4D97-AF65-F5344CB8AC3E}">
        <p14:creationId xmlns:p14="http://schemas.microsoft.com/office/powerpoint/2010/main" val="1455395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508109-E225-47E7-9F0E-0464260C761A}"/>
              </a:ext>
            </a:extLst>
          </p:cNvPr>
          <p:cNvSpPr>
            <a:spLocks noGrp="1"/>
          </p:cNvSpPr>
          <p:nvPr>
            <p:ph type="title"/>
          </p:nvPr>
        </p:nvSpPr>
        <p:spPr>
          <a:xfrm>
            <a:off x="810000" y="447187"/>
            <a:ext cx="10571998" cy="1204060"/>
          </a:xfrm>
        </p:spPr>
        <p:txBody>
          <a:bodyPr>
            <a:normAutofit fontScale="90000"/>
          </a:bodyPr>
          <a:lstStyle/>
          <a:p>
            <a:pPr algn="ctr"/>
            <a:r>
              <a:rPr lang="en-US" sz="3100" b="1" dirty="0">
                <a:solidFill>
                  <a:schemeClr val="bg2"/>
                </a:solidFill>
                <a:latin typeface="Cambria Math" panose="02040503050406030204" pitchFamily="18" charset="0"/>
                <a:ea typeface="Cambria Math" panose="02040503050406030204" pitchFamily="18" charset="0"/>
              </a:rPr>
              <a:t>2. SECURING SMART VEHICLES FROM RELAY ATTACKS USING MACHINE LEARNING</a:t>
            </a:r>
            <a:br>
              <a:rPr lang="en-US" sz="4400" b="1" u="sng" dirty="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B4ABADE1-5B46-4370-8014-9776A9862C78}"/>
              </a:ext>
            </a:extLst>
          </p:cNvPr>
          <p:cNvSpPr>
            <a:spLocks noGrp="1"/>
          </p:cNvSpPr>
          <p:nvPr>
            <p:ph idx="1"/>
          </p:nvPr>
        </p:nvSpPr>
        <p:spPr>
          <a:xfrm>
            <a:off x="838200" y="3428999"/>
            <a:ext cx="10515600" cy="1675661"/>
          </a:xfrm>
        </p:spPr>
        <p:txBody>
          <a:bodyPr>
            <a:noAutofit/>
          </a:bodyPr>
          <a:lstStyle/>
          <a:p>
            <a:pPr marL="1371600" lvl="3" indent="0">
              <a:lnSpc>
                <a:spcPct val="100000"/>
              </a:lnSpc>
              <a:buNone/>
            </a:pPr>
            <a:endParaRPr lang="en-US" sz="1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indent="0">
              <a:buNone/>
            </a:pPr>
            <a:r>
              <a:rPr lang="en-US" sz="1600" b="1" cap="none" dirty="0">
                <a:latin typeface="Calibri" panose="020F0502020204030204" pitchFamily="34" charset="0"/>
                <a:cs typeface="Calibri" panose="020F0502020204030204" pitchFamily="34" charset="0"/>
              </a:rPr>
              <a:t>Authors: U</a:t>
            </a:r>
            <a:r>
              <a:rPr lang="en-US" sz="1600" dirty="0">
                <a:latin typeface="Calibri" panose="020F0502020204030204" pitchFamily="34" charset="0"/>
                <a:cs typeface="Calibri" panose="020F0502020204030204" pitchFamily="34" charset="0"/>
              </a:rPr>
              <a:t>sman Ahmad , Hong Song , </a:t>
            </a:r>
            <a:r>
              <a:rPr lang="en-US" sz="1600" dirty="0" err="1">
                <a:latin typeface="Calibri" panose="020F0502020204030204" pitchFamily="34" charset="0"/>
                <a:cs typeface="Calibri" panose="020F0502020204030204" pitchFamily="34" charset="0"/>
              </a:rPr>
              <a:t>Awais</a:t>
            </a:r>
            <a:r>
              <a:rPr lang="en-US" sz="1600" dirty="0">
                <a:latin typeface="Calibri" panose="020F0502020204030204" pitchFamily="34" charset="0"/>
                <a:cs typeface="Calibri" panose="020F0502020204030204" pitchFamily="34" charset="0"/>
              </a:rPr>
              <a:t> Bilal , </a:t>
            </a:r>
            <a:r>
              <a:rPr lang="en-US" sz="1600" dirty="0" err="1">
                <a:latin typeface="Calibri" panose="020F0502020204030204" pitchFamily="34" charset="0"/>
                <a:cs typeface="Calibri" panose="020F0502020204030204" pitchFamily="34" charset="0"/>
              </a:rPr>
              <a:t>Mamoun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Alazab</a:t>
            </a:r>
            <a:r>
              <a:rPr lang="en-US" sz="1600" dirty="0">
                <a:latin typeface="Calibri" panose="020F0502020204030204" pitchFamily="34" charset="0"/>
                <a:cs typeface="Calibri" panose="020F0502020204030204" pitchFamily="34" charset="0"/>
              </a:rPr>
              <a:t> , Alireza </a:t>
            </a:r>
            <a:r>
              <a:rPr lang="en-US" sz="1600" dirty="0" err="1">
                <a:latin typeface="Calibri" panose="020F0502020204030204" pitchFamily="34" charset="0"/>
                <a:cs typeface="Calibri" panose="020F0502020204030204" pitchFamily="34" charset="0"/>
              </a:rPr>
              <a:t>Jolfaei</a:t>
            </a:r>
            <a:endParaRPr lang="en-US" sz="1600" dirty="0">
              <a:latin typeface="Calibri" panose="020F0502020204030204" pitchFamily="34" charset="0"/>
              <a:cs typeface="Calibri" panose="020F0502020204030204" pitchFamily="34" charset="0"/>
            </a:endParaRPr>
          </a:p>
          <a:p>
            <a:pPr marL="0" indent="0">
              <a:buNone/>
            </a:pPr>
            <a:r>
              <a:rPr lang="en-US" sz="1600" b="1" cap="none" dirty="0">
                <a:latin typeface="Calibri" panose="020F0502020204030204" pitchFamily="34" charset="0"/>
                <a:cs typeface="Calibri" panose="020F0502020204030204" pitchFamily="34" charset="0"/>
              </a:rPr>
              <a:t>Year: </a:t>
            </a:r>
            <a:r>
              <a:rPr lang="en-US" sz="1600" cap="none" dirty="0">
                <a:latin typeface="Calibri" panose="020F0502020204030204" pitchFamily="34" charset="0"/>
                <a:cs typeface="Calibri" panose="020F0502020204030204" pitchFamily="34" charset="0"/>
              </a:rPr>
              <a:t>2019</a:t>
            </a:r>
          </a:p>
          <a:p>
            <a:pPr marL="0" indent="0">
              <a:buNone/>
            </a:pPr>
            <a:r>
              <a:rPr lang="en-US" sz="1600" b="1" cap="none" dirty="0">
                <a:latin typeface="Calibri" panose="020F0502020204030204" pitchFamily="34" charset="0"/>
                <a:cs typeface="Calibri" panose="020F0502020204030204" pitchFamily="34" charset="0"/>
              </a:rPr>
              <a:t>Architecture and Technique:</a:t>
            </a:r>
            <a:br>
              <a:rPr lang="en-US" sz="1600" b="1"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1.</a:t>
            </a:r>
            <a:r>
              <a:rPr lang="en-US" sz="1600" cap="none" dirty="0">
                <a:latin typeface="Calibri" panose="020F0502020204030204" pitchFamily="34" charset="0"/>
                <a:cs typeface="Calibri" panose="020F0502020204030204" pitchFamily="34" charset="0"/>
              </a:rPr>
              <a:t>CART powerful machine learning for both classification and regression </a:t>
            </a:r>
            <a:r>
              <a:rPr lang="en-US" sz="1600" dirty="0">
                <a:latin typeface="Calibri" panose="020F0502020204030204" pitchFamily="34" charset="0"/>
                <a:cs typeface="Calibri" panose="020F0502020204030204" pitchFamily="34" charset="0"/>
              </a:rPr>
              <a:t>– </a:t>
            </a:r>
            <a:r>
              <a:rPr lang="en-US" sz="1600" cap="none" dirty="0">
                <a:latin typeface="Calibri" panose="020F0502020204030204" pitchFamily="34" charset="0"/>
                <a:cs typeface="Calibri" panose="020F0502020204030204" pitchFamily="34" charset="0"/>
              </a:rPr>
              <a:t>To detect abnormal behavior of key fob</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2.</a:t>
            </a:r>
            <a:r>
              <a:rPr lang="en-US" sz="1600" cap="none" dirty="0">
                <a:latin typeface="Calibri" panose="020F0502020204030204" pitchFamily="34" charset="0"/>
                <a:cs typeface="Calibri" panose="020F0502020204030204" pitchFamily="34" charset="0"/>
              </a:rPr>
              <a:t>LSTM recurrent neural network </a:t>
            </a:r>
            <a:r>
              <a:rPr lang="en-US" sz="1600" dirty="0">
                <a:latin typeface="Calibri" panose="020F0502020204030204" pitchFamily="34" charset="0"/>
                <a:cs typeface="Calibri" panose="020F0502020204030204" pitchFamily="34" charset="0"/>
              </a:rPr>
              <a:t>-   </a:t>
            </a:r>
            <a:r>
              <a:rPr lang="en-US" sz="1600" cap="none" dirty="0">
                <a:latin typeface="Calibri" panose="020F0502020204030204" pitchFamily="34" charset="0"/>
                <a:cs typeface="Calibri" panose="020F0502020204030204" pitchFamily="34" charset="0"/>
              </a:rPr>
              <a:t>To identify whether the current driver is whom he/she claims to be</a:t>
            </a:r>
          </a:p>
          <a:p>
            <a:pPr marL="0" indent="0">
              <a:buNone/>
            </a:pPr>
            <a:r>
              <a:rPr lang="en-US" sz="1600" b="1" cap="none" dirty="0">
                <a:latin typeface="Calibri" panose="020F0502020204030204" pitchFamily="34" charset="0"/>
                <a:cs typeface="Calibri" panose="020F0502020204030204" pitchFamily="34" charset="0"/>
              </a:rPr>
              <a:t>Methodology:</a:t>
            </a:r>
            <a:br>
              <a:rPr lang="en-US" sz="1600" b="1"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1600" cap="none" dirty="0">
                <a:latin typeface="Calibri" panose="020F0502020204030204" pitchFamily="34" charset="0"/>
                <a:cs typeface="Calibri" panose="020F0502020204030204" pitchFamily="34" charset="0"/>
              </a:rPr>
              <a:t>Relay attack detection on a PKES system based on supervised machine learning model and driving behavior identification using neural networks</a:t>
            </a:r>
          </a:p>
          <a:p>
            <a:pPr marL="0" indent="0">
              <a:buNone/>
            </a:pPr>
            <a:r>
              <a:rPr lang="en-US" sz="1600" b="1" cap="none" dirty="0">
                <a:latin typeface="Calibri" panose="020F0502020204030204" pitchFamily="34" charset="0"/>
                <a:cs typeface="Calibri" panose="020F0502020204030204" pitchFamily="34" charset="0"/>
              </a:rPr>
              <a:t>Merits and Demerits</a:t>
            </a:r>
            <a:br>
              <a:rPr lang="en-US" sz="1600" cap="none" dirty="0">
                <a:latin typeface="Calibri" panose="020F0502020204030204" pitchFamily="34" charset="0"/>
                <a:cs typeface="Calibri" panose="020F0502020204030204" pitchFamily="34" charset="0"/>
              </a:rPr>
            </a:br>
            <a:r>
              <a:rPr lang="en-IN" sz="1600" b="0" i="0" strike="noStrike" dirty="0">
                <a:effectLst/>
                <a:latin typeface="Calibri" panose="020F0502020204030204" pitchFamily="34" charset="0"/>
                <a:cs typeface="Calibri" panose="020F0502020204030204" pitchFamily="34" charset="0"/>
              </a:rPr>
              <a:t>The proposed algorithm proceeds to gain the driving features for driver identification if a relay attack is not found. Our solution achieves the best relay attack detection accuracy rate, that is, 99.8%, and it can identify the legitimate drivers with 81% accuracy rate</a:t>
            </a:r>
            <a:br>
              <a:rPr lang="en-IN" sz="1600" b="0" i="0" strike="noStrike" dirty="0">
                <a:effectLst/>
                <a:latin typeface="Calibri" panose="020F0502020204030204" pitchFamily="34" charset="0"/>
                <a:cs typeface="Calibri" panose="020F0502020204030204" pitchFamily="34" charset="0"/>
              </a:rPr>
            </a:br>
            <a:r>
              <a:rPr lang="en-IN" sz="1600" b="0" i="0" strike="noStrike" dirty="0">
                <a:effectLst/>
                <a:latin typeface="Calibri" panose="020F0502020204030204" pitchFamily="34" charset="0"/>
                <a:cs typeface="Calibri" panose="020F0502020204030204" pitchFamily="34" charset="0"/>
              </a:rPr>
              <a:t>One remaining challenge is to adapt the proposed solution for multiple drivers, as the proposed solution only uses a three-month dataset of the key fob rather than the driver-specific data.</a:t>
            </a:r>
          </a:p>
          <a:p>
            <a:pPr marL="0" indent="0">
              <a:buNone/>
            </a:pPr>
            <a:r>
              <a:rPr lang="en-US" sz="1600" b="1" cap="none" dirty="0">
                <a:latin typeface="Calibri" panose="020F0502020204030204" pitchFamily="34" charset="0"/>
                <a:cs typeface="Calibri" panose="020F0502020204030204" pitchFamily="34" charset="0"/>
              </a:rPr>
              <a:t>Accuracy: </a:t>
            </a:r>
            <a:r>
              <a:rPr lang="en-US" sz="1600" dirty="0">
                <a:latin typeface="Calibri" panose="020F0502020204030204" pitchFamily="34" charset="0"/>
                <a:cs typeface="Calibri" panose="020F0502020204030204" pitchFamily="34" charset="0"/>
              </a:rPr>
              <a:t>99.8%</a:t>
            </a:r>
            <a:endParaRPr lang="en-IN" sz="16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114C86CC-A5A0-4E05-B52C-2B611407FA75}"/>
              </a:ext>
            </a:extLst>
          </p:cNvPr>
          <p:cNvSpPr>
            <a:spLocks noGrp="1"/>
          </p:cNvSpPr>
          <p:nvPr/>
        </p:nvSpPr>
        <p:spPr>
          <a:xfrm>
            <a:off x="-113523" y="2717453"/>
            <a:ext cx="12419045" cy="142309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1371600" lvl="3" indent="0">
              <a:buNone/>
            </a:pPr>
            <a:endParaRPr lang="en-US" sz="2000" dirty="0">
              <a:solidFill>
                <a:schemeClr val="accent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747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A23B-E535-4ED8-9852-9194DB8EADBB}"/>
              </a:ext>
            </a:extLst>
          </p:cNvPr>
          <p:cNvSpPr>
            <a:spLocks noGrp="1"/>
          </p:cNvSpPr>
          <p:nvPr>
            <p:ph type="title"/>
          </p:nvPr>
        </p:nvSpPr>
        <p:spPr>
          <a:xfrm>
            <a:off x="810000" y="447187"/>
            <a:ext cx="10571998" cy="1133037"/>
          </a:xfrm>
        </p:spPr>
        <p:txBody>
          <a:bodyPr>
            <a:normAutofit fontScale="90000"/>
          </a:bodyPr>
          <a:lstStyle/>
          <a:p>
            <a:pPr algn="ctr"/>
            <a:r>
              <a:rPr lang="en-US" sz="2800" b="1" dirty="0">
                <a:solidFill>
                  <a:schemeClr val="bg2"/>
                </a:solidFill>
                <a:latin typeface="Cambria Math" panose="02040503050406030204" pitchFamily="18" charset="0"/>
                <a:ea typeface="Cambria Math" panose="02040503050406030204" pitchFamily="18" charset="0"/>
              </a:rPr>
              <a:t>3. </a:t>
            </a:r>
            <a:r>
              <a:rPr lang="en-US" sz="2800" b="1" dirty="0" err="1">
                <a:solidFill>
                  <a:schemeClr val="bg2"/>
                </a:solidFill>
                <a:latin typeface="Cambria Math" panose="02040503050406030204" pitchFamily="18" charset="0"/>
                <a:ea typeface="Cambria Math" panose="02040503050406030204" pitchFamily="18" charset="0"/>
              </a:rPr>
              <a:t>SaFe</a:t>
            </a:r>
            <a:r>
              <a:rPr lang="en-US" sz="2800" b="1" dirty="0">
                <a:solidFill>
                  <a:schemeClr val="bg2"/>
                </a:solidFill>
                <a:latin typeface="Cambria Math" panose="02040503050406030204" pitchFamily="18" charset="0"/>
                <a:ea typeface="Cambria Math" panose="02040503050406030204" pitchFamily="18" charset="0"/>
              </a:rPr>
              <a:t> : A BLOCKCHAIN AND SECURE ELEMENT BASED FRAMEWORK </a:t>
            </a:r>
            <a:r>
              <a:rPr lang="en-US" sz="2800" b="1" dirty="0" err="1">
                <a:solidFill>
                  <a:schemeClr val="bg2"/>
                </a:solidFill>
                <a:latin typeface="Cambria Math" panose="02040503050406030204" pitchFamily="18" charset="0"/>
                <a:ea typeface="Cambria Math" panose="02040503050406030204" pitchFamily="18" charset="0"/>
              </a:rPr>
              <a:t>FoR</a:t>
            </a:r>
            <a:r>
              <a:rPr lang="en-US" sz="2800" b="1" dirty="0">
                <a:solidFill>
                  <a:schemeClr val="bg2"/>
                </a:solidFill>
                <a:latin typeface="Cambria Math" panose="02040503050406030204" pitchFamily="18" charset="0"/>
                <a:ea typeface="Cambria Math" panose="02040503050406030204" pitchFamily="18" charset="0"/>
              </a:rPr>
              <a:t> SAFEGUARING SMART VEHICLES</a:t>
            </a:r>
            <a:br>
              <a:rPr lang="en-US" sz="4400" b="1" u="sng" dirty="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51D72723-D2D6-4B9C-BB4E-94C9A33D392B}"/>
              </a:ext>
            </a:extLst>
          </p:cNvPr>
          <p:cNvSpPr>
            <a:spLocks noGrp="1"/>
          </p:cNvSpPr>
          <p:nvPr>
            <p:ph idx="1"/>
          </p:nvPr>
        </p:nvSpPr>
        <p:spPr>
          <a:xfrm>
            <a:off x="825623" y="2059619"/>
            <a:ext cx="10528177" cy="4287914"/>
          </a:xfrm>
        </p:spPr>
        <p:txBody>
          <a:bodyPr>
            <a:noAutofit/>
          </a:bodyPr>
          <a:lstStyle/>
          <a:p>
            <a:pPr marL="0" indent="0">
              <a:lnSpc>
                <a:spcPct val="100000"/>
              </a:lnSpc>
              <a:buNone/>
            </a:pPr>
            <a:r>
              <a:rPr lang="en-US" sz="1800" b="1" dirty="0">
                <a:latin typeface="Calibri" panose="020F0502020204030204" pitchFamily="34" charset="0"/>
                <a:cs typeface="Calibri" panose="020F0502020204030204" pitchFamily="34" charset="0"/>
              </a:rPr>
              <a:t>Authors: </a:t>
            </a:r>
            <a:r>
              <a:rPr lang="en-IN" sz="1800" dirty="0">
                <a:latin typeface="Calibri" panose="020F0502020204030204" pitchFamily="34" charset="0"/>
                <a:cs typeface="Calibri" panose="020F0502020204030204" pitchFamily="34" charset="0"/>
              </a:rPr>
              <a:t> Varun Deshpande , Laurent George , Hakim </a:t>
            </a:r>
            <a:r>
              <a:rPr lang="en-IN" sz="1800" dirty="0" err="1">
                <a:latin typeface="Calibri" panose="020F0502020204030204" pitchFamily="34" charset="0"/>
                <a:cs typeface="Calibri" panose="020F0502020204030204" pitchFamily="34" charset="0"/>
              </a:rPr>
              <a:t>Badis</a:t>
            </a:r>
            <a:endParaRPr lang="en-IN" sz="1800" dirty="0">
              <a:latin typeface="Calibri" panose="020F0502020204030204" pitchFamily="34" charset="0"/>
              <a:cs typeface="Calibri" panose="020F0502020204030204" pitchFamily="34" charset="0"/>
            </a:endParaRPr>
          </a:p>
          <a:p>
            <a:pPr marL="0" indent="0">
              <a:lnSpc>
                <a:spcPct val="100000"/>
              </a:lnSpc>
              <a:buNone/>
            </a:pPr>
            <a:r>
              <a:rPr lang="en-IN" sz="1800" b="1" dirty="0">
                <a:latin typeface="Calibri" panose="020F0502020204030204" pitchFamily="34" charset="0"/>
                <a:cs typeface="Calibri" panose="020F0502020204030204" pitchFamily="34" charset="0"/>
              </a:rPr>
              <a:t>Year : </a:t>
            </a:r>
            <a:r>
              <a:rPr lang="en-IN" sz="1800" dirty="0">
                <a:latin typeface="Calibri" panose="020F0502020204030204" pitchFamily="34" charset="0"/>
                <a:cs typeface="Calibri" panose="020F0502020204030204" pitchFamily="34" charset="0"/>
              </a:rPr>
              <a:t>2019</a:t>
            </a:r>
          </a:p>
          <a:p>
            <a:pPr marL="0" indent="0">
              <a:lnSpc>
                <a:spcPct val="100000"/>
              </a:lnSpc>
              <a:buNone/>
            </a:pPr>
            <a:r>
              <a:rPr lang="en-US" sz="1800" b="1" cap="none" dirty="0">
                <a:latin typeface="Calibri" panose="020F0502020204030204" pitchFamily="34" charset="0"/>
                <a:cs typeface="Calibri" panose="020F0502020204030204" pitchFamily="34" charset="0"/>
              </a:rPr>
              <a:t>Architecture and Technique:</a:t>
            </a:r>
            <a:br>
              <a:rPr lang="en-US" sz="1800" b="1"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a:t>
            </a:r>
            <a:r>
              <a:rPr lang="en-US" sz="1800" cap="none" dirty="0">
                <a:latin typeface="Calibri" panose="020F0502020204030204" pitchFamily="34" charset="0"/>
                <a:cs typeface="Calibri" panose="020F0502020204030204" pitchFamily="34" charset="0"/>
              </a:rPr>
              <a:t>Block Chain </a:t>
            </a:r>
            <a:r>
              <a:rPr lang="en-US" sz="1800" dirty="0">
                <a:latin typeface="Calibri" panose="020F0502020204030204" pitchFamily="34" charset="0"/>
                <a:cs typeface="Calibri" panose="020F0502020204030204" pitchFamily="34" charset="0"/>
              </a:rPr>
              <a:t>: </a:t>
            </a:r>
            <a:r>
              <a:rPr lang="en-US" sz="1800" cap="none" dirty="0">
                <a:latin typeface="Calibri" panose="020F0502020204030204" pitchFamily="34" charset="0"/>
                <a:cs typeface="Calibri" panose="020F0502020204030204" pitchFamily="34" charset="0"/>
              </a:rPr>
              <a:t>securely facilitates application management on SE when ECU needs are changed</a:t>
            </a:r>
            <a:br>
              <a:rPr lang="en-US" sz="1800" cap="none" dirty="0">
                <a:latin typeface="Calibri" panose="020F0502020204030204" pitchFamily="34" charset="0"/>
                <a:cs typeface="Calibri" panose="020F0502020204030204" pitchFamily="34" charset="0"/>
              </a:rPr>
            </a:br>
            <a:r>
              <a:rPr lang="en-US" sz="1800" cap="none" dirty="0">
                <a:latin typeface="Calibri" panose="020F0502020204030204" pitchFamily="34" charset="0"/>
                <a:cs typeface="Calibri" panose="020F0502020204030204" pitchFamily="34" charset="0"/>
              </a:rPr>
              <a:t>2. Secular Element(SE) : a hardware security module.</a:t>
            </a:r>
            <a:br>
              <a:rPr lang="en-US" sz="1800" cap="none" dirty="0">
                <a:latin typeface="Calibri" panose="020F0502020204030204" pitchFamily="34" charset="0"/>
                <a:cs typeface="Calibri" panose="020F0502020204030204" pitchFamily="34" charset="0"/>
              </a:rPr>
            </a:br>
            <a:br>
              <a:rPr lang="en-US" sz="1800" cap="none" dirty="0">
                <a:latin typeface="Calibri" panose="020F0502020204030204" pitchFamily="34" charset="0"/>
                <a:cs typeface="Calibri" panose="020F0502020204030204" pitchFamily="34" charset="0"/>
              </a:rPr>
            </a:br>
            <a:r>
              <a:rPr lang="en-US" sz="1800" b="1" cap="none" dirty="0">
                <a:latin typeface="Calibri" panose="020F0502020204030204" pitchFamily="34" charset="0"/>
                <a:cs typeface="Calibri" panose="020F0502020204030204" pitchFamily="34" charset="0"/>
              </a:rPr>
              <a:t>Merit and Demerit:</a:t>
            </a:r>
            <a:br>
              <a:rPr lang="en-US" sz="1800" cap="none" dirty="0">
                <a:latin typeface="Calibri" panose="020F0502020204030204" pitchFamily="34" charset="0"/>
                <a:cs typeface="Calibri" panose="020F0502020204030204" pitchFamily="34" charset="0"/>
              </a:rPr>
            </a:br>
            <a:r>
              <a:rPr lang="en-US" sz="1800" cap="none" dirty="0">
                <a:latin typeface="Calibri" panose="020F0502020204030204" pitchFamily="34" charset="0"/>
                <a:cs typeface="Calibri" panose="020F0502020204030204" pitchFamily="34" charset="0"/>
              </a:rPr>
              <a:t>This framework mitigates the lack of Trusted Execution/Storage Environment in ECU(s) of smart vehicles</a:t>
            </a:r>
            <a:br>
              <a:rPr lang="en-US" sz="1800" cap="none" dirty="0">
                <a:latin typeface="Calibri" panose="020F0502020204030204" pitchFamily="34" charset="0"/>
                <a:cs typeface="Calibri" panose="020F0502020204030204" pitchFamily="34" charset="0"/>
              </a:rPr>
            </a:br>
            <a:r>
              <a:rPr lang="en-IN" sz="1800" b="0" i="0" strike="noStrike" cap="none" dirty="0">
                <a:latin typeface="Calibri" panose="020F0502020204030204" pitchFamily="34" charset="0"/>
                <a:cs typeface="Calibri" panose="020F0502020204030204" pitchFamily="34" charset="0"/>
              </a:rPr>
              <a:t>The performance of safety-critical operations within ECU by as much as 85%, all this while guaranteeing increased security, tamper proofness, immutability and reduced memory, storage, processing overhead.</a:t>
            </a:r>
            <a:br>
              <a:rPr lang="en-IN" sz="1800" b="0" i="0" strike="noStrike" cap="none" dirty="0">
                <a:latin typeface="Calibri" panose="020F0502020204030204" pitchFamily="34" charset="0"/>
                <a:cs typeface="Calibri" panose="020F0502020204030204" pitchFamily="34" charset="0"/>
              </a:rPr>
            </a:br>
            <a:r>
              <a:rPr lang="en-IN" sz="1800" b="0" i="0" strike="noStrike" cap="none" dirty="0">
                <a:latin typeface="Calibri" panose="020F0502020204030204" pitchFamily="34" charset="0"/>
                <a:cs typeface="Calibri" panose="020F0502020204030204" pitchFamily="34" charset="0"/>
              </a:rPr>
              <a:t>The only overhead, which SE impacted negatively was cost.</a:t>
            </a:r>
            <a:br>
              <a:rPr lang="en-US" sz="1800" cap="none" dirty="0">
                <a:latin typeface="Calibri" panose="020F0502020204030204" pitchFamily="34" charset="0"/>
                <a:cs typeface="Calibri" panose="020F0502020204030204" pitchFamily="34" charset="0"/>
              </a:rPr>
            </a:br>
            <a:br>
              <a:rPr lang="en-US" sz="1800" cap="none" dirty="0">
                <a:latin typeface="Calibri" panose="020F0502020204030204" pitchFamily="34" charset="0"/>
                <a:cs typeface="Calibri" panose="020F0502020204030204" pitchFamily="34" charset="0"/>
              </a:rPr>
            </a:br>
            <a:r>
              <a:rPr lang="en-US" sz="1800" b="1" cap="none" dirty="0">
                <a:latin typeface="Calibri" panose="020F0502020204030204" pitchFamily="34" charset="0"/>
                <a:cs typeface="Calibri" panose="020F0502020204030204" pitchFamily="34" charset="0"/>
              </a:rPr>
              <a:t>Accuracy : </a:t>
            </a:r>
            <a:r>
              <a:rPr lang="en-US" sz="1800" cap="none" dirty="0">
                <a:latin typeface="Calibri" panose="020F0502020204030204" pitchFamily="34" charset="0"/>
                <a:cs typeface="Calibri" panose="020F0502020204030204" pitchFamily="34" charset="0"/>
              </a:rPr>
              <a:t>85%</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486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B485-74F8-4478-928B-3F7F91D23671}"/>
              </a:ext>
            </a:extLst>
          </p:cNvPr>
          <p:cNvSpPr>
            <a:spLocks noGrp="1"/>
          </p:cNvSpPr>
          <p:nvPr>
            <p:ph type="title"/>
          </p:nvPr>
        </p:nvSpPr>
        <p:spPr>
          <a:xfrm>
            <a:off x="810000" y="447187"/>
            <a:ext cx="10571998" cy="1195181"/>
          </a:xfrm>
        </p:spPr>
        <p:txBody>
          <a:bodyPr>
            <a:normAutofit fontScale="90000"/>
          </a:bodyPr>
          <a:lstStyle/>
          <a:p>
            <a:pPr algn="ctr"/>
            <a:r>
              <a:rPr lang="en-US" sz="2800" b="1" dirty="0">
                <a:solidFill>
                  <a:schemeClr val="bg2"/>
                </a:solidFill>
                <a:latin typeface="Cambria Math" panose="02040503050406030204" pitchFamily="18" charset="0"/>
                <a:ea typeface="Cambria Math" panose="02040503050406030204" pitchFamily="18" charset="0"/>
              </a:rPr>
              <a:t>4. UAV – EMPOWERED EDGE COMPUTING ENVIRONMENT FOR CYBER THREAT DETECTION IN SMART VEHICLES</a:t>
            </a:r>
            <a:br>
              <a:rPr lang="en-US" sz="4400" b="1" u="sng" dirty="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38D0CC0D-F4B5-4A12-BA1A-DF73325EAD28}"/>
              </a:ext>
            </a:extLst>
          </p:cNvPr>
          <p:cNvSpPr>
            <a:spLocks noGrp="1"/>
          </p:cNvSpPr>
          <p:nvPr>
            <p:ph idx="1"/>
          </p:nvPr>
        </p:nvSpPr>
        <p:spPr>
          <a:xfrm>
            <a:off x="838200" y="2308194"/>
            <a:ext cx="10515600" cy="3868768"/>
          </a:xfrm>
        </p:spPr>
        <p:txBody>
          <a:bodyPr>
            <a:normAutofit lnSpcReduction="10000"/>
          </a:bodyPr>
          <a:lstStyle/>
          <a:p>
            <a:pPr marL="0" indent="0">
              <a:buNone/>
            </a:pPr>
            <a:r>
              <a:rPr lang="en-US" sz="1800" b="1" dirty="0">
                <a:latin typeface="Calibri" panose="020F0502020204030204" pitchFamily="34" charset="0"/>
                <a:cs typeface="Calibri" panose="020F0502020204030204" pitchFamily="34" charset="0"/>
              </a:rPr>
              <a:t>Authors</a:t>
            </a:r>
            <a:r>
              <a:rPr lang="en-US" sz="1800" dirty="0">
                <a:latin typeface="Calibri" panose="020F0502020204030204" pitchFamily="34" charset="0"/>
                <a:cs typeface="Calibri" panose="020F0502020204030204" pitchFamily="34" charset="0"/>
              </a:rPr>
              <a:t>: Sahil Garg, Amritpal Singh, Shalini Batra, Neeraj Kumar, and Laurence T. Yang</a:t>
            </a:r>
            <a:endParaRPr lang="en-US" sz="1800" b="1"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Year</a:t>
            </a:r>
            <a:r>
              <a:rPr lang="en-US" sz="1800" dirty="0">
                <a:latin typeface="Calibri" panose="020F0502020204030204" pitchFamily="34" charset="0"/>
                <a:cs typeface="Calibri" panose="020F0502020204030204" pitchFamily="34" charset="0"/>
              </a:rPr>
              <a:t>: 2018</a:t>
            </a:r>
            <a:endParaRPr lang="en-IN" sz="1800" dirty="0">
              <a:latin typeface="Calibri" panose="020F0502020204030204" pitchFamily="34" charset="0"/>
              <a:cs typeface="Calibri" panose="020F0502020204030204" pitchFamily="34" charset="0"/>
            </a:endParaRPr>
          </a:p>
          <a:p>
            <a:pPr marL="0" indent="0">
              <a:buNone/>
            </a:pPr>
            <a:r>
              <a:rPr lang="en-US" sz="1800" b="1" cap="none" dirty="0">
                <a:latin typeface="Calibri" panose="020F0502020204030204" pitchFamily="34" charset="0"/>
                <a:cs typeface="Calibri" panose="020F0502020204030204" pitchFamily="34" charset="0"/>
              </a:rPr>
              <a:t>Architecture and Technique : </a:t>
            </a:r>
            <a:br>
              <a:rPr lang="en-US" sz="1800" b="1" cap="none" dirty="0">
                <a:latin typeface="Calibri" panose="020F0502020204030204" pitchFamily="34" charset="0"/>
                <a:cs typeface="Calibri" panose="020F0502020204030204" pitchFamily="34" charset="0"/>
              </a:rPr>
            </a:br>
            <a:r>
              <a:rPr lang="en-US" sz="1800" cap="none" dirty="0">
                <a:latin typeface="Calibri" panose="020F0502020204030204" pitchFamily="34" charset="0"/>
                <a:cs typeface="Calibri" panose="020F0502020204030204" pitchFamily="34" charset="0"/>
              </a:rPr>
              <a:t>1) Edge Computing : support data sharing and analysis closer to deployed machine.</a:t>
            </a:r>
            <a:br>
              <a:rPr lang="en-US" sz="1800" cap="none" dirty="0">
                <a:latin typeface="Calibri" panose="020F0502020204030204" pitchFamily="34" charset="0"/>
                <a:cs typeface="Calibri" panose="020F0502020204030204" pitchFamily="34" charset="0"/>
              </a:rPr>
            </a:br>
            <a:r>
              <a:rPr lang="en-US" sz="1800" cap="none" dirty="0">
                <a:latin typeface="Calibri" panose="020F0502020204030204" pitchFamily="34" charset="0"/>
                <a:cs typeface="Calibri" panose="020F0502020204030204" pitchFamily="34" charset="0"/>
              </a:rPr>
              <a:t>2) Triple Bloom Filter PDS based technique – minimize computational efforts.</a:t>
            </a:r>
          </a:p>
          <a:p>
            <a:pPr marL="0" indent="0">
              <a:buNone/>
            </a:pPr>
            <a:br>
              <a:rPr lang="en-US" sz="1800" cap="none" dirty="0">
                <a:latin typeface="Calibri" panose="020F0502020204030204" pitchFamily="34" charset="0"/>
                <a:cs typeface="Calibri" panose="020F0502020204030204" pitchFamily="34" charset="0"/>
              </a:rPr>
            </a:br>
            <a:r>
              <a:rPr lang="en-US" sz="1800" b="1" cap="none" dirty="0">
                <a:latin typeface="Calibri" panose="020F0502020204030204" pitchFamily="34" charset="0"/>
                <a:cs typeface="Calibri" panose="020F0502020204030204" pitchFamily="34" charset="0"/>
              </a:rPr>
              <a:t>Merit and Demerit:</a:t>
            </a:r>
            <a:br>
              <a:rPr lang="en-US" sz="1800" cap="none" dirty="0">
                <a:latin typeface="Calibri" panose="020F0502020204030204" pitchFamily="34" charset="0"/>
                <a:cs typeface="Calibri" panose="020F0502020204030204" pitchFamily="34" charset="0"/>
              </a:rPr>
            </a:br>
            <a:r>
              <a:rPr lang="en-US" sz="1800" cap="none" dirty="0">
                <a:latin typeface="Calibri" panose="020F0502020204030204" pitchFamily="34" charset="0"/>
                <a:cs typeface="Calibri" panose="020F0502020204030204" pitchFamily="34" charset="0"/>
              </a:rPr>
              <a:t>1) </a:t>
            </a:r>
            <a:r>
              <a:rPr lang="en-IN" sz="1800" b="0" i="0" strike="noStrike" dirty="0">
                <a:latin typeface="Calibri" panose="020F0502020204030204" pitchFamily="34" charset="0"/>
                <a:cs typeface="Calibri" panose="020F0502020204030204" pitchFamily="34" charset="0"/>
              </a:rPr>
              <a:t>Requires comparatively less computational time and storage for load sharing, authentication, encryption, and decryption of data in the considered edge-computing-based smart transportation framework.</a:t>
            </a:r>
            <a:br>
              <a:rPr lang="en-IN" sz="1800" b="0" i="0" strike="noStrike" dirty="0">
                <a:latin typeface="Calibri" panose="020F0502020204030204" pitchFamily="34" charset="0"/>
                <a:cs typeface="Calibri" panose="020F0502020204030204" pitchFamily="34" charset="0"/>
              </a:rPr>
            </a:br>
            <a:r>
              <a:rPr lang="en-IN" sz="1800" b="0" i="0" strike="noStrike" dirty="0">
                <a:latin typeface="Calibri" panose="020F0502020204030204" pitchFamily="34" charset="0"/>
                <a:cs typeface="Calibri" panose="020F0502020204030204" pitchFamily="34" charset="0"/>
              </a:rPr>
              <a:t>2) Delay in decision making affects the number of components at each layer.</a:t>
            </a:r>
          </a:p>
          <a:p>
            <a:pPr marL="0" indent="0">
              <a:buNone/>
            </a:pPr>
            <a:br>
              <a:rPr lang="en-US" sz="1800" cap="none" dirty="0">
                <a:latin typeface="Calibri" panose="020F0502020204030204" pitchFamily="34" charset="0"/>
                <a:cs typeface="Calibri" panose="020F0502020204030204" pitchFamily="34" charset="0"/>
              </a:rPr>
            </a:br>
            <a:r>
              <a:rPr lang="en-US" sz="1800" b="1" cap="none" dirty="0">
                <a:latin typeface="Calibri" panose="020F0502020204030204" pitchFamily="34" charset="0"/>
                <a:cs typeface="Calibri" panose="020F0502020204030204" pitchFamily="34" charset="0"/>
              </a:rPr>
              <a:t>Result:</a:t>
            </a:r>
            <a:br>
              <a:rPr lang="en-US" sz="1800" cap="none" dirty="0">
                <a:latin typeface="Calibri" panose="020F0502020204030204" pitchFamily="34" charset="0"/>
                <a:cs typeface="Calibri" panose="020F0502020204030204" pitchFamily="34" charset="0"/>
              </a:rPr>
            </a:br>
            <a:r>
              <a:rPr lang="en-US" sz="1800" cap="none" dirty="0">
                <a:latin typeface="Calibri" panose="020F0502020204030204" pitchFamily="34" charset="0"/>
                <a:cs typeface="Calibri" panose="020F0502020204030204" pitchFamily="34" charset="0"/>
              </a:rPr>
              <a:t>The proposed system requires comparatively less computational , encryption and decryption of data</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028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AC48-218C-49C6-A6BF-A1BDB3E1E970}"/>
              </a:ext>
            </a:extLst>
          </p:cNvPr>
          <p:cNvSpPr>
            <a:spLocks noGrp="1"/>
          </p:cNvSpPr>
          <p:nvPr>
            <p:ph type="title"/>
          </p:nvPr>
        </p:nvSpPr>
        <p:spPr>
          <a:xfrm>
            <a:off x="810000" y="447187"/>
            <a:ext cx="10571998" cy="1186303"/>
          </a:xfrm>
        </p:spPr>
        <p:txBody>
          <a:bodyPr>
            <a:normAutofit fontScale="90000"/>
          </a:bodyPr>
          <a:lstStyle/>
          <a:p>
            <a:pPr algn="ctr"/>
            <a:r>
              <a:rPr lang="en-US" sz="2800" b="1" dirty="0">
                <a:solidFill>
                  <a:schemeClr val="bg2"/>
                </a:solidFill>
                <a:latin typeface="Cambria Math" panose="02040503050406030204" pitchFamily="18" charset="0"/>
                <a:ea typeface="Cambria Math" panose="02040503050406030204" pitchFamily="18" charset="0"/>
              </a:rPr>
              <a:t>5. AN ADVANCED VEHICLE DETECTION AND TRACKING SCHEME FOR SELF DRIVING CARS</a:t>
            </a:r>
            <a:br>
              <a:rPr lang="en-US" sz="4400" b="1" u="sng" dirty="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BD31D155-798D-4B6E-BDCA-66D500386227}"/>
              </a:ext>
            </a:extLst>
          </p:cNvPr>
          <p:cNvSpPr>
            <a:spLocks noGrp="1"/>
          </p:cNvSpPr>
          <p:nvPr>
            <p:ph idx="1"/>
          </p:nvPr>
        </p:nvSpPr>
        <p:spPr>
          <a:xfrm>
            <a:off x="818712" y="2222287"/>
            <a:ext cx="10554574" cy="4391577"/>
          </a:xfrm>
        </p:spPr>
        <p:txBody>
          <a:bodyPr>
            <a:normAutofit lnSpcReduction="10000"/>
          </a:bodyPr>
          <a:lstStyle/>
          <a:p>
            <a:pPr marL="0" indent="0">
              <a:buNone/>
            </a:pPr>
            <a:r>
              <a:rPr lang="en-US" sz="1600" b="1" dirty="0">
                <a:latin typeface="Calibri" panose="020F0502020204030204" pitchFamily="34" charset="0"/>
                <a:cs typeface="Calibri" panose="020F0502020204030204" pitchFamily="34" charset="0"/>
              </a:rPr>
              <a:t>Authors </a:t>
            </a:r>
            <a:r>
              <a:rPr lang="en-US" sz="1600" dirty="0">
                <a:latin typeface="Calibri" panose="020F0502020204030204" pitchFamily="34" charset="0"/>
                <a:cs typeface="Calibri" panose="020F0502020204030204" pitchFamily="34" charset="0"/>
              </a:rPr>
              <a:t>: Wael Farag , Zakaria Saleh</a:t>
            </a:r>
          </a:p>
          <a:p>
            <a:pPr marL="0" indent="0">
              <a:buNone/>
            </a:pPr>
            <a:r>
              <a:rPr lang="en-IN" sz="1600" b="1" dirty="0">
                <a:latin typeface="Calibri" panose="020F0502020204030204" pitchFamily="34" charset="0"/>
                <a:cs typeface="Calibri" panose="020F0502020204030204" pitchFamily="34" charset="0"/>
              </a:rPr>
              <a:t>Year :</a:t>
            </a:r>
            <a:r>
              <a:rPr lang="en-IN" sz="1600" dirty="0">
                <a:latin typeface="Calibri" panose="020F0502020204030204" pitchFamily="34" charset="0"/>
                <a:cs typeface="Calibri" panose="020F0502020204030204" pitchFamily="34" charset="0"/>
              </a:rPr>
              <a:t> 2019</a:t>
            </a:r>
          </a:p>
          <a:p>
            <a:pPr marL="0" indent="0">
              <a:buNone/>
            </a:pPr>
            <a:r>
              <a:rPr lang="en-US" sz="1600" b="1" cap="none" dirty="0">
                <a:latin typeface="Calibri" panose="020F0502020204030204" pitchFamily="34" charset="0"/>
                <a:cs typeface="Calibri" panose="020F0502020204030204" pitchFamily="34" charset="0"/>
              </a:rPr>
              <a:t>Architecture and Technique:</a:t>
            </a:r>
            <a:br>
              <a:rPr lang="en-US" sz="1600" b="1" cap="none"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1) </a:t>
            </a:r>
            <a:r>
              <a:rPr lang="en-US" sz="1600" cap="none" dirty="0">
                <a:latin typeface="Calibri" panose="020F0502020204030204" pitchFamily="34" charset="0"/>
                <a:cs typeface="Calibri" panose="020F0502020204030204" pitchFamily="34" charset="0"/>
              </a:rPr>
              <a:t>Computer vision technique  </a:t>
            </a:r>
            <a:r>
              <a:rPr lang="en-US" sz="1600" dirty="0">
                <a:latin typeface="Calibri" panose="020F0502020204030204" pitchFamily="34" charset="0"/>
                <a:cs typeface="Calibri" panose="020F0502020204030204" pitchFamily="34" charset="0"/>
              </a:rPr>
              <a:t>:   </a:t>
            </a:r>
            <a:r>
              <a:rPr lang="en-US" sz="1600" cap="none" dirty="0">
                <a:latin typeface="Calibri" panose="020F0502020204030204" pitchFamily="34" charset="0"/>
                <a:cs typeface="Calibri" panose="020F0502020204030204" pitchFamily="34" charset="0"/>
              </a:rPr>
              <a:t>for the detection, identification, and tracking of  moving vehicles</a:t>
            </a:r>
            <a:r>
              <a:rPr lang="en-US" sz="1600" dirty="0">
                <a:latin typeface="Calibri" panose="020F0502020204030204" pitchFamily="34" charset="0"/>
                <a:cs typeface="Calibri" panose="020F0502020204030204" pitchFamily="34" charset="0"/>
              </a:rPr>
              <a:t>.</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2) </a:t>
            </a:r>
            <a:r>
              <a:rPr lang="en-US" sz="1600" cap="none" dirty="0">
                <a:latin typeface="Calibri" panose="020F0502020204030204" pitchFamily="34" charset="0"/>
                <a:cs typeface="Calibri" panose="020F0502020204030204" pitchFamily="34" charset="0"/>
              </a:rPr>
              <a:t>Sliding windows technique :  extracted from each image to </a:t>
            </a:r>
            <a:br>
              <a:rPr lang="en-US" sz="1600" cap="none" dirty="0">
                <a:latin typeface="Calibri" panose="020F0502020204030204" pitchFamily="34" charset="0"/>
                <a:cs typeface="Calibri" panose="020F0502020204030204" pitchFamily="34" charset="0"/>
              </a:rPr>
            </a:br>
            <a:r>
              <a:rPr lang="en-US" sz="1600" cap="none" dirty="0">
                <a:latin typeface="Calibri" panose="020F0502020204030204" pitchFamily="34" charset="0"/>
                <a:cs typeface="Calibri" panose="020F0502020204030204" pitchFamily="34" charset="0"/>
              </a:rPr>
              <a:t>perform the exhaustive search.</a:t>
            </a:r>
            <a:br>
              <a:rPr lang="en-US" sz="1600" cap="none" dirty="0">
                <a:latin typeface="Calibri" panose="020F0502020204030204" pitchFamily="34" charset="0"/>
                <a:cs typeface="Calibri" panose="020F0502020204030204" pitchFamily="34" charset="0"/>
              </a:rPr>
            </a:br>
            <a:r>
              <a:rPr lang="en-US" sz="1600" cap="none" dirty="0">
                <a:latin typeface="Calibri" panose="020F0502020204030204" pitchFamily="34" charset="0"/>
                <a:cs typeface="Calibri" panose="020F0502020204030204" pitchFamily="34" charset="0"/>
              </a:rPr>
              <a:t>3) Comprehensive image distortion suppression and camera calibration techniques : to produce undistorted road images suitable for more accurate vehicle detection.</a:t>
            </a:r>
          </a:p>
          <a:p>
            <a:pPr marL="0" indent="0">
              <a:buNone/>
            </a:pPr>
            <a:br>
              <a:rPr lang="en-US" sz="1600" cap="none" dirty="0">
                <a:latin typeface="Calibri" panose="020F0502020204030204" pitchFamily="34" charset="0"/>
                <a:cs typeface="Calibri" panose="020F0502020204030204" pitchFamily="34" charset="0"/>
              </a:rPr>
            </a:br>
            <a:r>
              <a:rPr lang="en-US" sz="1600" b="1" cap="none" dirty="0">
                <a:latin typeface="Calibri" panose="020F0502020204030204" pitchFamily="34" charset="0"/>
                <a:cs typeface="Calibri" panose="020F0502020204030204" pitchFamily="34" charset="0"/>
              </a:rPr>
              <a:t>Merit and Demerit:</a:t>
            </a:r>
            <a:br>
              <a:rPr lang="en-US" sz="1600" cap="none" dirty="0">
                <a:latin typeface="Calibri" panose="020F0502020204030204" pitchFamily="34" charset="0"/>
                <a:cs typeface="Calibri" panose="020F0502020204030204" pitchFamily="34" charset="0"/>
              </a:rPr>
            </a:br>
            <a:r>
              <a:rPr lang="en-IN" sz="1600" b="0" i="0" strike="noStrike" dirty="0">
                <a:effectLst/>
                <a:latin typeface="Calibri" panose="020F0502020204030204" pitchFamily="34" charset="0"/>
                <a:cs typeface="Calibri" panose="020F0502020204030204" pitchFamily="34" charset="0"/>
              </a:rPr>
              <a:t>The performance of the RT_VDT algorithm is tested and evaluated using many stationary images and several real-time videos. The validation results show a fairly accurate and robust detection with slight insignificant deviation in one scenario where complex shadow patterns exist.</a:t>
            </a:r>
            <a:br>
              <a:rPr lang="en-IN" sz="1600" b="0" i="0" strike="noStrike" dirty="0">
                <a:effectLst/>
                <a:latin typeface="Calibri" panose="020F0502020204030204" pitchFamily="34" charset="0"/>
                <a:cs typeface="Calibri" panose="020F0502020204030204" pitchFamily="34" charset="0"/>
              </a:rPr>
            </a:br>
            <a:r>
              <a:rPr lang="en-IN" sz="1600" b="0" i="0" strike="noStrike" dirty="0">
                <a:effectLst/>
                <a:latin typeface="Calibri" panose="020F0502020204030204" pitchFamily="34" charset="0"/>
                <a:cs typeface="Calibri" panose="020F0502020204030204" pitchFamily="34" charset="0"/>
              </a:rPr>
              <a:t>The scattered areas of shadows have an effect on the precision of producing the vehicles boundary boxes.</a:t>
            </a:r>
          </a:p>
          <a:p>
            <a:pPr marL="0" indent="0">
              <a:buNone/>
            </a:pPr>
            <a:br>
              <a:rPr lang="en-US" sz="1600" cap="none" dirty="0">
                <a:latin typeface="Calibri" panose="020F0502020204030204" pitchFamily="34" charset="0"/>
                <a:cs typeface="Calibri" panose="020F0502020204030204" pitchFamily="34" charset="0"/>
              </a:rPr>
            </a:br>
            <a:r>
              <a:rPr lang="en-US" sz="1600" b="1" cap="none" dirty="0">
                <a:latin typeface="Calibri" panose="020F0502020204030204" pitchFamily="34" charset="0"/>
                <a:cs typeface="Calibri" panose="020F0502020204030204" pitchFamily="34" charset="0"/>
              </a:rPr>
              <a:t>Accuracy: </a:t>
            </a:r>
            <a:r>
              <a:rPr lang="en-US" sz="1600" cap="none" dirty="0">
                <a:latin typeface="Calibri" panose="020F0502020204030204" pitchFamily="34" charset="0"/>
                <a:cs typeface="Calibri" panose="020F0502020204030204" pitchFamily="34" charset="0"/>
              </a:rPr>
              <a:t>97.7%</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0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8B9F-18A9-4139-8509-B36E1CC7315E}"/>
              </a:ext>
            </a:extLst>
          </p:cNvPr>
          <p:cNvSpPr>
            <a:spLocks noGrp="1"/>
          </p:cNvSpPr>
          <p:nvPr>
            <p:ph type="ctrTitle"/>
          </p:nvPr>
        </p:nvSpPr>
        <p:spPr/>
        <p:txBody>
          <a:bodyPr/>
          <a:lstStyle/>
          <a:p>
            <a:r>
              <a:rPr lang="en-US" dirty="0"/>
              <a:t>SRIVATSAN K P</a:t>
            </a:r>
            <a:endParaRPr lang="en-IN" dirty="0"/>
          </a:p>
        </p:txBody>
      </p:sp>
      <p:sp>
        <p:nvSpPr>
          <p:cNvPr id="3" name="Subtitle 2">
            <a:extLst>
              <a:ext uri="{FF2B5EF4-FFF2-40B4-BE49-F238E27FC236}">
                <a16:creationId xmlns:a16="http://schemas.microsoft.com/office/drawing/2014/main" id="{4C57596F-16B8-4AB1-8F73-CFB4BF670C45}"/>
              </a:ext>
            </a:extLst>
          </p:cNvPr>
          <p:cNvSpPr>
            <a:spLocks noGrp="1"/>
          </p:cNvSpPr>
          <p:nvPr>
            <p:ph type="subTitle" idx="1"/>
          </p:nvPr>
        </p:nvSpPr>
        <p:spPr/>
        <p:txBody>
          <a:bodyPr/>
          <a:lstStyle/>
          <a:p>
            <a:r>
              <a:rPr lang="en-US" dirty="0"/>
              <a:t>                                       2019506097</a:t>
            </a:r>
            <a:endParaRPr lang="en-IN" dirty="0"/>
          </a:p>
        </p:txBody>
      </p:sp>
    </p:spTree>
    <p:extLst>
      <p:ext uri="{BB962C8B-B14F-4D97-AF65-F5344CB8AC3E}">
        <p14:creationId xmlns:p14="http://schemas.microsoft.com/office/powerpoint/2010/main" val="387723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144C-FCF0-4F7F-B7DD-F0D5DA523649}"/>
              </a:ext>
            </a:extLst>
          </p:cNvPr>
          <p:cNvSpPr>
            <a:spLocks noGrp="1"/>
          </p:cNvSpPr>
          <p:nvPr>
            <p:ph type="title"/>
          </p:nvPr>
        </p:nvSpPr>
        <p:spPr/>
        <p:txBody>
          <a:bodyPr>
            <a:normAutofit/>
          </a:bodyPr>
          <a:lstStyle/>
          <a:p>
            <a:pPr algn="ctr"/>
            <a:r>
              <a:rPr lang="en-US" sz="2800" b="1" i="0" dirty="0">
                <a:solidFill>
                  <a:srgbClr val="000000"/>
                </a:solidFill>
                <a:effectLst/>
                <a:latin typeface="Cambria Math" panose="02040503050406030204" pitchFamily="18" charset="0"/>
                <a:ea typeface="Cambria Math" panose="02040503050406030204" pitchFamily="18" charset="0"/>
              </a:rPr>
              <a:t>1. Dependable IoT using blockchain-based technology</a:t>
            </a:r>
            <a:endParaRPr lang="en-IN" sz="28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6DD5228D-2749-43E8-B5D3-5672ABC4C539}"/>
              </a:ext>
            </a:extLst>
          </p:cNvPr>
          <p:cNvSpPr>
            <a:spLocks noGrp="1"/>
          </p:cNvSpPr>
          <p:nvPr>
            <p:ph idx="1"/>
          </p:nvPr>
        </p:nvSpPr>
        <p:spPr>
          <a:xfrm>
            <a:off x="818712" y="2476870"/>
            <a:ext cx="10554574" cy="4074850"/>
          </a:xfrm>
        </p:spPr>
        <p:txBody>
          <a:bodyPr>
            <a:normAutofit fontScale="62500" lnSpcReduction="20000"/>
          </a:bodyPr>
          <a:lstStyle/>
          <a:p>
            <a:pPr marL="0" indent="0">
              <a:buNone/>
            </a:pPr>
            <a:r>
              <a:rPr lang="en-US" sz="3100" b="1" dirty="0">
                <a:latin typeface="Calibri" panose="020F0502020204030204" pitchFamily="34" charset="0"/>
                <a:cs typeface="Calibri" panose="020F0502020204030204" pitchFamily="34" charset="0"/>
              </a:rPr>
              <a:t>Year</a:t>
            </a:r>
            <a:r>
              <a:rPr lang="en-US" sz="3100" dirty="0">
                <a:latin typeface="Calibri" panose="020F0502020204030204" pitchFamily="34" charset="0"/>
                <a:cs typeface="Calibri" panose="020F0502020204030204" pitchFamily="34" charset="0"/>
              </a:rPr>
              <a:t> : 2018</a:t>
            </a:r>
          </a:p>
          <a:p>
            <a:pPr marL="0" indent="0">
              <a:buNone/>
            </a:pPr>
            <a:r>
              <a:rPr lang="en-US" sz="3100" b="1" dirty="0">
                <a:latin typeface="Calibri" panose="020F0502020204030204" pitchFamily="34" charset="0"/>
                <a:cs typeface="Calibri" panose="020F0502020204030204" pitchFamily="34" charset="0"/>
              </a:rPr>
              <a:t>Authors</a:t>
            </a:r>
            <a:r>
              <a:rPr lang="en-US" sz="3100" dirty="0">
                <a:latin typeface="Calibri" panose="020F0502020204030204" pitchFamily="34" charset="0"/>
                <a:cs typeface="Calibri" panose="020F0502020204030204" pitchFamily="34" charset="0"/>
              </a:rPr>
              <a:t> : </a:t>
            </a:r>
            <a:r>
              <a:rPr lang="en-IN" sz="3100" b="0" i="0" dirty="0">
                <a:effectLst/>
                <a:latin typeface="Calibri" panose="020F0502020204030204" pitchFamily="34" charset="0"/>
                <a:cs typeface="Calibri" panose="020F0502020204030204" pitchFamily="34" charset="0"/>
              </a:rPr>
              <a:t>Avelino F. </a:t>
            </a:r>
            <a:r>
              <a:rPr lang="en-IN" sz="3100" b="0" i="0" dirty="0" err="1">
                <a:effectLst/>
                <a:latin typeface="Calibri" panose="020F0502020204030204" pitchFamily="34" charset="0"/>
                <a:cs typeface="Calibri" panose="020F0502020204030204" pitchFamily="34" charset="0"/>
              </a:rPr>
              <a:t>Zorzo</a:t>
            </a:r>
            <a:r>
              <a:rPr lang="en-IN" sz="3100" b="0" i="0" dirty="0">
                <a:effectLst/>
                <a:latin typeface="Calibri" panose="020F0502020204030204" pitchFamily="34" charset="0"/>
                <a:cs typeface="Calibri" panose="020F0502020204030204" pitchFamily="34" charset="0"/>
              </a:rPr>
              <a:t>; Henry C. Nunes; </a:t>
            </a:r>
            <a:r>
              <a:rPr lang="en-IN" sz="3100" b="0" i="0" dirty="0" err="1">
                <a:effectLst/>
                <a:latin typeface="Calibri" panose="020F0502020204030204" pitchFamily="34" charset="0"/>
                <a:cs typeface="Calibri" panose="020F0502020204030204" pitchFamily="34" charset="0"/>
              </a:rPr>
              <a:t>Roben</a:t>
            </a:r>
            <a:r>
              <a:rPr lang="en-IN" sz="3100" b="0" i="0" dirty="0">
                <a:effectLst/>
                <a:latin typeface="Calibri" panose="020F0502020204030204" pitchFamily="34" charset="0"/>
                <a:cs typeface="Calibri" panose="020F0502020204030204" pitchFamily="34" charset="0"/>
              </a:rPr>
              <a:t> C. Lunardi; Regio A. Michelin; Salil S. </a:t>
            </a:r>
            <a:r>
              <a:rPr lang="en-IN" sz="3100" b="0" i="0" dirty="0" err="1">
                <a:effectLst/>
                <a:latin typeface="Calibri" panose="020F0502020204030204" pitchFamily="34" charset="0"/>
                <a:cs typeface="Calibri" panose="020F0502020204030204" pitchFamily="34" charset="0"/>
              </a:rPr>
              <a:t>Kanhere</a:t>
            </a:r>
            <a:endParaRPr lang="en-US" sz="3100" i="0" dirty="0">
              <a:effectLst/>
              <a:latin typeface="Calibri" panose="020F0502020204030204" pitchFamily="34" charset="0"/>
              <a:cs typeface="Calibri" panose="020F0502020204030204" pitchFamily="34" charset="0"/>
            </a:endParaRPr>
          </a:p>
          <a:p>
            <a:pPr marL="0" indent="0">
              <a:buNone/>
            </a:pPr>
            <a:r>
              <a:rPr lang="en-US" sz="3100" b="1" dirty="0">
                <a:latin typeface="Calibri" panose="020F0502020204030204" pitchFamily="34" charset="0"/>
                <a:cs typeface="Calibri" panose="020F0502020204030204" pitchFamily="34" charset="0"/>
              </a:rPr>
              <a:t>Purpose </a:t>
            </a:r>
            <a:r>
              <a:rPr lang="en-US" sz="3100" dirty="0">
                <a:latin typeface="Calibri" panose="020F0502020204030204" pitchFamily="34" charset="0"/>
                <a:cs typeface="Calibri" panose="020F0502020204030204" pitchFamily="34" charset="0"/>
              </a:rPr>
              <a:t>: </a:t>
            </a:r>
            <a:r>
              <a:rPr lang="en-US" sz="3100" b="0" i="0" dirty="0">
                <a:effectLst/>
                <a:latin typeface="Calibri" panose="020F0502020204030204" pitchFamily="34" charset="0"/>
                <a:cs typeface="Calibri" panose="020F0502020204030204" pitchFamily="34" charset="0"/>
              </a:rPr>
              <a:t>Discussion about the usage of blockchain technology in IoT environments and proposes a layer model of blockchains for IoT.</a:t>
            </a:r>
            <a:endParaRPr lang="en-US" sz="3100" i="0" dirty="0">
              <a:effectLst/>
              <a:latin typeface="Calibri" panose="020F0502020204030204" pitchFamily="34" charset="0"/>
              <a:cs typeface="Calibri" panose="020F0502020204030204" pitchFamily="34" charset="0"/>
            </a:endParaRPr>
          </a:p>
          <a:p>
            <a:pPr marL="0" indent="0">
              <a:buNone/>
            </a:pPr>
            <a:r>
              <a:rPr lang="en-US" sz="3100" b="1" dirty="0">
                <a:latin typeface="Calibri" panose="020F0502020204030204" pitchFamily="34" charset="0"/>
                <a:cs typeface="Calibri" panose="020F0502020204030204" pitchFamily="34" charset="0"/>
              </a:rPr>
              <a:t>Method</a:t>
            </a:r>
            <a:r>
              <a:rPr lang="en-IN" sz="3100" b="1" dirty="0">
                <a:latin typeface="Calibri" panose="020F0502020204030204" pitchFamily="34" charset="0"/>
                <a:cs typeface="Calibri" panose="020F0502020204030204" pitchFamily="34" charset="0"/>
              </a:rPr>
              <a:t>s</a:t>
            </a:r>
            <a:r>
              <a:rPr lang="en-US" sz="3100" b="1" dirty="0">
                <a:latin typeface="Calibri" panose="020F0502020204030204" pitchFamily="34" charset="0"/>
                <a:cs typeface="Calibri" panose="020F0502020204030204" pitchFamily="34" charset="0"/>
              </a:rPr>
              <a:t> or Technique </a:t>
            </a:r>
            <a:r>
              <a:rPr lang="en-US" sz="3100" dirty="0">
                <a:latin typeface="Calibri" panose="020F0502020204030204" pitchFamily="34" charset="0"/>
                <a:cs typeface="Calibri" panose="020F0502020204030204" pitchFamily="34" charset="0"/>
              </a:rPr>
              <a:t>: IoT, Blockchain technology ,Consensus algorithm.</a:t>
            </a:r>
          </a:p>
          <a:p>
            <a:pPr marL="0" indent="0">
              <a:buNone/>
            </a:pPr>
            <a:r>
              <a:rPr lang="en-US" sz="3100" dirty="0">
                <a:latin typeface="Calibri" panose="020F0502020204030204" pitchFamily="34" charset="0"/>
                <a:cs typeface="Calibri" panose="020F0502020204030204" pitchFamily="34" charset="0"/>
              </a:rPr>
              <a:t>B</a:t>
            </a:r>
            <a:r>
              <a:rPr lang="en-US" sz="3100" b="0" i="0" dirty="0">
                <a:effectLst/>
                <a:latin typeface="Calibri" panose="020F0502020204030204" pitchFamily="34" charset="0"/>
                <a:cs typeface="Calibri" panose="020F0502020204030204" pitchFamily="34" charset="0"/>
              </a:rPr>
              <a:t>lockchain (BC) is a distributed database that maintains a growing list of blocks which are chained to each other. BC has been shown to possess a number of salient features including security, immutability, and privacy, and could thus be a useful technology.</a:t>
            </a:r>
            <a:endParaRPr lang="en-US" sz="3100" dirty="0">
              <a:latin typeface="Calibri" panose="020F0502020204030204" pitchFamily="34" charset="0"/>
              <a:cs typeface="Calibri" panose="020F0502020204030204" pitchFamily="34" charset="0"/>
            </a:endParaRPr>
          </a:p>
          <a:p>
            <a:pPr marL="0" indent="0">
              <a:buNone/>
            </a:pPr>
            <a:r>
              <a:rPr lang="en-US" sz="3100" b="1" i="0" dirty="0">
                <a:effectLst/>
                <a:latin typeface="Calibri" panose="020F0502020204030204" pitchFamily="34" charset="0"/>
                <a:cs typeface="Calibri" panose="020F0502020204030204" pitchFamily="34" charset="0"/>
              </a:rPr>
              <a:t>Advantages</a:t>
            </a:r>
            <a:r>
              <a:rPr lang="en-US" sz="3100" b="0" i="0" dirty="0">
                <a:effectLst/>
                <a:latin typeface="Calibri" panose="020F0502020204030204" pitchFamily="34" charset="0"/>
                <a:cs typeface="Calibri" panose="020F0502020204030204" pitchFamily="34" charset="0"/>
              </a:rPr>
              <a:t> : consensus protocol can ensure the fault tolerance, authenticity, and security of a blockchain system.</a:t>
            </a:r>
          </a:p>
          <a:p>
            <a:pPr marL="0" indent="0">
              <a:buNone/>
            </a:pPr>
            <a:r>
              <a:rPr lang="en-US" sz="3100" b="1" dirty="0">
                <a:latin typeface="Calibri" panose="020F0502020204030204" pitchFamily="34" charset="0"/>
                <a:cs typeface="Calibri" panose="020F0502020204030204" pitchFamily="34" charset="0"/>
              </a:rPr>
              <a:t>Disadvantages</a:t>
            </a:r>
            <a:r>
              <a:rPr lang="en-US" sz="3100" dirty="0">
                <a:latin typeface="Calibri" panose="020F0502020204030204" pitchFamily="34" charset="0"/>
                <a:cs typeface="Calibri" panose="020F0502020204030204" pitchFamily="34" charset="0"/>
              </a:rPr>
              <a:t> : high power consumption needed for keeping real time ledger.</a:t>
            </a:r>
            <a:endParaRPr lang="en-IN" sz="31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82290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FC8E-554B-45F5-9188-DC534863F800}"/>
              </a:ext>
            </a:extLst>
          </p:cNvPr>
          <p:cNvSpPr>
            <a:spLocks noGrp="1"/>
          </p:cNvSpPr>
          <p:nvPr>
            <p:ph type="title"/>
          </p:nvPr>
        </p:nvSpPr>
        <p:spPr/>
        <p:txBody>
          <a:bodyPr>
            <a:normAutofit/>
          </a:bodyPr>
          <a:lstStyle/>
          <a:p>
            <a:pPr algn="ctr"/>
            <a:r>
              <a:rPr lang="en-US" sz="2500" b="1" dirty="0">
                <a:solidFill>
                  <a:schemeClr val="bg2"/>
                </a:solidFill>
                <a:latin typeface="Cambria Math" panose="02040503050406030204" pitchFamily="18" charset="0"/>
                <a:ea typeface="Cambria Math" panose="02040503050406030204" pitchFamily="18" charset="0"/>
                <a:cs typeface="Arial" panose="020B0604020202020204" pitchFamily="34" charset="0"/>
              </a:rPr>
              <a:t>2. Secure Wireless Automotive Software Updates Using Blockchains: A Proof of Concept</a:t>
            </a:r>
            <a:endParaRPr lang="en-IN" sz="2500" dirty="0">
              <a:solidFill>
                <a:schemeClr val="bg2"/>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AE2E2910-3439-4892-AEA0-9BE5764ACF5E}"/>
              </a:ext>
            </a:extLst>
          </p:cNvPr>
          <p:cNvSpPr>
            <a:spLocks noGrp="1"/>
          </p:cNvSpPr>
          <p:nvPr>
            <p:ph idx="1"/>
          </p:nvPr>
        </p:nvSpPr>
        <p:spPr>
          <a:xfrm>
            <a:off x="818712" y="2148396"/>
            <a:ext cx="10554574" cy="4811697"/>
          </a:xfrm>
        </p:spPr>
        <p:txBody>
          <a:bodyPr>
            <a:normAutofit fontScale="40000" lnSpcReduction="20000"/>
          </a:bodyPr>
          <a:lstStyle/>
          <a:p>
            <a:pPr marL="0" indent="0">
              <a:buNone/>
            </a:pPr>
            <a:r>
              <a:rPr lang="en-US" sz="4000" b="1" dirty="0">
                <a:latin typeface="Calibri" panose="020F0502020204030204" pitchFamily="34" charset="0"/>
                <a:cs typeface="Calibri" panose="020F0502020204030204" pitchFamily="34" charset="0"/>
              </a:rPr>
              <a:t>Year</a:t>
            </a:r>
            <a:r>
              <a:rPr lang="en-US" sz="4000" dirty="0">
                <a:latin typeface="Calibri" panose="020F0502020204030204" pitchFamily="34" charset="0"/>
                <a:cs typeface="Calibri" panose="020F0502020204030204" pitchFamily="34" charset="0"/>
              </a:rPr>
              <a:t> : 2017</a:t>
            </a:r>
          </a:p>
          <a:p>
            <a:endParaRPr lang="en-US" sz="4000" dirty="0">
              <a:latin typeface="Calibri" panose="020F0502020204030204" pitchFamily="34" charset="0"/>
              <a:cs typeface="Calibri" panose="020F0502020204030204" pitchFamily="34" charset="0"/>
            </a:endParaRPr>
          </a:p>
          <a:p>
            <a:pPr marL="0" indent="0">
              <a:buNone/>
            </a:pPr>
            <a:r>
              <a:rPr lang="en-IN" sz="4000" b="1" i="0" dirty="0">
                <a:effectLst/>
                <a:latin typeface="Calibri" panose="020F0502020204030204" pitchFamily="34" charset="0"/>
                <a:cs typeface="Calibri" panose="020F0502020204030204" pitchFamily="34" charset="0"/>
              </a:rPr>
              <a:t>Authors</a:t>
            </a:r>
            <a:r>
              <a:rPr lang="en-IN" sz="4000" b="0" i="0" dirty="0">
                <a:effectLst/>
                <a:latin typeface="Calibri" panose="020F0502020204030204" pitchFamily="34" charset="0"/>
                <a:cs typeface="Calibri" panose="020F0502020204030204" pitchFamily="34" charset="0"/>
              </a:rPr>
              <a:t> : Ali </a:t>
            </a:r>
            <a:r>
              <a:rPr lang="en-IN" sz="4000" b="0" i="0" dirty="0" err="1">
                <a:effectLst/>
                <a:latin typeface="Calibri" panose="020F0502020204030204" pitchFamily="34" charset="0"/>
                <a:cs typeface="Calibri" panose="020F0502020204030204" pitchFamily="34" charset="0"/>
              </a:rPr>
              <a:t>Dorri</a:t>
            </a:r>
            <a:r>
              <a:rPr lang="en-IN" sz="4000" b="0" i="0" dirty="0">
                <a:effectLst/>
                <a:latin typeface="Calibri" panose="020F0502020204030204" pitchFamily="34" charset="0"/>
                <a:cs typeface="Calibri" panose="020F0502020204030204" pitchFamily="34" charset="0"/>
              </a:rPr>
              <a:t> , Marco Steger , Salil S. </a:t>
            </a:r>
            <a:r>
              <a:rPr lang="en-IN" sz="4000" b="0" i="0" dirty="0" err="1">
                <a:effectLst/>
                <a:latin typeface="Calibri" panose="020F0502020204030204" pitchFamily="34" charset="0"/>
                <a:cs typeface="Calibri" panose="020F0502020204030204" pitchFamily="34" charset="0"/>
              </a:rPr>
              <a:t>Kanhere</a:t>
            </a:r>
            <a:r>
              <a:rPr lang="en-IN" sz="4000" b="0" i="0" dirty="0">
                <a:effectLst/>
                <a:latin typeface="Calibri" panose="020F0502020204030204" pitchFamily="34" charset="0"/>
                <a:cs typeface="Calibri" panose="020F0502020204030204" pitchFamily="34" charset="0"/>
              </a:rPr>
              <a:t> , Raja </a:t>
            </a:r>
            <a:r>
              <a:rPr lang="en-IN" sz="4000" b="0" i="0" dirty="0" err="1">
                <a:effectLst/>
                <a:latin typeface="Calibri" panose="020F0502020204030204" pitchFamily="34" charset="0"/>
                <a:cs typeface="Calibri" panose="020F0502020204030204" pitchFamily="34" charset="0"/>
              </a:rPr>
              <a:t>Jurdak</a:t>
            </a:r>
            <a:endParaRPr lang="en-IN" sz="4000" b="0" i="0" dirty="0">
              <a:effectLst/>
              <a:latin typeface="Calibri" panose="020F0502020204030204" pitchFamily="34" charset="0"/>
              <a:cs typeface="Calibri" panose="020F0502020204030204" pitchFamily="34" charset="0"/>
            </a:endParaRPr>
          </a:p>
          <a:p>
            <a:endParaRPr lang="en-IN" sz="4000" dirty="0">
              <a:latin typeface="Calibri" panose="020F0502020204030204" pitchFamily="34" charset="0"/>
              <a:cs typeface="Calibri" panose="020F0502020204030204" pitchFamily="34" charset="0"/>
            </a:endParaRPr>
          </a:p>
          <a:p>
            <a:pPr marL="0" indent="0">
              <a:buNone/>
            </a:pPr>
            <a:r>
              <a:rPr lang="en-IN" sz="4000" b="1" dirty="0">
                <a:latin typeface="Calibri" panose="020F0502020204030204" pitchFamily="34" charset="0"/>
                <a:cs typeface="Calibri" panose="020F0502020204030204" pitchFamily="34" charset="0"/>
              </a:rPr>
              <a:t>Purpose</a:t>
            </a:r>
            <a:r>
              <a:rPr lang="en-IN" sz="4000" dirty="0">
                <a:latin typeface="Calibri" panose="020F0502020204030204" pitchFamily="34" charset="0"/>
                <a:cs typeface="Calibri" panose="020F0502020204030204" pitchFamily="34" charset="0"/>
              </a:rPr>
              <a:t> : </a:t>
            </a:r>
            <a:r>
              <a:rPr lang="en-US" sz="4000" dirty="0">
                <a:latin typeface="Calibri" panose="020F0502020204030204" pitchFamily="34" charset="0"/>
                <a:cs typeface="Calibri" panose="020F0502020204030204" pitchFamily="34" charset="0"/>
              </a:rPr>
              <a:t>P</a:t>
            </a:r>
            <a:r>
              <a:rPr lang="en-US" sz="4000" b="0" i="0" dirty="0">
                <a:effectLst/>
                <a:latin typeface="Calibri" panose="020F0502020204030204" pitchFamily="34" charset="0"/>
                <a:cs typeface="Calibri" panose="020F0502020204030204" pitchFamily="34" charset="0"/>
              </a:rPr>
              <a:t>ropose a Blockchain-based architecture to protect the privacy of users and to increase the security of the vehicular ecosystem. Wireless remote software updates and other emerging services such as dynamic vehicle insurance fees.</a:t>
            </a:r>
          </a:p>
          <a:p>
            <a:endParaRPr lang="en-US" sz="4000" dirty="0">
              <a:latin typeface="Calibri" panose="020F0502020204030204" pitchFamily="34" charset="0"/>
              <a:cs typeface="Calibri" panose="020F0502020204030204" pitchFamily="34" charset="0"/>
            </a:endParaRPr>
          </a:p>
          <a:p>
            <a:pPr marL="0" indent="0">
              <a:buNone/>
            </a:pPr>
            <a:r>
              <a:rPr lang="en-US" sz="4000" b="1" dirty="0">
                <a:latin typeface="Calibri" panose="020F0502020204030204" pitchFamily="34" charset="0"/>
                <a:cs typeface="Calibri" panose="020F0502020204030204" pitchFamily="34" charset="0"/>
              </a:rPr>
              <a:t>Method</a:t>
            </a:r>
            <a:r>
              <a:rPr lang="en-IN" sz="4000" b="1" dirty="0">
                <a:latin typeface="Calibri" panose="020F0502020204030204" pitchFamily="34" charset="0"/>
                <a:cs typeface="Calibri" panose="020F0502020204030204" pitchFamily="34" charset="0"/>
              </a:rPr>
              <a:t>s</a:t>
            </a:r>
            <a:r>
              <a:rPr lang="en-US" sz="4000" b="1" dirty="0">
                <a:latin typeface="Calibri" panose="020F0502020204030204" pitchFamily="34" charset="0"/>
                <a:cs typeface="Calibri" panose="020F0502020204030204" pitchFamily="34" charset="0"/>
              </a:rPr>
              <a:t> or Technique </a:t>
            </a:r>
            <a:r>
              <a:rPr lang="en-US" sz="4000" dirty="0">
                <a:latin typeface="Calibri" panose="020F0502020204030204" pitchFamily="34" charset="0"/>
                <a:cs typeface="Calibri" panose="020F0502020204030204" pitchFamily="34" charset="0"/>
              </a:rPr>
              <a:t>: Lightweight Scalable Blockchain (LSB) .</a:t>
            </a:r>
          </a:p>
          <a:p>
            <a:endParaRPr lang="en-US" sz="4000" dirty="0">
              <a:latin typeface="Calibri" panose="020F0502020204030204" pitchFamily="34" charset="0"/>
              <a:cs typeface="Calibri" panose="020F0502020204030204" pitchFamily="34" charset="0"/>
            </a:endParaRPr>
          </a:p>
          <a:p>
            <a:pPr marL="0" indent="0">
              <a:buNone/>
            </a:pPr>
            <a:r>
              <a:rPr lang="en-US" sz="4000" b="0" i="0" dirty="0">
                <a:effectLst/>
                <a:latin typeface="Calibri" panose="020F0502020204030204" pitchFamily="34" charset="0"/>
                <a:cs typeface="Calibri" panose="020F0502020204030204" pitchFamily="34" charset="0"/>
              </a:rPr>
              <a:t>Lightweight scalable blockchain is optimized for low-resource IoT devices. Achieves self-scaling by using distributed throughput management algorithm.</a:t>
            </a:r>
          </a:p>
          <a:p>
            <a:pPr marL="0" indent="0">
              <a:buNone/>
            </a:pPr>
            <a:r>
              <a:rPr lang="en-US" sz="4000" b="0" i="0" dirty="0">
                <a:effectLst/>
                <a:latin typeface="Calibri" panose="020F0502020204030204" pitchFamily="34" charset="0"/>
                <a:cs typeface="Calibri" panose="020F0502020204030204" pitchFamily="34" charset="0"/>
              </a:rPr>
              <a:t> </a:t>
            </a:r>
            <a:r>
              <a:rPr lang="en-US" sz="4000" dirty="0">
                <a:latin typeface="Calibri" panose="020F0502020204030204" pitchFamily="34" charset="0"/>
                <a:cs typeface="Calibri" panose="020F0502020204030204" pitchFamily="34" charset="0"/>
              </a:rPr>
              <a:t>LSB</a:t>
            </a:r>
            <a:r>
              <a:rPr lang="en-US" sz="4000" b="0" i="0" dirty="0">
                <a:effectLst/>
                <a:latin typeface="Calibri" panose="020F0502020204030204" pitchFamily="34" charset="0"/>
                <a:cs typeface="Calibri" panose="020F0502020204030204" pitchFamily="34" charset="0"/>
              </a:rPr>
              <a:t> reduce processing overheads for verifying blocks. Introduces low-resource consuming distributed time-based consensus algorithm.</a:t>
            </a:r>
          </a:p>
          <a:p>
            <a:pPr marL="0" indent="0">
              <a:buNone/>
            </a:pPr>
            <a:endParaRPr lang="en-US" sz="4000" b="0" i="0" dirty="0">
              <a:effectLst/>
              <a:latin typeface="Calibri" panose="020F0502020204030204" pitchFamily="34" charset="0"/>
              <a:cs typeface="Calibri" panose="020F0502020204030204" pitchFamily="34" charset="0"/>
            </a:endParaRPr>
          </a:p>
          <a:p>
            <a:pPr marL="0" indent="0">
              <a:buNone/>
            </a:pPr>
            <a:r>
              <a:rPr lang="en-US" sz="4000" b="1" dirty="0">
                <a:latin typeface="Calibri" panose="020F0502020204030204" pitchFamily="34" charset="0"/>
                <a:cs typeface="Calibri" panose="020F0502020204030204" pitchFamily="34" charset="0"/>
              </a:rPr>
              <a:t>Advantages</a:t>
            </a:r>
            <a:r>
              <a:rPr lang="en-US" sz="4000" dirty="0">
                <a:latin typeface="Calibri" panose="020F0502020204030204" pitchFamily="34" charset="0"/>
                <a:cs typeface="Calibri" panose="020F0502020204030204" pitchFamily="34" charset="0"/>
              </a:rPr>
              <a:t> : Automatic software updates and flexible insurance.</a:t>
            </a:r>
          </a:p>
          <a:p>
            <a:pPr marL="0" indent="0">
              <a:buNone/>
            </a:pPr>
            <a:r>
              <a:rPr lang="en-US" sz="4000" b="1" dirty="0">
                <a:latin typeface="Calibri" panose="020F0502020204030204" pitchFamily="34" charset="0"/>
                <a:cs typeface="Calibri" panose="020F0502020204030204" pitchFamily="34" charset="0"/>
              </a:rPr>
              <a:t>Disadvantages : </a:t>
            </a:r>
            <a:r>
              <a:rPr lang="en-US" sz="4000" dirty="0">
                <a:latin typeface="Calibri" panose="020F0502020204030204" pitchFamily="34" charset="0"/>
                <a:cs typeface="Calibri" panose="020F0502020204030204" pitchFamily="34" charset="0"/>
              </a:rPr>
              <a:t>Unauthorized providers of software may occur.</a:t>
            </a:r>
            <a:endParaRPr lang="en-IN" sz="4000" b="1"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27542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2C92-63E4-4E09-A0AD-1BF42EA9997D}"/>
              </a:ext>
            </a:extLst>
          </p:cNvPr>
          <p:cNvSpPr>
            <a:spLocks noGrp="1"/>
          </p:cNvSpPr>
          <p:nvPr>
            <p:ph type="title"/>
          </p:nvPr>
        </p:nvSpPr>
        <p:spPr/>
        <p:txBody>
          <a:bodyPr>
            <a:normAutofit/>
          </a:bodyPr>
          <a:lstStyle/>
          <a:p>
            <a:pPr algn="ctr"/>
            <a:r>
              <a:rPr lang="en-US" sz="2500" b="1" i="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3. A secure vehicle theft detection framework using Blockchain and smart contract</a:t>
            </a:r>
            <a:endParaRPr lang="en-IN" sz="2500"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212A1F-4F55-4B93-A530-EDCA3BC7175C}"/>
              </a:ext>
            </a:extLst>
          </p:cNvPr>
          <p:cNvSpPr>
            <a:spLocks noGrp="1"/>
          </p:cNvSpPr>
          <p:nvPr>
            <p:ph idx="1"/>
          </p:nvPr>
        </p:nvSpPr>
        <p:spPr>
          <a:xfrm>
            <a:off x="818712" y="1953087"/>
            <a:ext cx="10554574" cy="4904913"/>
          </a:xfrm>
        </p:spPr>
        <p:txBody>
          <a:bodyPr>
            <a:normAutofit fontScale="40000" lnSpcReduction="20000"/>
          </a:bodyPr>
          <a:lstStyle/>
          <a:p>
            <a:pPr marL="0" indent="0">
              <a:buNone/>
            </a:pPr>
            <a:r>
              <a:rPr lang="en-US" sz="4300" b="1" dirty="0">
                <a:latin typeface="Calibri" panose="020F0502020204030204" pitchFamily="34" charset="0"/>
                <a:cs typeface="Calibri" panose="020F0502020204030204" pitchFamily="34" charset="0"/>
              </a:rPr>
              <a:t>Year</a:t>
            </a:r>
            <a:r>
              <a:rPr lang="en-US" sz="4300" dirty="0">
                <a:latin typeface="Calibri" panose="020F0502020204030204" pitchFamily="34" charset="0"/>
                <a:cs typeface="Calibri" panose="020F0502020204030204" pitchFamily="34" charset="0"/>
              </a:rPr>
              <a:t> : 2020</a:t>
            </a:r>
          </a:p>
          <a:p>
            <a:pPr marL="0" indent="0">
              <a:buNone/>
            </a:pPr>
            <a:endParaRPr lang="en-IN" sz="4300" dirty="0">
              <a:latin typeface="Calibri" panose="020F0502020204030204" pitchFamily="34" charset="0"/>
              <a:cs typeface="Calibri" panose="020F0502020204030204" pitchFamily="34" charset="0"/>
            </a:endParaRPr>
          </a:p>
          <a:p>
            <a:pPr marL="0" indent="0">
              <a:buNone/>
            </a:pPr>
            <a:r>
              <a:rPr lang="en-IN" sz="4300" b="1" dirty="0">
                <a:latin typeface="Calibri" panose="020F0502020204030204" pitchFamily="34" charset="0"/>
                <a:cs typeface="Calibri" panose="020F0502020204030204" pitchFamily="34" charset="0"/>
              </a:rPr>
              <a:t>Authors</a:t>
            </a:r>
            <a:r>
              <a:rPr lang="en-IN" sz="4300" dirty="0">
                <a:latin typeface="Calibri" panose="020F0502020204030204" pitchFamily="34" charset="0"/>
                <a:cs typeface="Calibri" panose="020F0502020204030204" pitchFamily="34" charset="0"/>
              </a:rPr>
              <a:t> : </a:t>
            </a:r>
            <a:r>
              <a:rPr lang="en-IN" sz="4300" b="0" i="0" dirty="0" err="1">
                <a:effectLst/>
                <a:latin typeface="Calibri" panose="020F0502020204030204" pitchFamily="34" charset="0"/>
                <a:cs typeface="Calibri" panose="020F0502020204030204" pitchFamily="34" charset="0"/>
              </a:rPr>
              <a:t>Debashis</a:t>
            </a:r>
            <a:r>
              <a:rPr lang="en-IN" sz="4300" b="0" i="0" dirty="0">
                <a:effectLst/>
                <a:latin typeface="Calibri" panose="020F0502020204030204" pitchFamily="34" charset="0"/>
                <a:cs typeface="Calibri" panose="020F0502020204030204" pitchFamily="34" charset="0"/>
              </a:rPr>
              <a:t> Das , Sourav Banerjee , </a:t>
            </a:r>
            <a:r>
              <a:rPr lang="en-IN" sz="4300" b="0" i="0" dirty="0" err="1">
                <a:effectLst/>
                <a:latin typeface="Calibri" panose="020F0502020204030204" pitchFamily="34" charset="0"/>
                <a:cs typeface="Calibri" panose="020F0502020204030204" pitchFamily="34" charset="0"/>
              </a:rPr>
              <a:t>Utpal</a:t>
            </a:r>
            <a:r>
              <a:rPr lang="en-IN" sz="4300" b="0" i="0" dirty="0">
                <a:effectLst/>
                <a:latin typeface="Calibri" panose="020F0502020204030204" pitchFamily="34" charset="0"/>
                <a:cs typeface="Calibri" panose="020F0502020204030204" pitchFamily="34" charset="0"/>
              </a:rPr>
              <a:t> Biswas. </a:t>
            </a:r>
          </a:p>
          <a:p>
            <a:pPr marL="0" indent="0">
              <a:buNone/>
            </a:pPr>
            <a:endParaRPr lang="en-IN" sz="4300" dirty="0">
              <a:latin typeface="Calibri" panose="020F0502020204030204" pitchFamily="34" charset="0"/>
              <a:cs typeface="Calibri" panose="020F0502020204030204" pitchFamily="34" charset="0"/>
            </a:endParaRPr>
          </a:p>
          <a:p>
            <a:pPr marL="0" indent="0">
              <a:buNone/>
            </a:pPr>
            <a:r>
              <a:rPr lang="en-IN" sz="4300" b="1" dirty="0">
                <a:latin typeface="Calibri" panose="020F0502020204030204" pitchFamily="34" charset="0"/>
                <a:cs typeface="Calibri" panose="020F0502020204030204" pitchFamily="34" charset="0"/>
              </a:rPr>
              <a:t>Purpose</a:t>
            </a:r>
            <a:r>
              <a:rPr lang="en-IN" sz="4300" dirty="0">
                <a:latin typeface="Calibri" panose="020F0502020204030204" pitchFamily="34" charset="0"/>
                <a:cs typeface="Calibri" panose="020F0502020204030204" pitchFamily="34" charset="0"/>
              </a:rPr>
              <a:t> : </a:t>
            </a:r>
            <a:r>
              <a:rPr lang="en-US" sz="4300" b="0" i="0" dirty="0">
                <a:effectLst/>
                <a:latin typeface="Calibri" panose="020F0502020204030204" pitchFamily="34" charset="0"/>
                <a:cs typeface="Calibri" panose="020F0502020204030204" pitchFamily="34" charset="0"/>
              </a:rPr>
              <a:t>The prevention of vehicle theft is essential to enhance vehicle security. </a:t>
            </a:r>
          </a:p>
          <a:p>
            <a:pPr marL="0" indent="0">
              <a:buNone/>
            </a:pPr>
            <a:r>
              <a:rPr lang="en-US" sz="4300" dirty="0">
                <a:latin typeface="Calibri" panose="020F0502020204030204" pitchFamily="34" charset="0"/>
                <a:cs typeface="Calibri" panose="020F0502020204030204" pitchFamily="34" charset="0"/>
              </a:rPr>
              <a:t>	        To</a:t>
            </a:r>
            <a:r>
              <a:rPr lang="en-US" sz="4300" b="0" i="0" dirty="0">
                <a:effectLst/>
                <a:latin typeface="Calibri" panose="020F0502020204030204" pitchFamily="34" charset="0"/>
                <a:cs typeface="Calibri" panose="020F0502020204030204" pitchFamily="34" charset="0"/>
              </a:rPr>
              <a:t> propose a vehicle theft detection framework using a decentralized and secure platform to increase the security level of the vehicle.</a:t>
            </a:r>
          </a:p>
          <a:p>
            <a:pPr marL="0" indent="0">
              <a:buNone/>
            </a:pPr>
            <a:endParaRPr lang="en-US" sz="4300" dirty="0">
              <a:latin typeface="Calibri" panose="020F0502020204030204" pitchFamily="34" charset="0"/>
              <a:cs typeface="Calibri" panose="020F0502020204030204" pitchFamily="34" charset="0"/>
            </a:endParaRPr>
          </a:p>
          <a:p>
            <a:pPr marL="0" indent="0">
              <a:buNone/>
            </a:pPr>
            <a:r>
              <a:rPr lang="en-US" sz="4300" b="1" dirty="0">
                <a:latin typeface="Calibri" panose="020F0502020204030204" pitchFamily="34" charset="0"/>
                <a:cs typeface="Calibri" panose="020F0502020204030204" pitchFamily="34" charset="0"/>
              </a:rPr>
              <a:t>Metho</a:t>
            </a:r>
            <a:r>
              <a:rPr lang="en-IN" sz="4300" b="1" dirty="0">
                <a:latin typeface="Calibri" panose="020F0502020204030204" pitchFamily="34" charset="0"/>
                <a:cs typeface="Calibri" panose="020F0502020204030204" pitchFamily="34" charset="0"/>
              </a:rPr>
              <a:t>d</a:t>
            </a:r>
            <a:r>
              <a:rPr lang="en-US" sz="4300" b="1" dirty="0">
                <a:latin typeface="Calibri" panose="020F0502020204030204" pitchFamily="34" charset="0"/>
                <a:cs typeface="Calibri" panose="020F0502020204030204" pitchFamily="34" charset="0"/>
              </a:rPr>
              <a:t>s or Technique </a:t>
            </a:r>
            <a:r>
              <a:rPr lang="en-US" sz="4300" dirty="0">
                <a:latin typeface="Calibri" panose="020F0502020204030204" pitchFamily="34" charset="0"/>
                <a:cs typeface="Calibri" panose="020F0502020204030204" pitchFamily="34" charset="0"/>
              </a:rPr>
              <a:t>: Blockchain ,Smart Contracts , 2-step Authentication (2SA) algorithms.</a:t>
            </a:r>
          </a:p>
          <a:p>
            <a:pPr marL="0" indent="0">
              <a:buNone/>
            </a:pPr>
            <a:r>
              <a:rPr lang="en-US" sz="4300" b="0" i="0" dirty="0">
                <a:effectLst/>
                <a:latin typeface="Calibri" panose="020F0502020204030204" pitchFamily="34" charset="0"/>
                <a:cs typeface="Calibri" panose="020F0502020204030204" pitchFamily="34" charset="0"/>
              </a:rPr>
              <a:t>Blockchain technology provide decentralized systems to enhance the security of the stored data.</a:t>
            </a:r>
          </a:p>
          <a:p>
            <a:pPr marL="0" indent="0">
              <a:buNone/>
            </a:pPr>
            <a:r>
              <a:rPr lang="en-US" sz="4300" b="1" dirty="0">
                <a:latin typeface="Calibri" panose="020F0502020204030204" pitchFamily="34" charset="0"/>
                <a:cs typeface="Calibri" panose="020F0502020204030204" pitchFamily="34" charset="0"/>
              </a:rPr>
              <a:t>Advantages</a:t>
            </a:r>
            <a:r>
              <a:rPr lang="en-US" sz="4300" dirty="0">
                <a:latin typeface="Calibri" panose="020F0502020204030204" pitchFamily="34" charset="0"/>
                <a:cs typeface="Calibri" panose="020F0502020204030204" pitchFamily="34" charset="0"/>
              </a:rPr>
              <a:t> : The smart contracts ensure the security of an automated authentication process of the user with higher accuracy.</a:t>
            </a:r>
          </a:p>
          <a:p>
            <a:pPr marL="0" indent="0">
              <a:buNone/>
            </a:pPr>
            <a:r>
              <a:rPr lang="en-US" sz="4300" dirty="0">
                <a:latin typeface="Calibri" panose="020F0502020204030204" pitchFamily="34" charset="0"/>
                <a:cs typeface="Calibri" panose="020F0502020204030204" pitchFamily="34" charset="0"/>
              </a:rPr>
              <a:t>It provides data security, transparency and prevents the leakage of personal information.</a:t>
            </a:r>
          </a:p>
          <a:p>
            <a:pPr marL="0" indent="0">
              <a:buNone/>
            </a:pPr>
            <a:br>
              <a:rPr lang="en-IN" sz="4300" dirty="0">
                <a:latin typeface="Calibri" panose="020F0502020204030204" pitchFamily="34" charset="0"/>
                <a:cs typeface="Calibri" panose="020F0502020204030204" pitchFamily="34" charset="0"/>
              </a:rPr>
            </a:br>
            <a:r>
              <a:rPr lang="en-IN" sz="4300" b="1" dirty="0">
                <a:latin typeface="Calibri" panose="020F0502020204030204" pitchFamily="34" charset="0"/>
                <a:cs typeface="Calibri" panose="020F0502020204030204" pitchFamily="34" charset="0"/>
              </a:rPr>
              <a:t>Disadvantages : </a:t>
            </a:r>
            <a:r>
              <a:rPr lang="en-IN" sz="4300" dirty="0">
                <a:latin typeface="Calibri" panose="020F0502020204030204" pitchFamily="34" charset="0"/>
                <a:cs typeface="Calibri" panose="020F0502020204030204" pitchFamily="34" charset="0"/>
              </a:rPr>
              <a:t>Minimum throughput and high processing overhead.</a:t>
            </a:r>
            <a:endParaRPr lang="en-US" sz="4300" b="1"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694503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1495-98A9-41A9-B111-CC3AA842B445}"/>
              </a:ext>
            </a:extLst>
          </p:cNvPr>
          <p:cNvSpPr>
            <a:spLocks noGrp="1"/>
          </p:cNvSpPr>
          <p:nvPr>
            <p:ph type="title"/>
          </p:nvPr>
        </p:nvSpPr>
        <p:spPr/>
        <p:txBody>
          <a:bodyPr>
            <a:normAutofit/>
          </a:bodyPr>
          <a:lstStyle/>
          <a:p>
            <a:pPr algn="ctr"/>
            <a:r>
              <a:rPr lang="en-US" sz="2500" b="1" i="0" dirty="0">
                <a:solidFill>
                  <a:srgbClr val="000000"/>
                </a:solidFill>
                <a:effectLst/>
                <a:latin typeface="Cambria Math" panose="02040503050406030204" pitchFamily="18" charset="0"/>
                <a:ea typeface="Cambria Math" panose="02040503050406030204" pitchFamily="18" charset="0"/>
              </a:rPr>
              <a:t>4. </a:t>
            </a:r>
            <a:r>
              <a:rPr lang="en-US" sz="2500" b="1" i="0" dirty="0" err="1">
                <a:solidFill>
                  <a:srgbClr val="000000"/>
                </a:solidFill>
                <a:effectLst/>
                <a:latin typeface="Cambria Math" panose="02040503050406030204" pitchFamily="18" charset="0"/>
                <a:ea typeface="Cambria Math" panose="02040503050406030204" pitchFamily="18" charset="0"/>
              </a:rPr>
              <a:t>PetroBlock</a:t>
            </a:r>
            <a:r>
              <a:rPr lang="en-US" sz="2500" b="1" i="0" dirty="0">
                <a:solidFill>
                  <a:srgbClr val="000000"/>
                </a:solidFill>
                <a:effectLst/>
                <a:latin typeface="Cambria Math" panose="02040503050406030204" pitchFamily="18" charset="0"/>
                <a:ea typeface="Cambria Math" panose="02040503050406030204" pitchFamily="18" charset="0"/>
              </a:rPr>
              <a:t>: A Blockchain-Based Payment Mechanism for Fueling Smart Vehicles </a:t>
            </a:r>
            <a:endParaRPr lang="en-IN" sz="25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78364DC2-F6C1-4C13-BD5C-289266220E4E}"/>
              </a:ext>
            </a:extLst>
          </p:cNvPr>
          <p:cNvSpPr>
            <a:spLocks noGrp="1"/>
          </p:cNvSpPr>
          <p:nvPr>
            <p:ph idx="1"/>
          </p:nvPr>
        </p:nvSpPr>
        <p:spPr>
          <a:xfrm>
            <a:off x="818712" y="2222287"/>
            <a:ext cx="10554574" cy="4329433"/>
          </a:xfrm>
        </p:spPr>
        <p:txBody>
          <a:bodyPr>
            <a:normAutofit fontScale="62500" lnSpcReduction="20000"/>
          </a:bodyPr>
          <a:lstStyle/>
          <a:p>
            <a:pPr marL="0" indent="0">
              <a:buNone/>
            </a:pPr>
            <a:r>
              <a:rPr lang="en-US" sz="2600" b="1" dirty="0">
                <a:latin typeface="Calibri" panose="020F0502020204030204" pitchFamily="34" charset="0"/>
                <a:cs typeface="Calibri" panose="020F0502020204030204" pitchFamily="34" charset="0"/>
              </a:rPr>
              <a:t>Year</a:t>
            </a:r>
            <a:r>
              <a:rPr lang="en-US" sz="2600" dirty="0">
                <a:latin typeface="Calibri" panose="020F0502020204030204" pitchFamily="34" charset="0"/>
                <a:cs typeface="Calibri" panose="020F0502020204030204" pitchFamily="34" charset="0"/>
              </a:rPr>
              <a:t> : 2021</a:t>
            </a:r>
          </a:p>
          <a:p>
            <a:pPr marL="0" indent="0">
              <a:buNone/>
            </a:pPr>
            <a:endParaRPr lang="en-US" sz="2600" dirty="0">
              <a:latin typeface="Calibri" panose="020F0502020204030204" pitchFamily="34" charset="0"/>
              <a:cs typeface="Calibri" panose="020F0502020204030204" pitchFamily="34" charset="0"/>
            </a:endParaRPr>
          </a:p>
          <a:p>
            <a:pPr marL="0" indent="0">
              <a:buNone/>
            </a:pPr>
            <a:r>
              <a:rPr lang="en-IN" sz="2600" b="1" dirty="0">
                <a:latin typeface="Calibri" panose="020F0502020204030204" pitchFamily="34" charset="0"/>
                <a:cs typeface="Calibri" panose="020F0502020204030204" pitchFamily="34" charset="0"/>
              </a:rPr>
              <a:t>Authors</a:t>
            </a:r>
            <a:r>
              <a:rPr lang="en-IN" sz="2600" dirty="0">
                <a:latin typeface="Calibri" panose="020F0502020204030204" pitchFamily="34" charset="0"/>
                <a:cs typeface="Calibri" panose="020F0502020204030204" pitchFamily="34" charset="0"/>
              </a:rPr>
              <a:t> : </a:t>
            </a:r>
            <a:r>
              <a:rPr lang="en-IN" sz="2600" b="0" i="0" dirty="0">
                <a:effectLst/>
                <a:latin typeface="Calibri" panose="020F0502020204030204" pitchFamily="34" charset="0"/>
                <a:cs typeface="Calibri" panose="020F0502020204030204" pitchFamily="34" charset="0"/>
              </a:rPr>
              <a:t>Faisal Jamil , Harun Jamil , Anis </a:t>
            </a:r>
            <a:r>
              <a:rPr lang="en-IN" sz="2600" b="0" i="0" dirty="0" err="1">
                <a:effectLst/>
                <a:latin typeface="Calibri" panose="020F0502020204030204" pitchFamily="34" charset="0"/>
                <a:cs typeface="Calibri" panose="020F0502020204030204" pitchFamily="34" charset="0"/>
              </a:rPr>
              <a:t>Koubaa</a:t>
            </a:r>
            <a:r>
              <a:rPr lang="en-IN" sz="2600" b="0" i="0" dirty="0">
                <a:effectLst/>
                <a:latin typeface="Calibri" panose="020F0502020204030204" pitchFamily="34" charset="0"/>
                <a:cs typeface="Calibri" panose="020F0502020204030204" pitchFamily="34" charset="0"/>
              </a:rPr>
              <a:t> , Mohammed Amine </a:t>
            </a:r>
            <a:r>
              <a:rPr lang="en-IN" sz="2600" b="0" i="0" dirty="0" err="1">
                <a:effectLst/>
                <a:latin typeface="Calibri" panose="020F0502020204030204" pitchFamily="34" charset="0"/>
                <a:cs typeface="Calibri" panose="020F0502020204030204" pitchFamily="34" charset="0"/>
              </a:rPr>
              <a:t>Ferrag</a:t>
            </a:r>
            <a:r>
              <a:rPr lang="en-IN" sz="2600" b="0" i="0" dirty="0">
                <a:effectLst/>
                <a:latin typeface="Calibri" panose="020F0502020204030204" pitchFamily="34" charset="0"/>
                <a:cs typeface="Calibri" panose="020F0502020204030204" pitchFamily="34" charset="0"/>
              </a:rPr>
              <a:t> , </a:t>
            </a:r>
            <a:r>
              <a:rPr lang="en-IN" sz="2600" b="0" i="0" dirty="0" err="1">
                <a:effectLst/>
                <a:latin typeface="Calibri" panose="020F0502020204030204" pitchFamily="34" charset="0"/>
                <a:cs typeface="Calibri" panose="020F0502020204030204" pitchFamily="34" charset="0"/>
              </a:rPr>
              <a:t>Abdelouahid</a:t>
            </a:r>
            <a:r>
              <a:rPr lang="en-IN" sz="2600" b="0" i="0" dirty="0">
                <a:effectLst/>
                <a:latin typeface="Calibri" panose="020F0502020204030204" pitchFamily="34" charset="0"/>
                <a:cs typeface="Calibri" panose="020F0502020204030204" pitchFamily="34" charset="0"/>
              </a:rPr>
              <a:t> </a:t>
            </a:r>
            <a:r>
              <a:rPr lang="en-IN" sz="2600" b="0" i="0" dirty="0" err="1">
                <a:effectLst/>
                <a:latin typeface="Calibri" panose="020F0502020204030204" pitchFamily="34" charset="0"/>
                <a:cs typeface="Calibri" panose="020F0502020204030204" pitchFamily="34" charset="0"/>
              </a:rPr>
              <a:t>Derhab</a:t>
            </a:r>
            <a:endParaRPr lang="en-IN" sz="2600" b="0" i="0" dirty="0">
              <a:effectLst/>
              <a:latin typeface="Calibri" panose="020F0502020204030204" pitchFamily="34" charset="0"/>
              <a:cs typeface="Calibri" panose="020F0502020204030204" pitchFamily="34" charset="0"/>
            </a:endParaRPr>
          </a:p>
          <a:p>
            <a:pPr marL="0" indent="0">
              <a:buNone/>
            </a:pPr>
            <a:endParaRPr lang="en-IN" sz="2600" b="0" i="0" dirty="0">
              <a:effectLst/>
              <a:latin typeface="Calibri" panose="020F0502020204030204" pitchFamily="34" charset="0"/>
              <a:cs typeface="Calibri" panose="020F0502020204030204" pitchFamily="34" charset="0"/>
            </a:endParaRPr>
          </a:p>
          <a:p>
            <a:pPr marL="0" indent="0">
              <a:buNone/>
            </a:pPr>
            <a:r>
              <a:rPr lang="en-IN" sz="2600" b="1" dirty="0">
                <a:latin typeface="Calibri" panose="020F0502020204030204" pitchFamily="34" charset="0"/>
                <a:cs typeface="Calibri" panose="020F0502020204030204" pitchFamily="34" charset="0"/>
              </a:rPr>
              <a:t>Purpose</a:t>
            </a:r>
            <a:r>
              <a:rPr lang="en-IN" sz="2600" dirty="0">
                <a:latin typeface="Calibri" panose="020F0502020204030204" pitchFamily="34" charset="0"/>
                <a:cs typeface="Calibri" panose="020F0502020204030204" pitchFamily="34" charset="0"/>
              </a:rPr>
              <a:t> : </a:t>
            </a:r>
            <a:r>
              <a:rPr lang="en-US" sz="2600" dirty="0">
                <a:latin typeface="Calibri" panose="020F0502020204030204" pitchFamily="34" charset="0"/>
                <a:cs typeface="Calibri" panose="020F0502020204030204" pitchFamily="34" charset="0"/>
              </a:rPr>
              <a:t>B</a:t>
            </a:r>
            <a:r>
              <a:rPr lang="en-US" sz="2600" b="0" i="0" dirty="0">
                <a:effectLst/>
                <a:latin typeface="Calibri" panose="020F0502020204030204" pitchFamily="34" charset="0"/>
                <a:cs typeface="Calibri" panose="020F0502020204030204" pitchFamily="34" charset="0"/>
              </a:rPr>
              <a:t>lockchain-based strategy for payment of fueling of smart cars without any human interaction while maintaining transparency, privacy, and trust.</a:t>
            </a:r>
          </a:p>
          <a:p>
            <a:pPr marL="0" indent="0">
              <a:buNone/>
            </a:pPr>
            <a:endParaRPr lang="en-US" sz="2600" b="0" i="0" dirty="0">
              <a:effectLst/>
              <a:latin typeface="Calibri" panose="020F0502020204030204" pitchFamily="34" charset="0"/>
              <a:cs typeface="Calibri" panose="020F0502020204030204" pitchFamily="34" charset="0"/>
            </a:endParaRPr>
          </a:p>
          <a:p>
            <a:pPr marL="0" indent="0">
              <a:buNone/>
            </a:pPr>
            <a:r>
              <a:rPr lang="en-US" sz="2600" b="1" dirty="0">
                <a:latin typeface="Calibri" panose="020F0502020204030204" pitchFamily="34" charset="0"/>
                <a:cs typeface="Calibri" panose="020F0502020204030204" pitchFamily="34" charset="0"/>
              </a:rPr>
              <a:t>Methods or Technique </a:t>
            </a:r>
            <a:r>
              <a:rPr lang="en-US" sz="2600" dirty="0">
                <a:latin typeface="Calibri" panose="020F0502020204030204" pitchFamily="34" charset="0"/>
                <a:cs typeface="Calibri" panose="020F0502020204030204" pitchFamily="34" charset="0"/>
              </a:rPr>
              <a:t>: Blockchain, IoT ,Distributed ledger ,Hyperledger ,Ethereum.</a:t>
            </a:r>
          </a:p>
          <a:p>
            <a:pPr marL="0" indent="0">
              <a:buNone/>
            </a:pPr>
            <a:r>
              <a:rPr lang="en-US" sz="2600" b="0" i="0" dirty="0">
                <a:effectLst/>
                <a:latin typeface="Calibri" panose="020F0502020204030204" pitchFamily="34" charset="0"/>
                <a:cs typeface="Calibri" panose="020F0502020204030204" pitchFamily="34" charset="0"/>
              </a:rPr>
              <a:t>Hyperledger Caliper to assess the proposed system’s performance in terms of transaction latency, transactions per second, and resource consumption.</a:t>
            </a:r>
          </a:p>
          <a:p>
            <a:pPr marL="0" indent="0">
              <a:buNone/>
            </a:pPr>
            <a:r>
              <a:rPr lang="en-US" sz="2600" b="0" i="0" dirty="0">
                <a:effectLst/>
                <a:latin typeface="Calibri" panose="020F0502020204030204" pitchFamily="34" charset="0"/>
                <a:cs typeface="Calibri" panose="020F0502020204030204" pitchFamily="34" charset="0"/>
              </a:rPr>
              <a:t>Hyperledger Fabric supports distributed ledger solutions on permissioned networks for a wide range of   industries.</a:t>
            </a:r>
          </a:p>
          <a:p>
            <a:pPr marL="0" indent="0">
              <a:buNone/>
            </a:pPr>
            <a:r>
              <a:rPr lang="en-US" sz="2600" b="1" dirty="0">
                <a:latin typeface="Calibri" panose="020F0502020204030204" pitchFamily="34" charset="0"/>
                <a:cs typeface="Calibri" panose="020F0502020204030204" pitchFamily="34" charset="0"/>
              </a:rPr>
              <a:t>Advantages</a:t>
            </a:r>
            <a:r>
              <a:rPr lang="en-US" sz="2600" dirty="0">
                <a:latin typeface="Calibri" panose="020F0502020204030204" pitchFamily="34" charset="0"/>
                <a:cs typeface="Calibri" panose="020F0502020204030204" pitchFamily="34" charset="0"/>
              </a:rPr>
              <a:t> : Privacy payment without human interaction ,Network of vehicles.</a:t>
            </a:r>
          </a:p>
          <a:p>
            <a:pPr marL="0" indent="0">
              <a:buNone/>
            </a:pPr>
            <a:r>
              <a:rPr lang="en-US" sz="2600" b="1" dirty="0">
                <a:latin typeface="Calibri" panose="020F0502020204030204" pitchFamily="34" charset="0"/>
                <a:cs typeface="Calibri" panose="020F0502020204030204" pitchFamily="34" charset="0"/>
              </a:rPr>
              <a:t>Disadvantages</a:t>
            </a:r>
            <a:r>
              <a:rPr lang="en-US" sz="2600" dirty="0">
                <a:latin typeface="Calibri" panose="020F0502020204030204" pitchFamily="34" charset="0"/>
                <a:cs typeface="Calibri" panose="020F0502020204030204" pitchFamily="34" charset="0"/>
              </a:rPr>
              <a:t> : availability of fueling stations for smart vehicles.</a:t>
            </a:r>
          </a:p>
          <a:p>
            <a:pPr marL="0" indent="0">
              <a:buNone/>
            </a:pPr>
            <a:endParaRPr lang="en-IN" dirty="0"/>
          </a:p>
        </p:txBody>
      </p:sp>
    </p:spTree>
    <p:extLst>
      <p:ext uri="{BB962C8B-B14F-4D97-AF65-F5344CB8AC3E}">
        <p14:creationId xmlns:p14="http://schemas.microsoft.com/office/powerpoint/2010/main" val="1750220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AEF5-1879-4D73-A922-4F6B72392E27}"/>
              </a:ext>
            </a:extLst>
          </p:cNvPr>
          <p:cNvSpPr>
            <a:spLocks noGrp="1"/>
          </p:cNvSpPr>
          <p:nvPr>
            <p:ph type="title"/>
          </p:nvPr>
        </p:nvSpPr>
        <p:spPr/>
        <p:txBody>
          <a:bodyPr>
            <a:normAutofit/>
          </a:bodyPr>
          <a:lstStyle/>
          <a:p>
            <a:pPr algn="ctr"/>
            <a:r>
              <a:rPr lang="en-US" sz="2500" b="1" i="0" dirty="0">
                <a:solidFill>
                  <a:srgbClr val="000000"/>
                </a:solidFill>
                <a:effectLst/>
                <a:latin typeface="Cambria Math" panose="02040503050406030204" pitchFamily="18" charset="0"/>
                <a:ea typeface="Cambria Math" panose="02040503050406030204" pitchFamily="18" charset="0"/>
              </a:rPr>
              <a:t>5. A Traceable Blockchain-based Access Authentication System with Privacy Preservation in VANETs</a:t>
            </a:r>
            <a:endParaRPr lang="en-IN" sz="25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DEBF7302-0B4F-47B1-873D-1B5B1A235812}"/>
              </a:ext>
            </a:extLst>
          </p:cNvPr>
          <p:cNvSpPr>
            <a:spLocks noGrp="1"/>
          </p:cNvSpPr>
          <p:nvPr>
            <p:ph idx="1"/>
          </p:nvPr>
        </p:nvSpPr>
        <p:spPr>
          <a:xfrm>
            <a:off x="838200" y="2539015"/>
            <a:ext cx="10515600" cy="3871797"/>
          </a:xfrm>
        </p:spPr>
        <p:txBody>
          <a:bodyPr>
            <a:normAutofit fontScale="85000" lnSpcReduction="10000"/>
          </a:bodyPr>
          <a:lstStyle/>
          <a:p>
            <a:pPr marL="0" indent="0">
              <a:lnSpc>
                <a:spcPct val="120000"/>
              </a:lnSpc>
              <a:buNone/>
            </a:pPr>
            <a:r>
              <a:rPr lang="en-US" sz="1900" b="1" dirty="0">
                <a:latin typeface="Calibri" panose="020F0502020204030204" pitchFamily="34" charset="0"/>
                <a:cs typeface="Calibri" panose="020F0502020204030204" pitchFamily="34" charset="0"/>
              </a:rPr>
              <a:t>Year</a:t>
            </a:r>
            <a:r>
              <a:rPr lang="en-US" sz="1900" dirty="0">
                <a:latin typeface="Calibri" panose="020F0502020204030204" pitchFamily="34" charset="0"/>
                <a:cs typeface="Calibri" panose="020F0502020204030204" pitchFamily="34" charset="0"/>
              </a:rPr>
              <a:t> : 2019</a:t>
            </a:r>
          </a:p>
          <a:p>
            <a:pPr marL="0" indent="0">
              <a:lnSpc>
                <a:spcPct val="120000"/>
              </a:lnSpc>
              <a:buNone/>
            </a:pPr>
            <a:r>
              <a:rPr lang="en-US" sz="1900" b="1" dirty="0">
                <a:latin typeface="Calibri" panose="020F0502020204030204" pitchFamily="34" charset="0"/>
                <a:cs typeface="Calibri" panose="020F0502020204030204" pitchFamily="34" charset="0"/>
              </a:rPr>
              <a:t>Authors</a:t>
            </a:r>
            <a:r>
              <a:rPr lang="en-US" sz="1900" dirty="0">
                <a:latin typeface="Calibri" panose="020F0502020204030204" pitchFamily="34" charset="0"/>
                <a:cs typeface="Calibri" panose="020F0502020204030204" pitchFamily="34" charset="0"/>
              </a:rPr>
              <a:t> : </a:t>
            </a:r>
            <a:r>
              <a:rPr lang="en-IN" sz="1900" b="0" i="0" dirty="0">
                <a:effectLst/>
                <a:latin typeface="Calibri" panose="020F0502020204030204" pitchFamily="34" charset="0"/>
                <a:cs typeface="Calibri" panose="020F0502020204030204" pitchFamily="34" charset="0"/>
              </a:rPr>
              <a:t>DONG ZHENG, RUI GUO, SHIYAO GAO </a:t>
            </a:r>
          </a:p>
          <a:p>
            <a:pPr marL="0" indent="0">
              <a:lnSpc>
                <a:spcPct val="120000"/>
              </a:lnSpc>
              <a:buNone/>
            </a:pPr>
            <a:r>
              <a:rPr lang="en-IN" sz="1900" b="1" dirty="0">
                <a:latin typeface="Calibri" panose="020F0502020204030204" pitchFamily="34" charset="0"/>
                <a:cs typeface="Calibri" panose="020F0502020204030204" pitchFamily="34" charset="0"/>
              </a:rPr>
              <a:t>Purpose</a:t>
            </a:r>
            <a:r>
              <a:rPr lang="en-IN" sz="1900" dirty="0">
                <a:latin typeface="Calibri" panose="020F0502020204030204" pitchFamily="34" charset="0"/>
                <a:cs typeface="Calibri" panose="020F0502020204030204" pitchFamily="34" charset="0"/>
              </a:rPr>
              <a:t> : To </a:t>
            </a:r>
            <a:r>
              <a:rPr lang="en-US" sz="1900" b="0" i="0" dirty="0">
                <a:effectLst/>
                <a:latin typeface="Calibri" panose="020F0502020204030204" pitchFamily="34" charset="0"/>
                <a:cs typeface="Calibri" panose="020F0502020204030204" pitchFamily="34" charset="0"/>
              </a:rPr>
              <a:t>propose a traceable and decentralized the Internet of Vehicle system framework for communication among smart vehicles by employing of a secure access authentication scheme between vehicles and Road Side Units (RSUs). </a:t>
            </a:r>
          </a:p>
          <a:p>
            <a:pPr marL="0" indent="0">
              <a:lnSpc>
                <a:spcPct val="120000"/>
              </a:lnSpc>
              <a:buNone/>
            </a:pPr>
            <a:r>
              <a:rPr lang="en-US" sz="1900" b="1" dirty="0">
                <a:latin typeface="Calibri" panose="020F0502020204030204" pitchFamily="34" charset="0"/>
                <a:cs typeface="Calibri" panose="020F0502020204030204" pitchFamily="34" charset="0"/>
              </a:rPr>
              <a:t>Methods or Technique</a:t>
            </a:r>
            <a:r>
              <a:rPr lang="en-US" sz="1900" dirty="0">
                <a:latin typeface="Calibri" panose="020F0502020204030204" pitchFamily="34" charset="0"/>
                <a:cs typeface="Calibri" panose="020F0502020204030204" pitchFamily="34" charset="0"/>
              </a:rPr>
              <a:t>: Blockchain ,IoT ,VANET.</a:t>
            </a:r>
          </a:p>
          <a:p>
            <a:pPr marL="0" indent="0">
              <a:lnSpc>
                <a:spcPct val="120000"/>
              </a:lnSpc>
              <a:buNone/>
            </a:pPr>
            <a:r>
              <a:rPr lang="en-US" sz="1900" b="0" i="0" dirty="0">
                <a:effectLst/>
                <a:latin typeface="Calibri" panose="020F0502020204030204" pitchFamily="34" charset="0"/>
                <a:cs typeface="Calibri" panose="020F0502020204030204" pitchFamily="34" charset="0"/>
              </a:rPr>
              <a:t>VANETs enable a wide range of applications, such as prevention of collisions, safety, blind crossing, dynamic route scheduling, real-time traffic condition monitoring, etc. </a:t>
            </a:r>
          </a:p>
          <a:p>
            <a:pPr marL="0" indent="0">
              <a:lnSpc>
                <a:spcPct val="120000"/>
              </a:lnSpc>
              <a:buNone/>
            </a:pPr>
            <a:r>
              <a:rPr lang="en-US" sz="1900" b="1" dirty="0">
                <a:latin typeface="Calibri" panose="020F0502020204030204" pitchFamily="34" charset="0"/>
                <a:cs typeface="Calibri" panose="020F0502020204030204" pitchFamily="34" charset="0"/>
              </a:rPr>
              <a:t>Advantages</a:t>
            </a:r>
            <a:r>
              <a:rPr lang="en-US" sz="1900" dirty="0">
                <a:latin typeface="Calibri" panose="020F0502020204030204" pitchFamily="34" charset="0"/>
                <a:cs typeface="Calibri" panose="020F0502020204030204" pitchFamily="34" charset="0"/>
              </a:rPr>
              <a:t> : Transparency of vehicles in authentication ,VANET routing protocol used for vehicle to vehicle and vehicle(V2V) to infrastructure(V2I) communication.</a:t>
            </a:r>
          </a:p>
          <a:p>
            <a:pPr marL="0" indent="0">
              <a:lnSpc>
                <a:spcPct val="120000"/>
              </a:lnSpc>
              <a:buNone/>
            </a:pPr>
            <a:r>
              <a:rPr lang="en-IN" sz="1900" b="1" dirty="0">
                <a:latin typeface="Calibri" panose="020F0502020204030204" pitchFamily="34" charset="0"/>
                <a:cs typeface="Calibri" panose="020F0502020204030204" pitchFamily="34" charset="0"/>
              </a:rPr>
              <a:t>Disadvantages</a:t>
            </a:r>
            <a:r>
              <a:rPr lang="en-IN" sz="1900" dirty="0">
                <a:latin typeface="Calibri" panose="020F0502020204030204" pitchFamily="34" charset="0"/>
                <a:cs typeface="Calibri" panose="020F0502020204030204" pitchFamily="34" charset="0"/>
              </a:rPr>
              <a:t> : Increase network congestion.</a:t>
            </a:r>
          </a:p>
          <a:p>
            <a:pPr marL="0" indent="0">
              <a:buNone/>
            </a:pPr>
            <a:endParaRPr lang="en-IN" dirty="0"/>
          </a:p>
        </p:txBody>
      </p:sp>
    </p:spTree>
    <p:extLst>
      <p:ext uri="{BB962C8B-B14F-4D97-AF65-F5344CB8AC3E}">
        <p14:creationId xmlns:p14="http://schemas.microsoft.com/office/powerpoint/2010/main" val="406544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3ABA-98E1-4620-A830-62EE8EEDFEB5}"/>
              </a:ext>
            </a:extLst>
          </p:cNvPr>
          <p:cNvSpPr>
            <a:spLocks noGrp="1"/>
          </p:cNvSpPr>
          <p:nvPr>
            <p:ph type="ctrTitle"/>
          </p:nvPr>
        </p:nvSpPr>
        <p:spPr/>
        <p:txBody>
          <a:bodyPr/>
          <a:lstStyle/>
          <a:p>
            <a:r>
              <a:rPr lang="en-US" dirty="0"/>
              <a:t>AMIRTHA VARSHNI T</a:t>
            </a:r>
            <a:endParaRPr lang="en-IN" dirty="0"/>
          </a:p>
        </p:txBody>
      </p:sp>
      <p:sp>
        <p:nvSpPr>
          <p:cNvPr id="3" name="Subtitle 2">
            <a:extLst>
              <a:ext uri="{FF2B5EF4-FFF2-40B4-BE49-F238E27FC236}">
                <a16:creationId xmlns:a16="http://schemas.microsoft.com/office/drawing/2014/main" id="{F90F2B5F-7C42-4AC0-B91E-0C25A9117BA8}"/>
              </a:ext>
            </a:extLst>
          </p:cNvPr>
          <p:cNvSpPr>
            <a:spLocks noGrp="1"/>
          </p:cNvSpPr>
          <p:nvPr>
            <p:ph type="subTitle" idx="1"/>
          </p:nvPr>
        </p:nvSpPr>
        <p:spPr/>
        <p:txBody>
          <a:bodyPr/>
          <a:lstStyle/>
          <a:p>
            <a:r>
              <a:rPr lang="en-US" dirty="0"/>
              <a:t>					2019506010</a:t>
            </a:r>
            <a:endParaRPr lang="en-IN" dirty="0"/>
          </a:p>
        </p:txBody>
      </p:sp>
    </p:spTree>
    <p:extLst>
      <p:ext uri="{BB962C8B-B14F-4D97-AF65-F5344CB8AC3E}">
        <p14:creationId xmlns:p14="http://schemas.microsoft.com/office/powerpoint/2010/main" val="162347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3F4F-2728-4D1F-B388-13308A012F92}"/>
              </a:ext>
            </a:extLst>
          </p:cNvPr>
          <p:cNvSpPr>
            <a:spLocks noGrp="1"/>
          </p:cNvSpPr>
          <p:nvPr>
            <p:ph type="ctrTitle"/>
          </p:nvPr>
        </p:nvSpPr>
        <p:spPr/>
        <p:txBody>
          <a:bodyPr/>
          <a:lstStyle/>
          <a:p>
            <a:r>
              <a:rPr lang="en-US" dirty="0"/>
              <a:t>ADITYA NARAYANAN B</a:t>
            </a:r>
            <a:endParaRPr lang="en-IN" dirty="0"/>
          </a:p>
        </p:txBody>
      </p:sp>
      <p:sp>
        <p:nvSpPr>
          <p:cNvPr id="3" name="Subtitle 2">
            <a:extLst>
              <a:ext uri="{FF2B5EF4-FFF2-40B4-BE49-F238E27FC236}">
                <a16:creationId xmlns:a16="http://schemas.microsoft.com/office/drawing/2014/main" id="{DE29AB06-A632-49C1-9140-AC35D5837F7A}"/>
              </a:ext>
            </a:extLst>
          </p:cNvPr>
          <p:cNvSpPr>
            <a:spLocks noGrp="1"/>
          </p:cNvSpPr>
          <p:nvPr>
            <p:ph type="subTitle" idx="1"/>
          </p:nvPr>
        </p:nvSpPr>
        <p:spPr/>
        <p:txBody>
          <a:bodyPr/>
          <a:lstStyle/>
          <a:p>
            <a:r>
              <a:rPr lang="en-US" dirty="0"/>
              <a:t>						2019506008</a:t>
            </a:r>
            <a:endParaRPr lang="en-IN" dirty="0"/>
          </a:p>
        </p:txBody>
      </p:sp>
    </p:spTree>
    <p:extLst>
      <p:ext uri="{BB962C8B-B14F-4D97-AF65-F5344CB8AC3E}">
        <p14:creationId xmlns:p14="http://schemas.microsoft.com/office/powerpoint/2010/main" val="282289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4B6C-4BF7-4CE0-B5A7-2DA8905D0EC4}"/>
              </a:ext>
            </a:extLst>
          </p:cNvPr>
          <p:cNvSpPr>
            <a:spLocks noGrp="1"/>
          </p:cNvSpPr>
          <p:nvPr>
            <p:ph type="title"/>
          </p:nvPr>
        </p:nvSpPr>
        <p:spPr>
          <a:xfrm>
            <a:off x="810001" y="429433"/>
            <a:ext cx="10571998" cy="970450"/>
          </a:xfrm>
        </p:spPr>
        <p:txBody>
          <a:bodyPr>
            <a:normAutofit/>
          </a:bodyPr>
          <a:lstStyle/>
          <a:p>
            <a:pPr algn="ctr"/>
            <a:r>
              <a:rPr lang="en-US" sz="3200" b="1" dirty="0">
                <a:solidFill>
                  <a:schemeClr val="bg2"/>
                </a:solidFill>
                <a:latin typeface="Cambria Math" panose="02040503050406030204" pitchFamily="18" charset="0"/>
                <a:ea typeface="Cambria Math" panose="02040503050406030204" pitchFamily="18" charset="0"/>
              </a:rPr>
              <a:t>1. Smart Vehicle Connectivity for Safety Applications</a:t>
            </a:r>
            <a:endParaRPr lang="en-IN" sz="3200" dirty="0">
              <a:solidFill>
                <a:schemeClr val="bg2"/>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03DC0B2D-E0D6-4FFF-ADB8-B1624F83EDD1}"/>
              </a:ext>
            </a:extLst>
          </p:cNvPr>
          <p:cNvSpPr>
            <a:spLocks noGrp="1"/>
          </p:cNvSpPr>
          <p:nvPr>
            <p:ph idx="1"/>
          </p:nvPr>
        </p:nvSpPr>
        <p:spPr>
          <a:xfrm>
            <a:off x="818712" y="2503503"/>
            <a:ext cx="10554574" cy="3781887"/>
          </a:xfrm>
        </p:spPr>
        <p:txBody>
          <a:bodyPr>
            <a:normAutofit fontScale="25000" lnSpcReduction="20000"/>
          </a:bodyPr>
          <a:lstStyle/>
          <a:p>
            <a:pPr marL="0" indent="0">
              <a:lnSpc>
                <a:spcPct val="120000"/>
              </a:lnSpc>
              <a:buNone/>
            </a:pPr>
            <a:r>
              <a:rPr lang="en-US" sz="7200" b="1" dirty="0">
                <a:latin typeface="Calibri" panose="020F0502020204030204" pitchFamily="34" charset="0"/>
                <a:cs typeface="Calibri" panose="020F0502020204030204" pitchFamily="34" charset="0"/>
              </a:rPr>
              <a:t>Authors: </a:t>
            </a:r>
            <a:r>
              <a:rPr lang="en-IN" sz="7200" b="0" i="0" dirty="0">
                <a:effectLst/>
                <a:latin typeface="Calibri" panose="020F0502020204030204" pitchFamily="34" charset="0"/>
                <a:cs typeface="Calibri" panose="020F0502020204030204" pitchFamily="34" charset="0"/>
              </a:rPr>
              <a:t>Usha Devi Gandhi, Arun Singh, </a:t>
            </a:r>
            <a:r>
              <a:rPr lang="en-IN" sz="7200" b="0" i="0" dirty="0" err="1">
                <a:effectLst/>
                <a:latin typeface="Calibri" panose="020F0502020204030204" pitchFamily="34" charset="0"/>
                <a:cs typeface="Calibri" panose="020F0502020204030204" pitchFamily="34" charset="0"/>
              </a:rPr>
              <a:t>Arnah</a:t>
            </a:r>
            <a:r>
              <a:rPr lang="en-IN" sz="7200" b="0" i="0" dirty="0">
                <a:effectLst/>
                <a:latin typeface="Calibri" panose="020F0502020204030204" pitchFamily="34" charset="0"/>
                <a:cs typeface="Calibri" panose="020F0502020204030204" pitchFamily="34" charset="0"/>
              </a:rPr>
              <a:t> Mukherjee, Atul </a:t>
            </a:r>
            <a:r>
              <a:rPr lang="en-IN" sz="7200" b="0" i="0" dirty="0" err="1">
                <a:effectLst/>
                <a:latin typeface="Calibri" panose="020F0502020204030204" pitchFamily="34" charset="0"/>
                <a:cs typeface="Calibri" panose="020F0502020204030204" pitchFamily="34" charset="0"/>
              </a:rPr>
              <a:t>Chandak</a:t>
            </a:r>
            <a:r>
              <a:rPr lang="en-IN" sz="7200" b="0" i="0" dirty="0">
                <a:effectLst/>
                <a:latin typeface="Calibri" panose="020F0502020204030204" pitchFamily="34" charset="0"/>
                <a:cs typeface="Calibri" panose="020F0502020204030204" pitchFamily="34" charset="0"/>
              </a:rPr>
              <a:t> </a:t>
            </a:r>
          </a:p>
          <a:p>
            <a:pPr marL="0" indent="0">
              <a:lnSpc>
                <a:spcPct val="120000"/>
              </a:lnSpc>
              <a:buNone/>
            </a:pPr>
            <a:r>
              <a:rPr lang="en-IN" sz="7200" b="1" dirty="0">
                <a:latin typeface="Calibri" panose="020F0502020204030204" pitchFamily="34" charset="0"/>
                <a:cs typeface="Calibri" panose="020F0502020204030204" pitchFamily="34" charset="0"/>
              </a:rPr>
              <a:t>Year: </a:t>
            </a:r>
            <a:r>
              <a:rPr lang="en-IN" sz="7200" dirty="0">
                <a:latin typeface="Calibri" panose="020F0502020204030204" pitchFamily="34" charset="0"/>
                <a:cs typeface="Calibri" panose="020F0502020204030204" pitchFamily="34" charset="0"/>
              </a:rPr>
              <a:t>2014 </a:t>
            </a:r>
          </a:p>
          <a:p>
            <a:pPr marL="0" indent="0">
              <a:lnSpc>
                <a:spcPct val="120000"/>
              </a:lnSpc>
              <a:buNone/>
            </a:pPr>
            <a:r>
              <a:rPr lang="en-IN" sz="7200" b="1" dirty="0">
                <a:latin typeface="Calibri" panose="020F0502020204030204" pitchFamily="34" charset="0"/>
                <a:cs typeface="Calibri" panose="020F0502020204030204" pitchFamily="34" charset="0"/>
              </a:rPr>
              <a:t>Techniques used: </a:t>
            </a:r>
            <a:r>
              <a:rPr lang="en-IN" sz="7200" b="0" i="0" dirty="0">
                <a:effectLst/>
                <a:latin typeface="Calibri" panose="020F0502020204030204" pitchFamily="34" charset="0"/>
                <a:cs typeface="Calibri" panose="020F0502020204030204" pitchFamily="34" charset="0"/>
              </a:rPr>
              <a:t>V2V Communication using Collision Detection Algorithm, VANET, etc. </a:t>
            </a:r>
            <a:endParaRPr lang="en-IN" sz="7200" dirty="0">
              <a:latin typeface="Calibri" panose="020F0502020204030204" pitchFamily="34" charset="0"/>
              <a:cs typeface="Calibri" panose="020F0502020204030204" pitchFamily="34" charset="0"/>
            </a:endParaRPr>
          </a:p>
          <a:p>
            <a:pPr marL="0" indent="0">
              <a:lnSpc>
                <a:spcPct val="120000"/>
              </a:lnSpc>
              <a:buNone/>
            </a:pPr>
            <a:r>
              <a:rPr lang="en-IN" sz="7200" b="1" dirty="0">
                <a:latin typeface="Calibri" panose="020F0502020204030204" pitchFamily="34" charset="0"/>
                <a:cs typeface="Calibri" panose="020F0502020204030204" pitchFamily="34" charset="0"/>
              </a:rPr>
              <a:t>Purpose: </a:t>
            </a:r>
            <a:r>
              <a:rPr lang="en-US" sz="7200" b="0" i="0" dirty="0">
                <a:effectLst/>
                <a:latin typeface="Calibri" panose="020F0502020204030204" pitchFamily="34" charset="0"/>
                <a:cs typeface="Calibri" panose="020F0502020204030204" pitchFamily="34" charset="0"/>
              </a:rPr>
              <a:t>Prevention and Reduction of road and vehicle accidents</a:t>
            </a:r>
            <a:r>
              <a:rPr lang="en-IN" sz="7200" b="0" i="0" dirty="0">
                <a:effectLst/>
                <a:latin typeface="Calibri" panose="020F0502020204030204" pitchFamily="34" charset="0"/>
                <a:cs typeface="Calibri" panose="020F0502020204030204" pitchFamily="34" charset="0"/>
              </a:rPr>
              <a:t>. </a:t>
            </a:r>
            <a:endParaRPr lang="en-IN" sz="7200" dirty="0">
              <a:latin typeface="Calibri" panose="020F0502020204030204" pitchFamily="34" charset="0"/>
              <a:cs typeface="Calibri" panose="020F0502020204030204" pitchFamily="34" charset="0"/>
            </a:endParaRPr>
          </a:p>
          <a:p>
            <a:pPr marL="0" indent="0">
              <a:lnSpc>
                <a:spcPct val="120000"/>
              </a:lnSpc>
              <a:buNone/>
            </a:pPr>
            <a:r>
              <a:rPr lang="en-IN" sz="7200" b="1" dirty="0">
                <a:latin typeface="Calibri" panose="020F0502020204030204" pitchFamily="34" charset="0"/>
                <a:cs typeface="Calibri" panose="020F0502020204030204" pitchFamily="34" charset="0"/>
              </a:rPr>
              <a:t>Merits: </a:t>
            </a:r>
            <a:endParaRPr lang="en-IN" sz="7200" dirty="0">
              <a:latin typeface="Calibri" panose="020F0502020204030204" pitchFamily="34" charset="0"/>
              <a:cs typeface="Calibri" panose="020F0502020204030204" pitchFamily="34" charset="0"/>
            </a:endParaRPr>
          </a:p>
          <a:p>
            <a:pPr marL="285750" indent="-285750">
              <a:lnSpc>
                <a:spcPct val="120000"/>
              </a:lnSpc>
              <a:buFont typeface="Arial" panose="020B0604020202020204" pitchFamily="34" charset="0"/>
              <a:buChar char="•"/>
            </a:pPr>
            <a:r>
              <a:rPr lang="en-US" sz="7200" b="0" i="0" dirty="0">
                <a:effectLst/>
                <a:latin typeface="Calibri" panose="020F0502020204030204" pitchFamily="34" charset="0"/>
                <a:cs typeface="Calibri" panose="020F0502020204030204" pitchFamily="34" charset="0"/>
              </a:rPr>
              <a:t>Avoidance of Vehicle collision and Transmission of data about the traffic conditions, thus giving a traffic-less routes. </a:t>
            </a:r>
            <a:r>
              <a:rPr lang="en-IN" sz="7200" b="0" i="0" dirty="0">
                <a:effectLst/>
                <a:latin typeface="Calibri" panose="020F0502020204030204" pitchFamily="34" charset="0"/>
                <a:cs typeface="Calibri" panose="020F0502020204030204" pitchFamily="34" charset="0"/>
              </a:rPr>
              <a:t> </a:t>
            </a:r>
            <a:endParaRPr lang="en-IN" sz="7200" dirty="0">
              <a:latin typeface="Calibri" panose="020F0502020204030204" pitchFamily="34" charset="0"/>
              <a:cs typeface="Calibri" panose="020F0502020204030204" pitchFamily="34" charset="0"/>
            </a:endParaRPr>
          </a:p>
          <a:p>
            <a:pPr marL="0" indent="0">
              <a:lnSpc>
                <a:spcPct val="120000"/>
              </a:lnSpc>
              <a:buNone/>
            </a:pPr>
            <a:r>
              <a:rPr lang="en-IN" sz="7200" b="1" dirty="0">
                <a:latin typeface="Calibri" panose="020F0502020204030204" pitchFamily="34" charset="0"/>
                <a:cs typeface="Calibri" panose="020F0502020204030204" pitchFamily="34" charset="0"/>
              </a:rPr>
              <a:t>Demerits: </a:t>
            </a:r>
            <a:endParaRPr lang="en-IN" sz="7200" dirty="0">
              <a:latin typeface="Calibri" panose="020F0502020204030204" pitchFamily="34" charset="0"/>
              <a:cs typeface="Calibri" panose="020F0502020204030204" pitchFamily="34" charset="0"/>
            </a:endParaRPr>
          </a:p>
          <a:p>
            <a:pPr marL="285750" indent="-285750">
              <a:lnSpc>
                <a:spcPct val="120000"/>
              </a:lnSpc>
              <a:buFont typeface="Arial" panose="020B0604020202020204" pitchFamily="34" charset="0"/>
              <a:buChar char="•"/>
            </a:pPr>
            <a:r>
              <a:rPr lang="en-US" sz="7200" b="0" i="0" dirty="0">
                <a:effectLst/>
                <a:latin typeface="Calibri" panose="020F0502020204030204" pitchFamily="34" charset="0"/>
                <a:cs typeface="Calibri" panose="020F0502020204030204" pitchFamily="34" charset="0"/>
              </a:rPr>
              <a:t>Production and Implementation cost are high and lack of awareness brings failure to this system. </a:t>
            </a:r>
            <a:endParaRPr lang="en-US" sz="72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832244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EF3-5D42-478F-BBDC-A2577CC47639}"/>
              </a:ext>
            </a:extLst>
          </p:cNvPr>
          <p:cNvSpPr>
            <a:spLocks noGrp="1"/>
          </p:cNvSpPr>
          <p:nvPr>
            <p:ph type="title"/>
          </p:nvPr>
        </p:nvSpPr>
        <p:spPr/>
        <p:txBody>
          <a:bodyPr>
            <a:normAutofit/>
          </a:bodyPr>
          <a:lstStyle/>
          <a:p>
            <a:pPr algn="ctr"/>
            <a:r>
              <a:rPr lang="en-US" sz="2500" b="1" i="0" dirty="0">
                <a:solidFill>
                  <a:schemeClr val="bg2"/>
                </a:solidFill>
                <a:effectLst/>
                <a:latin typeface="Cambria Math" panose="02040503050406030204" pitchFamily="18" charset="0"/>
                <a:ea typeface="Cambria Math" panose="02040503050406030204" pitchFamily="18" charset="0"/>
              </a:rPr>
              <a:t>2. Payment Mechanism for Electronic Charging using Blockchain Technology in Smart Vehicles. </a:t>
            </a:r>
            <a:endParaRPr lang="en-IN" sz="2500" dirty="0">
              <a:solidFill>
                <a:schemeClr val="bg2"/>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18969989-EFF6-4D24-8EFA-3C47DEFC390E}"/>
              </a:ext>
            </a:extLst>
          </p:cNvPr>
          <p:cNvSpPr>
            <a:spLocks noGrp="1"/>
          </p:cNvSpPr>
          <p:nvPr>
            <p:ph idx="1"/>
          </p:nvPr>
        </p:nvSpPr>
        <p:spPr>
          <a:xfrm>
            <a:off x="818712" y="2222287"/>
            <a:ext cx="10554574" cy="4293923"/>
          </a:xfrm>
        </p:spPr>
        <p:txBody>
          <a:bodyPr>
            <a:normAutofit fontScale="85000" lnSpcReduction="20000"/>
          </a:bodyPr>
          <a:lstStyle/>
          <a:p>
            <a:pPr marL="0" indent="0">
              <a:buNone/>
            </a:pPr>
            <a:r>
              <a:rPr lang="en-US" b="1" dirty="0">
                <a:latin typeface="Calibri" panose="020F0502020204030204" pitchFamily="34" charset="0"/>
                <a:cs typeface="Calibri" panose="020F0502020204030204" pitchFamily="34" charset="0"/>
              </a:rPr>
              <a:t>Authors: </a:t>
            </a:r>
            <a:r>
              <a:rPr lang="en-IN" b="0" i="0" dirty="0">
                <a:effectLst/>
                <a:latin typeface="Calibri" panose="020F0502020204030204" pitchFamily="34" charset="0"/>
                <a:cs typeface="Calibri" panose="020F0502020204030204" pitchFamily="34" charset="0"/>
              </a:rPr>
              <a:t>Faisal Jamil, </a:t>
            </a:r>
            <a:r>
              <a:rPr lang="en-IN" b="0" i="0" dirty="0" err="1">
                <a:effectLst/>
                <a:latin typeface="Calibri" panose="020F0502020204030204" pitchFamily="34" charset="0"/>
                <a:cs typeface="Calibri" panose="020F0502020204030204" pitchFamily="34" charset="0"/>
              </a:rPr>
              <a:t>DoHyeun</a:t>
            </a:r>
            <a:r>
              <a:rPr lang="en-IN" b="0" i="0" dirty="0">
                <a:effectLst/>
                <a:latin typeface="Calibri" panose="020F0502020204030204" pitchFamily="34" charset="0"/>
                <a:cs typeface="Calibri" panose="020F0502020204030204" pitchFamily="34" charset="0"/>
              </a:rPr>
              <a:t> Kim</a:t>
            </a:r>
          </a:p>
          <a:p>
            <a:endParaRPr lang="en-IN" dirty="0">
              <a:latin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cs typeface="Calibri" panose="020F0502020204030204" pitchFamily="34" charset="0"/>
              </a:rPr>
              <a:t>Year: </a:t>
            </a:r>
            <a:r>
              <a:rPr lang="en-IN" dirty="0">
                <a:latin typeface="Calibri" panose="020F0502020204030204" pitchFamily="34" charset="0"/>
                <a:cs typeface="Calibri" panose="020F0502020204030204" pitchFamily="34" charset="0"/>
              </a:rPr>
              <a:t>2019  </a:t>
            </a:r>
          </a:p>
          <a:p>
            <a:endParaRPr lang="en-IN" dirty="0">
              <a:latin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cs typeface="Calibri" panose="020F0502020204030204" pitchFamily="34" charset="0"/>
              </a:rPr>
              <a:t>Techniques used: </a:t>
            </a:r>
            <a:r>
              <a:rPr lang="en-US" b="0" i="0" dirty="0">
                <a:effectLst/>
                <a:latin typeface="Calibri" panose="020F0502020204030204" pitchFamily="34" charset="0"/>
                <a:cs typeface="Calibri" panose="020F0502020204030204" pitchFamily="34" charset="0"/>
              </a:rPr>
              <a:t>Blockchain Technology with Hyper-ledger Fabric. </a:t>
            </a:r>
          </a:p>
          <a:p>
            <a:endParaRPr lang="en-IN" dirty="0">
              <a:latin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cs typeface="Calibri" panose="020F0502020204030204" pitchFamily="34" charset="0"/>
              </a:rPr>
              <a:t>Purpose: </a:t>
            </a:r>
            <a:r>
              <a:rPr lang="en-US" b="0" i="0" dirty="0">
                <a:effectLst/>
                <a:latin typeface="Calibri" panose="020F0502020204030204" pitchFamily="34" charset="0"/>
                <a:cs typeface="Calibri" panose="020F0502020204030204" pitchFamily="34" charset="0"/>
              </a:rPr>
              <a:t>Payment of electric charging in smart vehicles without any human interactions. </a:t>
            </a:r>
          </a:p>
          <a:p>
            <a:endParaRPr lang="en-IN" dirty="0">
              <a:latin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cs typeface="Calibri" panose="020F0502020204030204" pitchFamily="34" charset="0"/>
              </a:rPr>
              <a:t>Merits: </a:t>
            </a:r>
          </a:p>
          <a:p>
            <a:pPr>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Maintaining privacy and transparency by following smart transactions using Blockchain Technology.</a:t>
            </a:r>
          </a:p>
          <a:p>
            <a:pPr marL="0" indent="0">
              <a:buNone/>
            </a:pPr>
            <a:r>
              <a:rPr lang="en-US" b="0" i="0" dirty="0">
                <a:effectLst/>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cs typeface="Calibri" panose="020F0502020204030204" pitchFamily="34" charset="0"/>
              </a:rPr>
              <a:t>Demerits: </a:t>
            </a:r>
          </a:p>
          <a:p>
            <a:pPr>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High Aggregate Framework cost and Sophisticated useability model.  </a:t>
            </a:r>
          </a:p>
          <a:p>
            <a:pPr marL="0" indent="0">
              <a:buNone/>
            </a:pPr>
            <a:endParaRPr lang="en-IN" dirty="0"/>
          </a:p>
        </p:txBody>
      </p:sp>
    </p:spTree>
    <p:extLst>
      <p:ext uri="{BB962C8B-B14F-4D97-AF65-F5344CB8AC3E}">
        <p14:creationId xmlns:p14="http://schemas.microsoft.com/office/powerpoint/2010/main" val="3111963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F3AE-C045-483E-B09F-78B1E6F5FF40}"/>
              </a:ext>
            </a:extLst>
          </p:cNvPr>
          <p:cNvSpPr>
            <a:spLocks noGrp="1"/>
          </p:cNvSpPr>
          <p:nvPr>
            <p:ph type="title"/>
          </p:nvPr>
        </p:nvSpPr>
        <p:spPr/>
        <p:txBody>
          <a:bodyPr>
            <a:normAutofit/>
          </a:bodyPr>
          <a:lstStyle/>
          <a:p>
            <a:pPr algn="ctr"/>
            <a:r>
              <a:rPr lang="en-US" sz="3200" b="1" dirty="0">
                <a:solidFill>
                  <a:schemeClr val="bg2"/>
                </a:solidFill>
                <a:latin typeface="Cambria Math" panose="02040503050406030204" pitchFamily="18" charset="0"/>
                <a:ea typeface="Cambria Math" panose="02040503050406030204" pitchFamily="18" charset="0"/>
              </a:rPr>
              <a:t>3. </a:t>
            </a:r>
            <a:r>
              <a:rPr lang="en-US" sz="3200" b="1" i="0" dirty="0">
                <a:solidFill>
                  <a:schemeClr val="bg2"/>
                </a:solidFill>
                <a:effectLst/>
                <a:latin typeface="Cambria Math" panose="02040503050406030204" pitchFamily="18" charset="0"/>
                <a:ea typeface="Cambria Math" panose="02040503050406030204" pitchFamily="18" charset="0"/>
              </a:rPr>
              <a:t> </a:t>
            </a:r>
            <a:r>
              <a:rPr lang="en-IN" sz="3200" b="1" i="0" dirty="0">
                <a:solidFill>
                  <a:schemeClr val="bg2"/>
                </a:solidFill>
                <a:effectLst/>
                <a:latin typeface="Cambria Math" panose="02040503050406030204" pitchFamily="18" charset="0"/>
                <a:ea typeface="Cambria Math" panose="02040503050406030204" pitchFamily="18" charset="0"/>
                <a:cs typeface="Segoe UI Historic" panose="020B0502040204020203" pitchFamily="34" charset="0"/>
              </a:rPr>
              <a:t>IoT based Smart Vehicle Monitoring System </a:t>
            </a:r>
            <a:endParaRPr lang="en-IN" sz="3200" dirty="0">
              <a:solidFill>
                <a:schemeClr val="bg2"/>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68C6E1CC-DE88-4372-ABC4-5F11794D52CA}"/>
              </a:ext>
            </a:extLst>
          </p:cNvPr>
          <p:cNvSpPr>
            <a:spLocks noGrp="1"/>
          </p:cNvSpPr>
          <p:nvPr>
            <p:ph idx="1"/>
          </p:nvPr>
        </p:nvSpPr>
        <p:spPr>
          <a:xfrm>
            <a:off x="818712" y="2379216"/>
            <a:ext cx="10554574" cy="4279036"/>
          </a:xfrm>
        </p:spPr>
        <p:txBody>
          <a:bodyPr>
            <a:normAutofit fontScale="85000" lnSpcReduction="20000"/>
          </a:bodyPr>
          <a:lstStyle/>
          <a:p>
            <a:pPr marL="0" indent="0">
              <a:buNone/>
            </a:pPr>
            <a:r>
              <a:rPr lang="en-US" b="1" dirty="0">
                <a:latin typeface="Calibri" panose="020F0502020204030204" pitchFamily="34" charset="0"/>
                <a:ea typeface="Cambria Math" panose="02040503050406030204" pitchFamily="18" charset="0"/>
                <a:cs typeface="Calibri" panose="020F0502020204030204" pitchFamily="34" charset="0"/>
              </a:rPr>
              <a:t>Authors: </a:t>
            </a:r>
            <a:r>
              <a:rPr lang="en-IN" b="0" i="0" dirty="0">
                <a:effectLst/>
                <a:latin typeface="Calibri" panose="020F0502020204030204" pitchFamily="34" charset="0"/>
                <a:ea typeface="Cambria Math" panose="02040503050406030204" pitchFamily="18" charset="0"/>
                <a:cs typeface="Calibri" panose="020F0502020204030204" pitchFamily="34" charset="0"/>
              </a:rPr>
              <a:t>S. Kumar Reddy </a:t>
            </a:r>
            <a:r>
              <a:rPr lang="en-IN" b="0" i="0" dirty="0" err="1">
                <a:effectLst/>
                <a:latin typeface="Calibri" panose="020F0502020204030204" pitchFamily="34" charset="0"/>
                <a:ea typeface="Cambria Math" panose="02040503050406030204" pitchFamily="18" charset="0"/>
                <a:cs typeface="Calibri" panose="020F0502020204030204" pitchFamily="34" charset="0"/>
              </a:rPr>
              <a:t>Mallidi</a:t>
            </a:r>
            <a:r>
              <a:rPr lang="en-IN" b="0" i="0" dirty="0">
                <a:effectLst/>
                <a:latin typeface="Calibri" panose="020F0502020204030204" pitchFamily="34" charset="0"/>
                <a:ea typeface="Cambria Math" panose="02040503050406030204" pitchFamily="18" charset="0"/>
                <a:cs typeface="Calibri" panose="020F0502020204030204" pitchFamily="34" charset="0"/>
              </a:rPr>
              <a:t> and V. V. </a:t>
            </a:r>
            <a:r>
              <a:rPr lang="en-IN" b="0" i="0" dirty="0" err="1">
                <a:effectLst/>
                <a:latin typeface="Calibri" panose="020F0502020204030204" pitchFamily="34" charset="0"/>
                <a:ea typeface="Cambria Math" panose="02040503050406030204" pitchFamily="18" charset="0"/>
                <a:cs typeface="Calibri" panose="020F0502020204030204" pitchFamily="34" charset="0"/>
              </a:rPr>
              <a:t>Vineela</a:t>
            </a:r>
            <a:r>
              <a:rPr lang="en-IN" b="0" i="0" dirty="0">
                <a:effectLst/>
                <a:latin typeface="Calibri" panose="020F0502020204030204" pitchFamily="34" charset="0"/>
                <a:ea typeface="Cambria Math" panose="02040503050406030204" pitchFamily="18" charset="0"/>
                <a:cs typeface="Calibri" panose="020F0502020204030204" pitchFamily="34" charset="0"/>
              </a:rPr>
              <a:t> </a:t>
            </a:r>
          </a:p>
          <a:p>
            <a:endParaRPr lang="en-IN" dirty="0">
              <a:latin typeface="Calibri" panose="020F0502020204030204" pitchFamily="34" charset="0"/>
              <a:ea typeface="Cambria Math" panose="02040503050406030204" pitchFamily="18" charset="0"/>
              <a:cs typeface="Calibri" panose="020F0502020204030204" pitchFamily="34" charset="0"/>
            </a:endParaRPr>
          </a:p>
          <a:p>
            <a:pPr marL="0" indent="0">
              <a:buNone/>
            </a:pPr>
            <a:r>
              <a:rPr lang="en-IN" b="1" dirty="0">
                <a:latin typeface="Calibri" panose="020F0502020204030204" pitchFamily="34" charset="0"/>
                <a:ea typeface="Cambria Math" panose="02040503050406030204" pitchFamily="18" charset="0"/>
                <a:cs typeface="Calibri" panose="020F0502020204030204" pitchFamily="34" charset="0"/>
              </a:rPr>
              <a:t>Year: </a:t>
            </a:r>
            <a:r>
              <a:rPr lang="en-IN" dirty="0">
                <a:latin typeface="Calibri" panose="020F0502020204030204" pitchFamily="34" charset="0"/>
                <a:ea typeface="Cambria Math" panose="02040503050406030204" pitchFamily="18" charset="0"/>
                <a:cs typeface="Calibri" panose="020F0502020204030204" pitchFamily="34" charset="0"/>
              </a:rPr>
              <a:t>2018 </a:t>
            </a:r>
          </a:p>
          <a:p>
            <a:endParaRPr lang="en-IN" dirty="0">
              <a:latin typeface="Calibri" panose="020F0502020204030204" pitchFamily="34" charset="0"/>
              <a:ea typeface="Cambria Math" panose="02040503050406030204" pitchFamily="18" charset="0"/>
              <a:cs typeface="Calibri" panose="020F0502020204030204" pitchFamily="34" charset="0"/>
            </a:endParaRPr>
          </a:p>
          <a:p>
            <a:pPr marL="0" indent="0">
              <a:buNone/>
            </a:pPr>
            <a:r>
              <a:rPr lang="en-IN" b="1" dirty="0">
                <a:latin typeface="Calibri" panose="020F0502020204030204" pitchFamily="34" charset="0"/>
                <a:ea typeface="Cambria Math" panose="02040503050406030204" pitchFamily="18" charset="0"/>
                <a:cs typeface="Calibri" panose="020F0502020204030204" pitchFamily="34" charset="0"/>
              </a:rPr>
              <a:t>Techniques used: </a:t>
            </a:r>
            <a:r>
              <a:rPr lang="en-US" b="0" i="0" dirty="0">
                <a:effectLst/>
                <a:latin typeface="Calibri" panose="020F0502020204030204" pitchFamily="34" charset="0"/>
                <a:ea typeface="Cambria Math" panose="02040503050406030204" pitchFamily="18" charset="0"/>
                <a:cs typeface="Calibri" panose="020F0502020204030204" pitchFamily="34" charset="0"/>
              </a:rPr>
              <a:t>IoT Acquainted </a:t>
            </a:r>
            <a:r>
              <a:rPr lang="en-US" b="0" i="0" dirty="0" err="1">
                <a:effectLst/>
                <a:latin typeface="Calibri" panose="020F0502020204030204" pitchFamily="34" charset="0"/>
                <a:ea typeface="Cambria Math" panose="02040503050406030204" pitchFamily="18" charset="0"/>
                <a:cs typeface="Calibri" panose="020F0502020204030204" pitchFamily="34" charset="0"/>
              </a:rPr>
              <a:t>Rasperry</a:t>
            </a:r>
            <a:r>
              <a:rPr lang="en-US" b="0" i="0" dirty="0">
                <a:effectLst/>
                <a:latin typeface="Calibri" panose="020F0502020204030204" pitchFamily="34" charset="0"/>
                <a:ea typeface="Cambria Math" panose="02040503050406030204" pitchFamily="18" charset="0"/>
                <a:cs typeface="Calibri" panose="020F0502020204030204" pitchFamily="34" charset="0"/>
              </a:rPr>
              <a:t> Pi with the help of Machine Learning techniques. </a:t>
            </a:r>
          </a:p>
          <a:p>
            <a:endParaRPr lang="en-IN" dirty="0">
              <a:latin typeface="Calibri" panose="020F0502020204030204" pitchFamily="34" charset="0"/>
              <a:ea typeface="Cambria Math" panose="02040503050406030204" pitchFamily="18" charset="0"/>
              <a:cs typeface="Calibri" panose="020F0502020204030204" pitchFamily="34" charset="0"/>
            </a:endParaRPr>
          </a:p>
          <a:p>
            <a:pPr marL="0" indent="0">
              <a:buNone/>
            </a:pPr>
            <a:r>
              <a:rPr lang="en-IN" b="1" dirty="0">
                <a:latin typeface="Calibri" panose="020F0502020204030204" pitchFamily="34" charset="0"/>
                <a:ea typeface="Cambria Math" panose="02040503050406030204" pitchFamily="18" charset="0"/>
                <a:cs typeface="Calibri" panose="020F0502020204030204" pitchFamily="34" charset="0"/>
              </a:rPr>
              <a:t>Purpose: </a:t>
            </a:r>
            <a:r>
              <a:rPr lang="en-US" b="0" i="0" dirty="0">
                <a:effectLst/>
                <a:latin typeface="Calibri" panose="020F0502020204030204" pitchFamily="34" charset="0"/>
                <a:ea typeface="Cambria Math" panose="02040503050406030204" pitchFamily="18" charset="0"/>
                <a:cs typeface="Calibri" panose="020F0502020204030204" pitchFamily="34" charset="0"/>
              </a:rPr>
              <a:t>Early detection of accidents and prevention of thefts in smart vehicles. </a:t>
            </a:r>
          </a:p>
          <a:p>
            <a:endParaRPr lang="en-IN" dirty="0">
              <a:latin typeface="Calibri" panose="020F0502020204030204" pitchFamily="34" charset="0"/>
              <a:ea typeface="Cambria Math" panose="02040503050406030204" pitchFamily="18" charset="0"/>
              <a:cs typeface="Calibri" panose="020F0502020204030204" pitchFamily="34" charset="0"/>
            </a:endParaRPr>
          </a:p>
          <a:p>
            <a:pPr marL="0" indent="0">
              <a:buNone/>
            </a:pPr>
            <a:r>
              <a:rPr lang="en-IN" b="1" dirty="0">
                <a:latin typeface="Calibri" panose="020F0502020204030204" pitchFamily="34" charset="0"/>
                <a:ea typeface="Cambria Math" panose="02040503050406030204" pitchFamily="18" charset="0"/>
                <a:cs typeface="Calibri" panose="020F0502020204030204" pitchFamily="34" charset="0"/>
              </a:rPr>
              <a:t>Merits: </a:t>
            </a:r>
            <a:endParaRPr lang="en-IN" dirty="0">
              <a:latin typeface="Calibri" panose="020F0502020204030204" pitchFamily="34" charset="0"/>
              <a:ea typeface="Cambria Math" panose="02040503050406030204" pitchFamily="18" charset="0"/>
              <a:cs typeface="Calibri" panose="020F0502020204030204" pitchFamily="34" charset="0"/>
            </a:endParaRPr>
          </a:p>
          <a:p>
            <a:pPr marL="285750" indent="-285750">
              <a:buFont typeface="Arial" panose="020B0604020202020204" pitchFamily="34" charset="0"/>
              <a:buChar char="•"/>
            </a:pPr>
            <a:r>
              <a:rPr lang="en-US" b="0" i="0" dirty="0">
                <a:effectLst/>
                <a:latin typeface="Calibri" panose="020F0502020204030204" pitchFamily="34" charset="0"/>
                <a:ea typeface="Cambria Math" panose="02040503050406030204" pitchFamily="18" charset="0"/>
                <a:cs typeface="Calibri" panose="020F0502020204030204" pitchFamily="34" charset="0"/>
              </a:rPr>
              <a:t>Machine Learning and IoT devices helps to detect any severity of accidents and shutdowns the vehicle when a theft happens. </a:t>
            </a:r>
          </a:p>
          <a:p>
            <a:endParaRPr lang="en-US" dirty="0">
              <a:latin typeface="Calibri" panose="020F0502020204030204" pitchFamily="34" charset="0"/>
              <a:ea typeface="Cambria Math" panose="02040503050406030204" pitchFamily="18" charset="0"/>
              <a:cs typeface="Calibri" panose="020F0502020204030204" pitchFamily="34" charset="0"/>
            </a:endParaRPr>
          </a:p>
          <a:p>
            <a:pPr marL="0" indent="0">
              <a:buNone/>
            </a:pPr>
            <a:r>
              <a:rPr lang="en-IN" b="1" dirty="0">
                <a:latin typeface="Calibri" panose="020F0502020204030204" pitchFamily="34" charset="0"/>
                <a:ea typeface="Cambria Math" panose="02040503050406030204" pitchFamily="18" charset="0"/>
                <a:cs typeface="Calibri" panose="020F0502020204030204" pitchFamily="34" charset="0"/>
              </a:rPr>
              <a:t>Demerits: </a:t>
            </a:r>
            <a:endParaRPr lang="en-IN" dirty="0">
              <a:latin typeface="Calibri" panose="020F0502020204030204" pitchFamily="34" charset="0"/>
              <a:ea typeface="Cambria Math" panose="02040503050406030204" pitchFamily="18" charset="0"/>
              <a:cs typeface="Calibri" panose="020F0502020204030204" pitchFamily="34" charset="0"/>
            </a:endParaRPr>
          </a:p>
          <a:p>
            <a:pPr marL="285750" indent="-285750">
              <a:buFont typeface="Arial" panose="020B0604020202020204" pitchFamily="34" charset="0"/>
              <a:buChar char="•"/>
            </a:pPr>
            <a:r>
              <a:rPr lang="en-US" b="0" i="0" dirty="0">
                <a:effectLst/>
                <a:latin typeface="Calibri" panose="020F0502020204030204" pitchFamily="34" charset="0"/>
                <a:ea typeface="Cambria Math" panose="02040503050406030204" pitchFamily="18" charset="0"/>
                <a:cs typeface="Calibri" panose="020F0502020204030204" pitchFamily="34" charset="0"/>
              </a:rPr>
              <a:t>Failure of Cellular networks is frequent and the whole system is quite costly. </a:t>
            </a:r>
            <a:endParaRPr lang="en-US" dirty="0">
              <a:latin typeface="Calibri" panose="020F0502020204030204" pitchFamily="34" charset="0"/>
              <a:ea typeface="Cambria Math" panose="020405030504060302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4057509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3B68-0872-43BB-81AD-81801BCDF20D}"/>
              </a:ext>
            </a:extLst>
          </p:cNvPr>
          <p:cNvSpPr>
            <a:spLocks noGrp="1"/>
          </p:cNvSpPr>
          <p:nvPr>
            <p:ph type="title"/>
          </p:nvPr>
        </p:nvSpPr>
        <p:spPr/>
        <p:txBody>
          <a:bodyPr>
            <a:normAutofit/>
          </a:bodyPr>
          <a:lstStyle/>
          <a:p>
            <a:pPr algn="ctr"/>
            <a:r>
              <a:rPr lang="en-US" sz="2500" b="1" dirty="0">
                <a:solidFill>
                  <a:schemeClr val="bg2"/>
                </a:solidFill>
                <a:latin typeface="Cambria Math" panose="02040503050406030204" pitchFamily="18" charset="0"/>
                <a:ea typeface="Cambria Math" panose="02040503050406030204" pitchFamily="18" charset="0"/>
              </a:rPr>
              <a:t>4. </a:t>
            </a:r>
            <a:r>
              <a:rPr lang="en-US" sz="2500" b="1" i="0" dirty="0">
                <a:solidFill>
                  <a:schemeClr val="bg2"/>
                </a:solidFill>
                <a:effectLst/>
                <a:latin typeface="Cambria Math" panose="02040503050406030204" pitchFamily="18" charset="0"/>
                <a:ea typeface="Cambria Math" panose="02040503050406030204" pitchFamily="18" charset="0"/>
              </a:rPr>
              <a:t>Deep Learning and Blockchain Fusion for Detecting Driver’s Behavior in Smart Vehicles</a:t>
            </a:r>
            <a:endParaRPr lang="en-IN" sz="2500" dirty="0">
              <a:solidFill>
                <a:schemeClr val="bg2"/>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61C76CED-60E0-472A-A089-24E104B41801}"/>
              </a:ext>
            </a:extLst>
          </p:cNvPr>
          <p:cNvSpPr>
            <a:spLocks noGrp="1"/>
          </p:cNvSpPr>
          <p:nvPr>
            <p:ph idx="1"/>
          </p:nvPr>
        </p:nvSpPr>
        <p:spPr>
          <a:xfrm>
            <a:off x="818712" y="2219417"/>
            <a:ext cx="10554574" cy="4829453"/>
          </a:xfrm>
        </p:spPr>
        <p:txBody>
          <a:bodyPr>
            <a:normAutofit fontScale="25000" lnSpcReduction="20000"/>
          </a:bodyPr>
          <a:lstStyle/>
          <a:p>
            <a:pPr marL="0" indent="0">
              <a:buNone/>
            </a:pPr>
            <a:r>
              <a:rPr lang="en-US" sz="5600" b="1" dirty="0">
                <a:latin typeface="Calibri" panose="020F0502020204030204" pitchFamily="34" charset="0"/>
                <a:cs typeface="Calibri" panose="020F0502020204030204" pitchFamily="34" charset="0"/>
              </a:rPr>
              <a:t>Authors: </a:t>
            </a:r>
            <a:r>
              <a:rPr lang="en-IN" sz="5600" b="0" i="0" dirty="0">
                <a:effectLst/>
                <a:latin typeface="Calibri" panose="020F0502020204030204" pitchFamily="34" charset="0"/>
                <a:cs typeface="Calibri" panose="020F0502020204030204" pitchFamily="34" charset="0"/>
              </a:rPr>
              <a:t>Muhammad Zeeshan Khan, Muhammad Usman Ghani Khan, Omer Irshad, and Razi Iqbal</a:t>
            </a:r>
          </a:p>
          <a:p>
            <a:endParaRPr lang="en-IN" sz="5600" dirty="0">
              <a:latin typeface="Calibri" panose="020F0502020204030204" pitchFamily="34" charset="0"/>
              <a:cs typeface="Calibri" panose="020F0502020204030204" pitchFamily="34" charset="0"/>
            </a:endParaRPr>
          </a:p>
          <a:p>
            <a:pPr marL="0" indent="0">
              <a:buNone/>
            </a:pPr>
            <a:r>
              <a:rPr lang="en-IN" sz="5600" b="1" dirty="0">
                <a:latin typeface="Calibri" panose="020F0502020204030204" pitchFamily="34" charset="0"/>
                <a:cs typeface="Calibri" panose="020F0502020204030204" pitchFamily="34" charset="0"/>
              </a:rPr>
              <a:t>Year: </a:t>
            </a:r>
            <a:r>
              <a:rPr lang="en-IN" sz="5600" dirty="0">
                <a:latin typeface="Calibri" panose="020F0502020204030204" pitchFamily="34" charset="0"/>
                <a:cs typeface="Calibri" panose="020F0502020204030204" pitchFamily="34" charset="0"/>
              </a:rPr>
              <a:t>2019 </a:t>
            </a:r>
          </a:p>
          <a:p>
            <a:endParaRPr lang="en-IN" sz="5600" dirty="0">
              <a:latin typeface="Calibri" panose="020F0502020204030204" pitchFamily="34" charset="0"/>
              <a:cs typeface="Calibri" panose="020F0502020204030204" pitchFamily="34" charset="0"/>
            </a:endParaRPr>
          </a:p>
          <a:p>
            <a:pPr marL="0" indent="0">
              <a:buNone/>
            </a:pPr>
            <a:r>
              <a:rPr lang="en-IN" sz="5600" b="1" dirty="0">
                <a:latin typeface="Calibri" panose="020F0502020204030204" pitchFamily="34" charset="0"/>
                <a:cs typeface="Calibri" panose="020F0502020204030204" pitchFamily="34" charset="0"/>
              </a:rPr>
              <a:t>Techniques used: </a:t>
            </a:r>
            <a:r>
              <a:rPr lang="en-US" sz="5600" b="0" i="0" dirty="0">
                <a:effectLst/>
                <a:latin typeface="Calibri" panose="020F0502020204030204" pitchFamily="34" charset="0"/>
                <a:cs typeface="Calibri" panose="020F0502020204030204" pitchFamily="34" charset="0"/>
              </a:rPr>
              <a:t>Blockchain and Deep Learning techniques combined the Convolutional Neural Network methods.  </a:t>
            </a:r>
          </a:p>
          <a:p>
            <a:endParaRPr lang="en-IN" sz="7200" dirty="0">
              <a:latin typeface="Calibri" panose="020F0502020204030204" pitchFamily="34" charset="0"/>
              <a:cs typeface="Calibri" panose="020F0502020204030204" pitchFamily="34" charset="0"/>
            </a:endParaRPr>
          </a:p>
          <a:p>
            <a:pPr marL="0" indent="0">
              <a:buNone/>
            </a:pPr>
            <a:r>
              <a:rPr lang="en-IN" sz="5600" b="1" dirty="0">
                <a:latin typeface="Calibri" panose="020F0502020204030204" pitchFamily="34" charset="0"/>
                <a:cs typeface="Calibri" panose="020F0502020204030204" pitchFamily="34" charset="0"/>
              </a:rPr>
              <a:t>Purpose: </a:t>
            </a:r>
            <a:r>
              <a:rPr lang="en-US" sz="5600" b="0" i="0" dirty="0">
                <a:effectLst/>
                <a:latin typeface="Calibri" panose="020F0502020204030204" pitchFamily="34" charset="0"/>
                <a:cs typeface="Calibri" panose="020F0502020204030204" pitchFamily="34" charset="0"/>
              </a:rPr>
              <a:t>Utilize Deep learning-based CNN to record the in-activeness of the driver and alert, if any abnormal activities are found and this multimedia content is transmitted to authorities using Blockchain.</a:t>
            </a:r>
          </a:p>
          <a:p>
            <a:endParaRPr lang="en-IN" sz="5600" dirty="0">
              <a:latin typeface="Calibri" panose="020F0502020204030204" pitchFamily="34" charset="0"/>
              <a:cs typeface="Calibri" panose="020F0502020204030204" pitchFamily="34" charset="0"/>
            </a:endParaRPr>
          </a:p>
          <a:p>
            <a:pPr marL="0" indent="0">
              <a:buNone/>
            </a:pPr>
            <a:r>
              <a:rPr lang="en-IN" sz="5600" b="1" dirty="0">
                <a:latin typeface="Calibri" panose="020F0502020204030204" pitchFamily="34" charset="0"/>
                <a:cs typeface="Calibri" panose="020F0502020204030204" pitchFamily="34" charset="0"/>
              </a:rPr>
              <a:t>Merits: </a:t>
            </a:r>
            <a:endParaRPr lang="en-IN" sz="5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5600" b="0" i="0" dirty="0">
                <a:effectLst/>
                <a:latin typeface="Calibri" panose="020F0502020204030204" pitchFamily="34" charset="0"/>
                <a:cs typeface="Calibri" panose="020F0502020204030204" pitchFamily="34" charset="0"/>
              </a:rPr>
              <a:t>The alerting system in the vehicle warns the driver, thus reducing the possibility of an accident. </a:t>
            </a:r>
          </a:p>
          <a:p>
            <a:pPr marL="285750" indent="-285750">
              <a:buFont typeface="Arial" panose="020B0604020202020204" pitchFamily="34" charset="0"/>
              <a:buChar char="•"/>
            </a:pPr>
            <a:endParaRPr lang="en-US" sz="5600" dirty="0">
              <a:latin typeface="Calibri" panose="020F0502020204030204" pitchFamily="34" charset="0"/>
              <a:cs typeface="Calibri" panose="020F0502020204030204" pitchFamily="34" charset="0"/>
            </a:endParaRPr>
          </a:p>
          <a:p>
            <a:pPr marL="0" indent="0">
              <a:buNone/>
            </a:pPr>
            <a:r>
              <a:rPr lang="en-IN" sz="5600" b="1" dirty="0">
                <a:latin typeface="Calibri" panose="020F0502020204030204" pitchFamily="34" charset="0"/>
                <a:cs typeface="Calibri" panose="020F0502020204030204" pitchFamily="34" charset="0"/>
              </a:rPr>
              <a:t>Demerits: </a:t>
            </a:r>
            <a:endParaRPr lang="en-IN" sz="5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5600" b="0" i="0" dirty="0">
                <a:effectLst/>
                <a:latin typeface="Calibri" panose="020F0502020204030204" pitchFamily="34" charset="0"/>
                <a:cs typeface="Calibri" panose="020F0502020204030204" pitchFamily="34" charset="0"/>
              </a:rPr>
              <a:t>The idea of Multimedia transmission is high and this comes at a high cost. </a:t>
            </a:r>
          </a:p>
          <a:p>
            <a:endParaRPr lang="en-IN" dirty="0"/>
          </a:p>
        </p:txBody>
      </p:sp>
    </p:spTree>
    <p:extLst>
      <p:ext uri="{BB962C8B-B14F-4D97-AF65-F5344CB8AC3E}">
        <p14:creationId xmlns:p14="http://schemas.microsoft.com/office/powerpoint/2010/main" val="1976326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4AA2-053B-4D9B-B9F1-74455260ABC9}"/>
              </a:ext>
            </a:extLst>
          </p:cNvPr>
          <p:cNvSpPr>
            <a:spLocks noGrp="1"/>
          </p:cNvSpPr>
          <p:nvPr>
            <p:ph type="ctrTitle"/>
          </p:nvPr>
        </p:nvSpPr>
        <p:spPr/>
        <p:txBody>
          <a:bodyPr/>
          <a:lstStyle/>
          <a:p>
            <a:r>
              <a:rPr lang="en-US" dirty="0"/>
              <a:t>SHRINITHA S</a:t>
            </a:r>
            <a:endParaRPr lang="en-IN" dirty="0"/>
          </a:p>
        </p:txBody>
      </p:sp>
      <p:sp>
        <p:nvSpPr>
          <p:cNvPr id="3" name="Subtitle 2">
            <a:extLst>
              <a:ext uri="{FF2B5EF4-FFF2-40B4-BE49-F238E27FC236}">
                <a16:creationId xmlns:a16="http://schemas.microsoft.com/office/drawing/2014/main" id="{E48F9FE3-2FE1-4928-87FE-C8CFB2885501}"/>
              </a:ext>
            </a:extLst>
          </p:cNvPr>
          <p:cNvSpPr>
            <a:spLocks noGrp="1"/>
          </p:cNvSpPr>
          <p:nvPr>
            <p:ph type="subTitle" idx="1"/>
          </p:nvPr>
        </p:nvSpPr>
        <p:spPr/>
        <p:txBody>
          <a:bodyPr/>
          <a:lstStyle/>
          <a:p>
            <a:r>
              <a:rPr lang="en-US" dirty="0"/>
              <a:t>						2019506087</a:t>
            </a:r>
            <a:endParaRPr lang="en-IN" dirty="0"/>
          </a:p>
        </p:txBody>
      </p:sp>
    </p:spTree>
    <p:extLst>
      <p:ext uri="{BB962C8B-B14F-4D97-AF65-F5344CB8AC3E}">
        <p14:creationId xmlns:p14="http://schemas.microsoft.com/office/powerpoint/2010/main" val="11651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0FC2-4BC0-4A48-B357-026660020C8C}"/>
              </a:ext>
            </a:extLst>
          </p:cNvPr>
          <p:cNvSpPr>
            <a:spLocks noGrp="1"/>
          </p:cNvSpPr>
          <p:nvPr>
            <p:ph type="title"/>
          </p:nvPr>
        </p:nvSpPr>
        <p:spPr>
          <a:xfrm>
            <a:off x="810000" y="429433"/>
            <a:ext cx="10571998" cy="848952"/>
          </a:xfrm>
        </p:spPr>
        <p:txBody>
          <a:bodyPr/>
          <a:lstStyle/>
          <a:p>
            <a:pPr algn="ctr"/>
            <a:r>
              <a:rPr lang="en-US" sz="3200" dirty="0">
                <a:solidFill>
                  <a:schemeClr val="bg2"/>
                </a:solidFill>
                <a:latin typeface="Cambria Math" panose="02040503050406030204" pitchFamily="18" charset="0"/>
                <a:ea typeface="Cambria Math" panose="02040503050406030204" pitchFamily="18" charset="0"/>
              </a:rPr>
              <a:t>1. The Security and Privacy of Smart Vehicles</a:t>
            </a:r>
            <a:endParaRPr lang="en-IN" sz="3200" dirty="0">
              <a:solidFill>
                <a:schemeClr val="bg2"/>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5A3C948F-65CD-4240-8068-4D27D5E578BA}"/>
              </a:ext>
            </a:extLst>
          </p:cNvPr>
          <p:cNvSpPr>
            <a:spLocks noGrp="1"/>
          </p:cNvSpPr>
          <p:nvPr>
            <p:ph idx="1"/>
          </p:nvPr>
        </p:nvSpPr>
        <p:spPr>
          <a:xfrm>
            <a:off x="818712" y="2494625"/>
            <a:ext cx="10554574" cy="4225771"/>
          </a:xfrm>
        </p:spPr>
        <p:txBody>
          <a:bodyPr>
            <a:normAutofit lnSpcReduction="10000"/>
          </a:bodyPr>
          <a:lstStyle/>
          <a:p>
            <a:pPr marL="0" indent="0">
              <a:buNone/>
            </a:pPr>
            <a:r>
              <a:rPr lang="en-US" sz="1800" b="1" dirty="0">
                <a:latin typeface="Calibri" panose="020F0502020204030204" pitchFamily="34" charset="0"/>
                <a:cs typeface="Calibri" panose="020F0502020204030204" pitchFamily="34" charset="0"/>
              </a:rPr>
              <a:t>Year </a:t>
            </a:r>
            <a:r>
              <a:rPr lang="en-US" sz="1800" dirty="0">
                <a:latin typeface="Calibri" panose="020F0502020204030204" pitchFamily="34" charset="0"/>
                <a:cs typeface="Calibri" panose="020F0502020204030204" pitchFamily="34" charset="0"/>
              </a:rPr>
              <a:t>: 2004</a:t>
            </a:r>
          </a:p>
          <a:p>
            <a:pPr marL="0" indent="0">
              <a:buNone/>
            </a:pPr>
            <a:r>
              <a:rPr lang="en-US" sz="1800" b="1" dirty="0">
                <a:latin typeface="Calibri" panose="020F0502020204030204" pitchFamily="34" charset="0"/>
                <a:cs typeface="Calibri" panose="020F0502020204030204" pitchFamily="34" charset="0"/>
              </a:rPr>
              <a:t>Authors</a:t>
            </a:r>
            <a:r>
              <a:rPr lang="en-US" sz="1800" dirty="0">
                <a:latin typeface="Calibri" panose="020F0502020204030204" pitchFamily="34" charset="0"/>
                <a:cs typeface="Calibri" panose="020F0502020204030204" pitchFamily="34" charset="0"/>
              </a:rPr>
              <a:t> : J.P. </a:t>
            </a:r>
            <a:r>
              <a:rPr lang="en-US" sz="1800" dirty="0" err="1">
                <a:latin typeface="Calibri" panose="020F0502020204030204" pitchFamily="34" charset="0"/>
                <a:cs typeface="Calibri" panose="020F0502020204030204" pitchFamily="34" charset="0"/>
              </a:rPr>
              <a:t>Hubaux</a:t>
            </a:r>
            <a:r>
              <a:rPr lang="en-US" sz="1800" dirty="0">
                <a:latin typeface="Calibri" panose="020F0502020204030204" pitchFamily="34" charset="0"/>
                <a:cs typeface="Calibri" panose="020F0502020204030204" pitchFamily="34" charset="0"/>
              </a:rPr>
              <a:t>, S. </a:t>
            </a:r>
            <a:r>
              <a:rPr lang="en-US" sz="1800" dirty="0" err="1">
                <a:latin typeface="Calibri" panose="020F0502020204030204" pitchFamily="34" charset="0"/>
                <a:cs typeface="Calibri" panose="020F0502020204030204" pitchFamily="34" charset="0"/>
              </a:rPr>
              <a:t>Capkun</a:t>
            </a:r>
            <a:r>
              <a:rPr lang="en-US" sz="1800" dirty="0">
                <a:latin typeface="Calibri" panose="020F0502020204030204" pitchFamily="34" charset="0"/>
                <a:cs typeface="Calibri" panose="020F0502020204030204" pitchFamily="34" charset="0"/>
              </a:rPr>
              <a:t>, Jun Luo</a:t>
            </a:r>
          </a:p>
          <a:p>
            <a:pPr marL="0" indent="0">
              <a:buNone/>
            </a:pPr>
            <a:r>
              <a:rPr lang="en-US" sz="1800" b="1" dirty="0">
                <a:latin typeface="Calibri" panose="020F0502020204030204" pitchFamily="34" charset="0"/>
                <a:cs typeface="Calibri" panose="020F0502020204030204" pitchFamily="34" charset="0"/>
              </a:rPr>
              <a:t>Purpose</a:t>
            </a:r>
            <a:r>
              <a:rPr lang="en-US" sz="1800" dirty="0">
                <a:latin typeface="Calibri" panose="020F0502020204030204" pitchFamily="34" charset="0"/>
                <a:cs typeface="Calibri" panose="020F0502020204030204" pitchFamily="34" charset="0"/>
              </a:rPr>
              <a:t> : To secure smart vehicles to improve road safety and traffic management.</a:t>
            </a:r>
          </a:p>
          <a:p>
            <a:pPr marL="0" indent="0">
              <a:buNone/>
            </a:pPr>
            <a:r>
              <a:rPr lang="en-US" sz="1800" b="1" dirty="0">
                <a:latin typeface="Calibri" panose="020F0502020204030204" pitchFamily="34" charset="0"/>
                <a:cs typeface="Calibri" panose="020F0502020204030204" pitchFamily="34" charset="0"/>
              </a:rPr>
              <a:t>Architecture</a:t>
            </a:r>
            <a:r>
              <a:rPr lang="en-US" sz="1800" dirty="0">
                <a:latin typeface="Calibri" panose="020F0502020204030204" pitchFamily="34" charset="0"/>
                <a:cs typeface="Calibri" panose="020F0502020204030204" pitchFamily="34" charset="0"/>
              </a:rPr>
              <a:t> : Wireless linking and Tamper-proof GPS</a:t>
            </a:r>
          </a:p>
          <a:p>
            <a:pPr marL="0" indent="0">
              <a:buNone/>
            </a:pPr>
            <a:r>
              <a:rPr lang="en-US" sz="1800" dirty="0">
                <a:latin typeface="Calibri" panose="020F0502020204030204" pitchFamily="34" charset="0"/>
                <a:cs typeface="Calibri" panose="020F0502020204030204" pitchFamily="34" charset="0"/>
              </a:rPr>
              <a:t>Methods Used : Electronic </a:t>
            </a:r>
            <a:r>
              <a:rPr lang="en-US" sz="1800" dirty="0" err="1">
                <a:latin typeface="Calibri" panose="020F0502020204030204" pitchFamily="34" charset="0"/>
                <a:cs typeface="Calibri" panose="020F0502020204030204" pitchFamily="34" charset="0"/>
              </a:rPr>
              <a:t>Liscense</a:t>
            </a:r>
            <a:r>
              <a:rPr lang="en-US" sz="1800" dirty="0">
                <a:latin typeface="Calibri" panose="020F0502020204030204" pitchFamily="34" charset="0"/>
                <a:cs typeface="Calibri" panose="020F0502020204030204" pitchFamily="34" charset="0"/>
              </a:rPr>
              <a:t> Plate and a Location verification system using GPS that can pave way for </a:t>
            </a:r>
            <a:r>
              <a:rPr lang="en-US" sz="1800" dirty="0" err="1">
                <a:latin typeface="Calibri" panose="020F0502020204030204" pitchFamily="34" charset="0"/>
                <a:cs typeface="Calibri" panose="020F0502020204030204" pitchFamily="34" charset="0"/>
              </a:rPr>
              <a:t>cooperarive</a:t>
            </a:r>
            <a:r>
              <a:rPr lang="en-US" sz="1800" dirty="0">
                <a:latin typeface="Calibri" panose="020F0502020204030204" pitchFamily="34" charset="0"/>
                <a:cs typeface="Calibri" panose="020F0502020204030204" pitchFamily="34" charset="0"/>
              </a:rPr>
              <a:t> driving.</a:t>
            </a:r>
          </a:p>
          <a:p>
            <a:pPr marL="0" indent="0">
              <a:buNone/>
            </a:pPr>
            <a:r>
              <a:rPr lang="en-US" sz="1800" b="1" dirty="0">
                <a:latin typeface="Calibri" panose="020F0502020204030204" pitchFamily="34" charset="0"/>
                <a:cs typeface="Calibri" panose="020F0502020204030204" pitchFamily="34" charset="0"/>
              </a:rPr>
              <a:t>Merits</a:t>
            </a:r>
            <a:r>
              <a:rPr lang="en-US" sz="1800" dirty="0">
                <a:latin typeface="Calibri" panose="020F0502020204030204" pitchFamily="34" charset="0"/>
                <a:cs typeface="Calibri" panose="020F0502020204030204" pitchFamily="34" charset="0"/>
              </a:rPr>
              <a:t> : Dynamic pricing, Identification of culprits, Cooperative driving</a:t>
            </a:r>
          </a:p>
          <a:p>
            <a:pPr marL="0" indent="0">
              <a:buNone/>
            </a:pPr>
            <a:r>
              <a:rPr lang="en-US" sz="1800" b="1" dirty="0">
                <a:latin typeface="Calibri" panose="020F0502020204030204" pitchFamily="34" charset="0"/>
                <a:cs typeface="Calibri" panose="020F0502020204030204" pitchFamily="34" charset="0"/>
              </a:rPr>
              <a:t>Demerits</a:t>
            </a:r>
            <a:r>
              <a:rPr lang="en-US" sz="1800" dirty="0">
                <a:latin typeface="Calibri" panose="020F0502020204030204" pitchFamily="34" charset="0"/>
                <a:cs typeface="Calibri" panose="020F0502020204030204" pitchFamily="34" charset="0"/>
              </a:rPr>
              <a:t> : Electronic </a:t>
            </a:r>
            <a:r>
              <a:rPr lang="en-US" sz="1800" dirty="0" err="1">
                <a:latin typeface="Calibri" panose="020F0502020204030204" pitchFamily="34" charset="0"/>
                <a:cs typeface="Calibri" panose="020F0502020204030204" pitchFamily="34" charset="0"/>
              </a:rPr>
              <a:t>Liscense</a:t>
            </a:r>
            <a:r>
              <a:rPr lang="en-US" sz="1800" dirty="0">
                <a:latin typeface="Calibri" panose="020F0502020204030204" pitchFamily="34" charset="0"/>
                <a:cs typeface="Calibri" panose="020F0502020204030204" pitchFamily="34" charset="0"/>
              </a:rPr>
              <a:t> Plates are vulnerable , Impersonation attack, Blocking and jamming of signals(Denial of service), Usage of GPS satellite simulator.</a:t>
            </a:r>
          </a:p>
          <a:p>
            <a:pPr marL="0" indent="0">
              <a:buNone/>
            </a:pPr>
            <a:r>
              <a:rPr lang="en-US" sz="1800" b="1" dirty="0">
                <a:latin typeface="Calibri" panose="020F0502020204030204" pitchFamily="34" charset="0"/>
                <a:cs typeface="Calibri" panose="020F0502020204030204" pitchFamily="34" charset="0"/>
              </a:rPr>
              <a:t>Elaboration </a:t>
            </a:r>
            <a:r>
              <a:rPr lang="en-US" sz="1800" dirty="0">
                <a:latin typeface="Calibri" panose="020F0502020204030204" pitchFamily="34" charset="0"/>
                <a:cs typeface="Calibri" panose="020F0502020204030204" pitchFamily="34" charset="0"/>
              </a:rPr>
              <a:t>: The major two solution this paper proposes are Electronic License Plate and Location verification using tamper-proof GPS which can implement several functions like context awareness, traffic monitoring and cooperative driving. </a:t>
            </a:r>
          </a:p>
          <a:p>
            <a:endParaRPr lang="en-IN" dirty="0"/>
          </a:p>
        </p:txBody>
      </p:sp>
    </p:spTree>
    <p:extLst>
      <p:ext uri="{BB962C8B-B14F-4D97-AF65-F5344CB8AC3E}">
        <p14:creationId xmlns:p14="http://schemas.microsoft.com/office/powerpoint/2010/main" val="3583958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95D7-4562-491A-93F5-21393844B48B}"/>
              </a:ext>
            </a:extLst>
          </p:cNvPr>
          <p:cNvSpPr>
            <a:spLocks noGrp="1"/>
          </p:cNvSpPr>
          <p:nvPr>
            <p:ph type="title"/>
          </p:nvPr>
        </p:nvSpPr>
        <p:spPr/>
        <p:txBody>
          <a:bodyPr/>
          <a:lstStyle/>
          <a:p>
            <a:pPr algn="ctr"/>
            <a:r>
              <a:rPr lang="en-US" sz="3200" dirty="0">
                <a:solidFill>
                  <a:schemeClr val="bg2"/>
                </a:solidFill>
                <a:latin typeface="Cambria Math" panose="02040503050406030204" pitchFamily="18" charset="0"/>
                <a:ea typeface="Cambria Math" panose="02040503050406030204" pitchFamily="18" charset="0"/>
              </a:rPr>
              <a:t>2. Blockchain: A Distributed Solution to Automotive Security and Privacy</a:t>
            </a:r>
            <a:endParaRPr lang="en-IN" sz="3200" dirty="0">
              <a:solidFill>
                <a:schemeClr val="bg2"/>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F79BD404-3253-4E68-B156-2BA317DB7BDA}"/>
              </a:ext>
            </a:extLst>
          </p:cNvPr>
          <p:cNvSpPr>
            <a:spLocks noGrp="1"/>
          </p:cNvSpPr>
          <p:nvPr>
            <p:ph idx="1"/>
          </p:nvPr>
        </p:nvSpPr>
        <p:spPr>
          <a:xfrm>
            <a:off x="818713" y="2476869"/>
            <a:ext cx="10554574" cy="4208015"/>
          </a:xfrm>
        </p:spPr>
        <p:txBody>
          <a:bodyPr>
            <a:normAutofit fontScale="92500" lnSpcReduction="10000"/>
          </a:bodyPr>
          <a:lstStyle/>
          <a:p>
            <a:pPr marL="0" indent="0">
              <a:buNone/>
            </a:pPr>
            <a:r>
              <a:rPr lang="en-US" sz="1800" b="1" dirty="0">
                <a:latin typeface="Calibri" panose="020F0502020204030204" pitchFamily="34" charset="0"/>
                <a:cs typeface="Calibri" panose="020F0502020204030204" pitchFamily="34" charset="0"/>
              </a:rPr>
              <a:t>Year : </a:t>
            </a:r>
            <a:r>
              <a:rPr lang="en-US" sz="1800" dirty="0">
                <a:latin typeface="Calibri" panose="020F0502020204030204" pitchFamily="34" charset="0"/>
                <a:cs typeface="Calibri" panose="020F0502020204030204" pitchFamily="34" charset="0"/>
              </a:rPr>
              <a:t>2017</a:t>
            </a:r>
          </a:p>
          <a:p>
            <a:pPr marL="0" indent="0">
              <a:buNone/>
            </a:pPr>
            <a:r>
              <a:rPr lang="en-US" sz="1800" b="1" dirty="0">
                <a:latin typeface="Calibri" panose="020F0502020204030204" pitchFamily="34" charset="0"/>
                <a:cs typeface="Calibri" panose="020F0502020204030204" pitchFamily="34" charset="0"/>
              </a:rPr>
              <a:t>Authors : </a:t>
            </a:r>
            <a:r>
              <a:rPr lang="en-US" sz="1800" dirty="0">
                <a:latin typeface="Calibri" panose="020F0502020204030204" pitchFamily="34" charset="0"/>
                <a:cs typeface="Calibri" panose="020F0502020204030204" pitchFamily="34" charset="0"/>
              </a:rPr>
              <a:t>Ali </a:t>
            </a:r>
            <a:r>
              <a:rPr lang="en-US" sz="1800" dirty="0" err="1">
                <a:latin typeface="Calibri" panose="020F0502020204030204" pitchFamily="34" charset="0"/>
                <a:cs typeface="Calibri" panose="020F0502020204030204" pitchFamily="34" charset="0"/>
              </a:rPr>
              <a:t>Dorri</a:t>
            </a:r>
            <a:r>
              <a:rPr lang="en-US" sz="1800" dirty="0">
                <a:latin typeface="Calibri" panose="020F0502020204030204" pitchFamily="34" charset="0"/>
                <a:cs typeface="Calibri" panose="020F0502020204030204" pitchFamily="34" charset="0"/>
              </a:rPr>
              <a:t>, Marco Steger, Salil S. </a:t>
            </a:r>
            <a:r>
              <a:rPr lang="en-US" sz="1800" dirty="0" err="1">
                <a:latin typeface="Calibri" panose="020F0502020204030204" pitchFamily="34" charset="0"/>
                <a:cs typeface="Calibri" panose="020F0502020204030204" pitchFamily="34" charset="0"/>
              </a:rPr>
              <a:t>Kanhere</a:t>
            </a:r>
            <a:r>
              <a:rPr lang="en-US" sz="1800" dirty="0">
                <a:latin typeface="Calibri" panose="020F0502020204030204" pitchFamily="34" charset="0"/>
                <a:cs typeface="Calibri" panose="020F0502020204030204" pitchFamily="34" charset="0"/>
              </a:rPr>
              <a:t>, and Raja </a:t>
            </a:r>
            <a:r>
              <a:rPr lang="en-US" sz="1800" dirty="0" err="1">
                <a:latin typeface="Calibri" panose="020F0502020204030204" pitchFamily="34" charset="0"/>
                <a:cs typeface="Calibri" panose="020F0502020204030204" pitchFamily="34" charset="0"/>
              </a:rPr>
              <a:t>Jurdak</a:t>
            </a: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Purpose : </a:t>
            </a:r>
            <a:r>
              <a:rPr lang="en-US" sz="1800" dirty="0">
                <a:latin typeface="Calibri" panose="020F0502020204030204" pitchFamily="34" charset="0"/>
                <a:cs typeface="Calibri" panose="020F0502020204030204" pitchFamily="34" charset="0"/>
              </a:rPr>
              <a:t>To tackle problems like location tracking and remote hijacking of vehicles. Problems like centralization, lack of privacy and other safety threats are addressed are solved by blockchain.</a:t>
            </a:r>
          </a:p>
          <a:p>
            <a:pPr marL="0" indent="0">
              <a:buNone/>
            </a:pPr>
            <a:r>
              <a:rPr lang="en-US" sz="1800" b="1" dirty="0">
                <a:latin typeface="Calibri" panose="020F0502020204030204" pitchFamily="34" charset="0"/>
                <a:cs typeface="Calibri" panose="020F0502020204030204" pitchFamily="34" charset="0"/>
              </a:rPr>
              <a:t>Architecture : </a:t>
            </a:r>
            <a:r>
              <a:rPr lang="en-US" sz="1800" dirty="0">
                <a:latin typeface="Calibri" panose="020F0502020204030204" pitchFamily="34" charset="0"/>
                <a:cs typeface="Calibri" panose="020F0502020204030204" pitchFamily="34" charset="0"/>
              </a:rPr>
              <a:t>Blockchain based architecture, IoT, LSB</a:t>
            </a:r>
          </a:p>
          <a:p>
            <a:pPr marL="0" indent="0">
              <a:buNone/>
            </a:pPr>
            <a:r>
              <a:rPr lang="en-US" sz="1800" b="1" dirty="0">
                <a:latin typeface="Calibri" panose="020F0502020204030204" pitchFamily="34" charset="0"/>
                <a:cs typeface="Calibri" panose="020F0502020204030204" pitchFamily="34" charset="0"/>
              </a:rPr>
              <a:t>Methods Used : </a:t>
            </a:r>
            <a:r>
              <a:rPr lang="en-US" sz="1800" dirty="0">
                <a:latin typeface="Calibri" panose="020F0502020204030204" pitchFamily="34" charset="0"/>
                <a:cs typeface="Calibri" panose="020F0502020204030204" pitchFamily="34" charset="0"/>
              </a:rPr>
              <a:t>A Design based on LSB. They create an overlay of interconnected network that includes smart vehicles, OEMs, OBMS and other service providers.</a:t>
            </a:r>
          </a:p>
          <a:p>
            <a:pPr marL="0" indent="0">
              <a:buNone/>
            </a:pPr>
            <a:r>
              <a:rPr lang="en-US" sz="1800" b="1" dirty="0">
                <a:latin typeface="Calibri" panose="020F0502020204030204" pitchFamily="34" charset="0"/>
                <a:cs typeface="Calibri" panose="020F0502020204030204" pitchFamily="34" charset="0"/>
              </a:rPr>
              <a:t>Merits : </a:t>
            </a:r>
            <a:r>
              <a:rPr lang="en-US" sz="1800" dirty="0">
                <a:latin typeface="Calibri" panose="020F0502020204030204" pitchFamily="34" charset="0"/>
                <a:cs typeface="Calibri" panose="020F0502020204030204" pitchFamily="34" charset="0"/>
              </a:rPr>
              <a:t>Secured WRSU, car sharing services, flexible insurance.</a:t>
            </a:r>
          </a:p>
          <a:p>
            <a:pPr marL="0" indent="0">
              <a:buNone/>
            </a:pPr>
            <a:r>
              <a:rPr lang="en-US" sz="1800" b="1" dirty="0">
                <a:latin typeface="Calibri" panose="020F0502020204030204" pitchFamily="34" charset="0"/>
                <a:cs typeface="Calibri" panose="020F0502020204030204" pitchFamily="34" charset="0"/>
              </a:rPr>
              <a:t>Demerits : </a:t>
            </a:r>
            <a:r>
              <a:rPr lang="en-US" sz="1800" dirty="0">
                <a:latin typeface="Calibri" panose="020F0502020204030204" pitchFamily="34" charset="0"/>
                <a:cs typeface="Calibri" panose="020F0502020204030204" pitchFamily="34" charset="0"/>
              </a:rPr>
              <a:t>Linking attack, false claim as software provider, Distributed denial of service(DDoS)</a:t>
            </a:r>
          </a:p>
          <a:p>
            <a:pPr marL="0" indent="0">
              <a:buNone/>
            </a:pPr>
            <a:r>
              <a:rPr lang="en-US" sz="1800" b="1" dirty="0">
                <a:latin typeface="Calibri" panose="020F0502020204030204" pitchFamily="34" charset="0"/>
                <a:cs typeface="Calibri" panose="020F0502020204030204" pitchFamily="34" charset="0"/>
              </a:rPr>
              <a:t>Elaboration : </a:t>
            </a:r>
            <a:r>
              <a:rPr lang="en-US" sz="1800" dirty="0">
                <a:latin typeface="Calibri" panose="020F0502020204030204" pitchFamily="34" charset="0"/>
                <a:cs typeface="Calibri" panose="020F0502020204030204" pitchFamily="34" charset="0"/>
              </a:rPr>
              <a:t>Smart vehicles, original equipment manufacturers (OEMs, i.e., car manufacturers), and other service providers jointly form an overlay network where they can communicate with each other. Nodes in the overlay are clustered, and only the cluster heads (CHs) are responsible for managing the BC and performing its core functions. Transactions are broadcast to and verified by the OBMs, thus eliminating the need for a central broker. </a:t>
            </a:r>
          </a:p>
          <a:p>
            <a:endParaRPr lang="en-IN" dirty="0"/>
          </a:p>
        </p:txBody>
      </p:sp>
    </p:spTree>
    <p:extLst>
      <p:ext uri="{BB962C8B-B14F-4D97-AF65-F5344CB8AC3E}">
        <p14:creationId xmlns:p14="http://schemas.microsoft.com/office/powerpoint/2010/main" val="2958367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4BC7-E547-4059-BE7D-D6586D584A6F}"/>
              </a:ext>
            </a:extLst>
          </p:cNvPr>
          <p:cNvSpPr>
            <a:spLocks noGrp="1"/>
          </p:cNvSpPr>
          <p:nvPr>
            <p:ph type="title"/>
          </p:nvPr>
        </p:nvSpPr>
        <p:spPr>
          <a:xfrm>
            <a:off x="810000" y="429432"/>
            <a:ext cx="10571998" cy="970450"/>
          </a:xfrm>
        </p:spPr>
        <p:txBody>
          <a:bodyPr/>
          <a:lstStyle/>
          <a:p>
            <a:pPr algn="ctr"/>
            <a:r>
              <a:rPr lang="en-US" sz="3200" dirty="0">
                <a:solidFill>
                  <a:schemeClr val="bg2"/>
                </a:solidFill>
                <a:latin typeface="Cambria Math" panose="02040503050406030204" pitchFamily="18" charset="0"/>
                <a:ea typeface="Cambria Math" panose="02040503050406030204" pitchFamily="18" charset="0"/>
              </a:rPr>
              <a:t>3. A Blockchain Framework for Securing Connected and Autonomous Vehicles </a:t>
            </a:r>
            <a:endParaRPr lang="en-IN" sz="3200" dirty="0">
              <a:solidFill>
                <a:schemeClr val="bg2"/>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184011C6-04B9-44F9-8B50-8A7E513A7D45}"/>
              </a:ext>
            </a:extLst>
          </p:cNvPr>
          <p:cNvSpPr>
            <a:spLocks noGrp="1"/>
          </p:cNvSpPr>
          <p:nvPr>
            <p:ph idx="1"/>
          </p:nvPr>
        </p:nvSpPr>
        <p:spPr>
          <a:xfrm>
            <a:off x="818712" y="2547891"/>
            <a:ext cx="10554574" cy="4128117"/>
          </a:xfrm>
        </p:spPr>
        <p:txBody>
          <a:bodyPr>
            <a:normAutofit fontScale="92500" lnSpcReduction="10000"/>
          </a:bodyPr>
          <a:lstStyle/>
          <a:p>
            <a:pPr marL="0" indent="0">
              <a:buNone/>
            </a:pPr>
            <a:r>
              <a:rPr lang="en-US" sz="1800" b="1" dirty="0">
                <a:latin typeface="Calibri" panose="020F0502020204030204" pitchFamily="34" charset="0"/>
                <a:cs typeface="Calibri" panose="020F0502020204030204" pitchFamily="34" charset="0"/>
              </a:rPr>
              <a:t>Year </a:t>
            </a:r>
            <a:r>
              <a:rPr lang="en-US" sz="1800" dirty="0">
                <a:latin typeface="Calibri" panose="020F0502020204030204" pitchFamily="34" charset="0"/>
                <a:cs typeface="Calibri" panose="020F0502020204030204" pitchFamily="34" charset="0"/>
              </a:rPr>
              <a:t>: 2019</a:t>
            </a:r>
          </a:p>
          <a:p>
            <a:pPr marL="0" indent="0">
              <a:buNone/>
            </a:pPr>
            <a:r>
              <a:rPr lang="en-US" sz="1800" b="1" dirty="0">
                <a:latin typeface="Calibri" panose="020F0502020204030204" pitchFamily="34" charset="0"/>
                <a:cs typeface="Calibri" panose="020F0502020204030204" pitchFamily="34" charset="0"/>
              </a:rPr>
              <a:t>Authors</a:t>
            </a:r>
            <a:r>
              <a:rPr lang="en-US" sz="1800" dirty="0">
                <a:latin typeface="Calibri" panose="020F0502020204030204" pitchFamily="34" charset="0"/>
                <a:cs typeface="Calibri" panose="020F0502020204030204" pitchFamily="34" charset="0"/>
              </a:rPr>
              <a:t> : Geetanjali </a:t>
            </a:r>
            <a:r>
              <a:rPr lang="en-US" sz="1800" dirty="0" err="1">
                <a:latin typeface="Calibri" panose="020F0502020204030204" pitchFamily="34" charset="0"/>
                <a:cs typeface="Calibri" panose="020F0502020204030204" pitchFamily="34" charset="0"/>
              </a:rPr>
              <a:t>Rathee</a:t>
            </a:r>
            <a:r>
              <a:rPr lang="en-US" sz="1800" dirty="0">
                <a:latin typeface="Calibri" panose="020F0502020204030204" pitchFamily="34" charset="0"/>
                <a:cs typeface="Calibri" panose="020F0502020204030204" pitchFamily="34" charset="0"/>
              </a:rPr>
              <a:t>, Ashutosh Sharma, Razi Iqbal,  </a:t>
            </a:r>
            <a:r>
              <a:rPr lang="en-US" sz="1800" dirty="0" err="1">
                <a:latin typeface="Calibri" panose="020F0502020204030204" pitchFamily="34" charset="0"/>
                <a:cs typeface="Calibri" panose="020F0502020204030204" pitchFamily="34" charset="0"/>
              </a:rPr>
              <a:t>Moayad</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Aloqaily</a:t>
            </a:r>
            <a:r>
              <a:rPr lang="en-US" sz="1800" dirty="0">
                <a:latin typeface="Calibri" panose="020F0502020204030204" pitchFamily="34" charset="0"/>
                <a:cs typeface="Calibri" panose="020F0502020204030204" pitchFamily="34" charset="0"/>
              </a:rPr>
              <a:t>, Naveen </a:t>
            </a:r>
            <a:r>
              <a:rPr lang="en-US" sz="1800" dirty="0" err="1">
                <a:latin typeface="Calibri" panose="020F0502020204030204" pitchFamily="34" charset="0"/>
                <a:cs typeface="Calibri" panose="020F0502020204030204" pitchFamily="34" charset="0"/>
              </a:rPr>
              <a:t>Jaglan</a:t>
            </a:r>
            <a:r>
              <a:rPr lang="en-US" sz="1800" dirty="0">
                <a:latin typeface="Calibri" panose="020F0502020204030204" pitchFamily="34" charset="0"/>
                <a:cs typeface="Calibri" panose="020F0502020204030204" pitchFamily="34" charset="0"/>
              </a:rPr>
              <a:t> and Rajiv Kumar </a:t>
            </a:r>
          </a:p>
          <a:p>
            <a:pPr marL="0" indent="0">
              <a:buNone/>
            </a:pPr>
            <a:r>
              <a:rPr lang="en-US" sz="1800" b="1" dirty="0">
                <a:latin typeface="Calibri" panose="020F0502020204030204" pitchFamily="34" charset="0"/>
                <a:cs typeface="Calibri" panose="020F0502020204030204" pitchFamily="34" charset="0"/>
              </a:rPr>
              <a:t>Purpose </a:t>
            </a:r>
            <a:r>
              <a:rPr lang="en-US" sz="1800" dirty="0">
                <a:latin typeface="Calibri" panose="020F0502020204030204" pitchFamily="34" charset="0"/>
                <a:cs typeface="Calibri" panose="020F0502020204030204" pitchFamily="34" charset="0"/>
              </a:rPr>
              <a:t>: To provide security and transparency in a CAV network of IoT devices through a blockchain technique and to validate the proposed method.</a:t>
            </a:r>
          </a:p>
          <a:p>
            <a:pPr marL="0" indent="0">
              <a:buNone/>
            </a:pPr>
            <a:r>
              <a:rPr lang="en-US" sz="1800" b="1" dirty="0">
                <a:latin typeface="Calibri" panose="020F0502020204030204" pitchFamily="34" charset="0"/>
                <a:cs typeface="Calibri" panose="020F0502020204030204" pitchFamily="34" charset="0"/>
              </a:rPr>
              <a:t>Architecture</a:t>
            </a:r>
            <a:r>
              <a:rPr lang="en-US" sz="1800" dirty="0">
                <a:latin typeface="Calibri" panose="020F0502020204030204" pitchFamily="34" charset="0"/>
                <a:cs typeface="Calibri" panose="020F0502020204030204" pitchFamily="34" charset="0"/>
              </a:rPr>
              <a:t> : Blockchain, IoT</a:t>
            </a:r>
          </a:p>
          <a:p>
            <a:pPr marL="0" indent="0">
              <a:buNone/>
            </a:pPr>
            <a:r>
              <a:rPr lang="en-US" sz="1800" b="1" dirty="0">
                <a:latin typeface="Calibri" panose="020F0502020204030204" pitchFamily="34" charset="0"/>
                <a:cs typeface="Calibri" panose="020F0502020204030204" pitchFamily="34" charset="0"/>
              </a:rPr>
              <a:t>Methods Used </a:t>
            </a:r>
            <a:r>
              <a:rPr lang="en-US" sz="1800" dirty="0">
                <a:latin typeface="Calibri" panose="020F0502020204030204" pitchFamily="34" charset="0"/>
                <a:cs typeface="Calibri" panose="020F0502020204030204" pitchFamily="34" charset="0"/>
              </a:rPr>
              <a:t>: Data captured through IoT devices are stored in Blockchain.</a:t>
            </a:r>
          </a:p>
          <a:p>
            <a:pPr marL="0" indent="0">
              <a:buNone/>
            </a:pPr>
            <a:r>
              <a:rPr lang="en-US" sz="1800" b="1" dirty="0">
                <a:latin typeface="Calibri" panose="020F0502020204030204" pitchFamily="34" charset="0"/>
                <a:cs typeface="Calibri" panose="020F0502020204030204" pitchFamily="34" charset="0"/>
              </a:rPr>
              <a:t>Merits </a:t>
            </a:r>
            <a:r>
              <a:rPr lang="en-US" sz="1800" dirty="0">
                <a:latin typeface="Calibri" panose="020F0502020204030204" pitchFamily="34" charset="0"/>
                <a:cs typeface="Calibri" panose="020F0502020204030204" pitchFamily="34" charset="0"/>
              </a:rPr>
              <a:t>: Vehicles Security, Reduced fake requests, compromise of IoT devices and alteration of user's data.</a:t>
            </a:r>
          </a:p>
          <a:p>
            <a:pPr marL="0" indent="0">
              <a:buNone/>
            </a:pPr>
            <a:r>
              <a:rPr lang="en-US" sz="1800" b="1" dirty="0">
                <a:latin typeface="Calibri" panose="020F0502020204030204" pitchFamily="34" charset="0"/>
                <a:cs typeface="Calibri" panose="020F0502020204030204" pitchFamily="34" charset="0"/>
              </a:rPr>
              <a:t>Demerits </a:t>
            </a:r>
            <a:r>
              <a:rPr lang="en-US" sz="1800" dirty="0">
                <a:latin typeface="Calibri" panose="020F0502020204030204" pitchFamily="34" charset="0"/>
                <a:cs typeface="Calibri" panose="020F0502020204030204" pitchFamily="34" charset="0"/>
              </a:rPr>
              <a:t>: Possibility of Data falsification attack, Traffic jam, compromising IoT sensors.</a:t>
            </a:r>
          </a:p>
          <a:p>
            <a:pPr marL="0" indent="0">
              <a:buNone/>
            </a:pPr>
            <a:r>
              <a:rPr lang="en-US" sz="1800" b="1" dirty="0">
                <a:latin typeface="Calibri" panose="020F0502020204030204" pitchFamily="34" charset="0"/>
                <a:cs typeface="Calibri" panose="020F0502020204030204" pitchFamily="34" charset="0"/>
              </a:rPr>
              <a:t>Elaboration</a:t>
            </a:r>
            <a:r>
              <a:rPr lang="en-US" sz="1800" dirty="0">
                <a:latin typeface="Calibri" panose="020F0502020204030204" pitchFamily="34" charset="0"/>
                <a:cs typeface="Calibri" panose="020F0502020204030204" pitchFamily="34" charset="0"/>
              </a:rPr>
              <a:t> : The blockchain mechanism is used to extract the information from IoT devices and store the extracted records in order to ensure the customer’s safety and the devices’ security by providing transparency among various authorities. The simulated results against various parameters showed a 79% success rate in the proposed framework as compared to the existing approach against mentioned parameters.</a:t>
            </a:r>
          </a:p>
          <a:p>
            <a:endParaRPr lang="en-IN" dirty="0"/>
          </a:p>
        </p:txBody>
      </p:sp>
    </p:spTree>
    <p:extLst>
      <p:ext uri="{BB962C8B-B14F-4D97-AF65-F5344CB8AC3E}">
        <p14:creationId xmlns:p14="http://schemas.microsoft.com/office/powerpoint/2010/main" val="3765665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58BA-14E6-41CE-A4B3-B3FCDECC9A77}"/>
              </a:ext>
            </a:extLst>
          </p:cNvPr>
          <p:cNvSpPr>
            <a:spLocks noGrp="1"/>
          </p:cNvSpPr>
          <p:nvPr>
            <p:ph type="title"/>
          </p:nvPr>
        </p:nvSpPr>
        <p:spPr/>
        <p:txBody>
          <a:bodyPr/>
          <a:lstStyle/>
          <a:p>
            <a:pPr algn="ctr"/>
            <a:r>
              <a:rPr lang="en-US" sz="2800" dirty="0">
                <a:solidFill>
                  <a:schemeClr val="bg2"/>
                </a:solidFill>
                <a:latin typeface="Cambria Math" panose="02040503050406030204" pitchFamily="18" charset="0"/>
                <a:ea typeface="Cambria Math" panose="02040503050406030204" pitchFamily="18" charset="0"/>
              </a:rPr>
              <a:t>4. Securing Vehicle to Vehicle Communications using Blockchain through Visible Light and Acoustic Side-Channels </a:t>
            </a:r>
            <a:endParaRPr lang="en-IN" sz="2800" dirty="0">
              <a:solidFill>
                <a:schemeClr val="bg2"/>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66EFA7F8-616B-4747-8A66-A8FD16B877C5}"/>
              </a:ext>
            </a:extLst>
          </p:cNvPr>
          <p:cNvSpPr>
            <a:spLocks noGrp="1"/>
          </p:cNvSpPr>
          <p:nvPr>
            <p:ph idx="1"/>
          </p:nvPr>
        </p:nvSpPr>
        <p:spPr>
          <a:xfrm>
            <a:off x="818712" y="2503503"/>
            <a:ext cx="10554574" cy="3693111"/>
          </a:xfrm>
        </p:spPr>
        <p:txBody>
          <a:bodyPr>
            <a:normAutofit fontScale="92500" lnSpcReduction="20000"/>
          </a:bodyPr>
          <a:lstStyle/>
          <a:p>
            <a:pPr marL="0" indent="0">
              <a:buNone/>
            </a:pPr>
            <a:r>
              <a:rPr lang="en-US" sz="1800" b="1" dirty="0">
                <a:latin typeface="Calibri" panose="020F0502020204030204" pitchFamily="34" charset="0"/>
                <a:cs typeface="Calibri" panose="020F0502020204030204" pitchFamily="34" charset="0"/>
              </a:rPr>
              <a:t>Year</a:t>
            </a:r>
            <a:r>
              <a:rPr lang="en-US" sz="1800" dirty="0">
                <a:latin typeface="Calibri" panose="020F0502020204030204" pitchFamily="34" charset="0"/>
                <a:cs typeface="Calibri" panose="020F0502020204030204" pitchFamily="34" charset="0"/>
              </a:rPr>
              <a:t> : 2017</a:t>
            </a:r>
          </a:p>
          <a:p>
            <a:pPr marL="0" indent="0">
              <a:buNone/>
            </a:pPr>
            <a:r>
              <a:rPr lang="en-US" sz="1800" b="1" dirty="0">
                <a:latin typeface="Calibri" panose="020F0502020204030204" pitchFamily="34" charset="0"/>
                <a:cs typeface="Calibri" panose="020F0502020204030204" pitchFamily="34" charset="0"/>
              </a:rPr>
              <a:t>Authors </a:t>
            </a:r>
            <a:r>
              <a:rPr lang="en-US" sz="1800" dirty="0">
                <a:latin typeface="Calibri" panose="020F0502020204030204" pitchFamily="34" charset="0"/>
                <a:cs typeface="Calibri" panose="020F0502020204030204" pitchFamily="34" charset="0"/>
              </a:rPr>
              <a:t>: Sean Rowan, Michael Clear, Mario </a:t>
            </a:r>
            <a:r>
              <a:rPr lang="en-US" sz="1800" dirty="0" err="1">
                <a:latin typeface="Calibri" panose="020F0502020204030204" pitchFamily="34" charset="0"/>
                <a:cs typeface="Calibri" panose="020F0502020204030204" pitchFamily="34" charset="0"/>
              </a:rPr>
              <a:t>Gerla</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Meriel</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Huggard</a:t>
            </a:r>
            <a:r>
              <a:rPr lang="en-US" sz="1800" dirty="0">
                <a:latin typeface="Calibri" panose="020F0502020204030204" pitchFamily="34" charset="0"/>
                <a:cs typeface="Calibri" panose="020F0502020204030204" pitchFamily="34" charset="0"/>
              </a:rPr>
              <a:t>, Ciaran Mc </a:t>
            </a:r>
            <a:r>
              <a:rPr lang="en-US" sz="1800" dirty="0" err="1">
                <a:latin typeface="Calibri" panose="020F0502020204030204" pitchFamily="34" charset="0"/>
                <a:cs typeface="Calibri" panose="020F0502020204030204" pitchFamily="34" charset="0"/>
              </a:rPr>
              <a:t>Goldrick</a:t>
            </a: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Purpose </a:t>
            </a:r>
            <a:r>
              <a:rPr lang="en-US" sz="1800" dirty="0">
                <a:latin typeface="Calibri" panose="020F0502020204030204" pitchFamily="34" charset="0"/>
                <a:cs typeface="Calibri" panose="020F0502020204030204" pitchFamily="34" charset="0"/>
              </a:rPr>
              <a:t>: To implement and evaluate the use of ultrasonic audio and CMOS camera visual light side-channels for secure inter-vehicle communications.</a:t>
            </a:r>
          </a:p>
          <a:p>
            <a:pPr marL="0" indent="0">
              <a:buNone/>
            </a:pPr>
            <a:r>
              <a:rPr lang="en-US" sz="1800" b="1" dirty="0">
                <a:latin typeface="Calibri" panose="020F0502020204030204" pitchFamily="34" charset="0"/>
                <a:cs typeface="Calibri" panose="020F0502020204030204" pitchFamily="34" charset="0"/>
              </a:rPr>
              <a:t>Architecture </a:t>
            </a:r>
            <a:r>
              <a:rPr lang="en-US" sz="1800" dirty="0">
                <a:latin typeface="Calibri" panose="020F0502020204030204" pitchFamily="34" charset="0"/>
                <a:cs typeface="Calibri" panose="020F0502020204030204" pitchFamily="34" charset="0"/>
              </a:rPr>
              <a:t>: Visible light (using a CMOS camera) and acoustic (ultrasonic audio) side-channel, Blockchain's public key infrastructure</a:t>
            </a:r>
          </a:p>
          <a:p>
            <a:pPr marL="0" indent="0">
              <a:buNone/>
            </a:pPr>
            <a:r>
              <a:rPr lang="en-US" sz="1800" b="1" dirty="0">
                <a:latin typeface="Calibri" panose="020F0502020204030204" pitchFamily="34" charset="0"/>
                <a:cs typeface="Calibri" panose="020F0502020204030204" pitchFamily="34" charset="0"/>
              </a:rPr>
              <a:t>Methods Used </a:t>
            </a:r>
            <a:r>
              <a:rPr lang="en-US" sz="1800" dirty="0">
                <a:latin typeface="Calibri" panose="020F0502020204030204" pitchFamily="34" charset="0"/>
                <a:cs typeface="Calibri" panose="020F0502020204030204" pitchFamily="34" charset="0"/>
              </a:rPr>
              <a:t>: To build an inter vehicular communication system that verifies and identifies vehicles, authenticates messages by exploiting side channels and implementing blockchain public key infrastructure.</a:t>
            </a:r>
          </a:p>
          <a:p>
            <a:pPr marL="0" indent="0">
              <a:buNone/>
            </a:pPr>
            <a:r>
              <a:rPr lang="en-US" sz="1800" b="1" dirty="0">
                <a:latin typeface="Calibri" panose="020F0502020204030204" pitchFamily="34" charset="0"/>
                <a:cs typeface="Calibri" panose="020F0502020204030204" pitchFamily="34" charset="0"/>
              </a:rPr>
              <a:t>Merits</a:t>
            </a:r>
            <a:r>
              <a:rPr lang="en-US" sz="1800" dirty="0">
                <a:latin typeface="Calibri" panose="020F0502020204030204" pitchFamily="34" charset="0"/>
                <a:cs typeface="Calibri" panose="020F0502020204030204" pitchFamily="34" charset="0"/>
              </a:rPr>
              <a:t> : Small throughput requirement, strong vehicle authentication and location verification.</a:t>
            </a:r>
          </a:p>
          <a:p>
            <a:pPr marL="0" indent="0">
              <a:buNone/>
            </a:pPr>
            <a:r>
              <a:rPr lang="en-US" sz="1800" b="1" dirty="0">
                <a:latin typeface="Calibri" panose="020F0502020204030204" pitchFamily="34" charset="0"/>
                <a:cs typeface="Calibri" panose="020F0502020204030204" pitchFamily="34" charset="0"/>
              </a:rPr>
              <a:t>Demerits</a:t>
            </a:r>
            <a:r>
              <a:rPr lang="en-US" sz="1800" dirty="0">
                <a:latin typeface="Calibri" panose="020F0502020204030204" pitchFamily="34" charset="0"/>
                <a:cs typeface="Calibri" panose="020F0502020204030204" pitchFamily="34" charset="0"/>
              </a:rPr>
              <a:t> : Physical loss of side channel can occur. </a:t>
            </a:r>
          </a:p>
          <a:p>
            <a:pPr marL="0" indent="0">
              <a:buNone/>
            </a:pPr>
            <a:r>
              <a:rPr lang="en-US" sz="1800" b="1" dirty="0">
                <a:latin typeface="Calibri" panose="020F0502020204030204" pitchFamily="34" charset="0"/>
                <a:cs typeface="Calibri" panose="020F0502020204030204" pitchFamily="34" charset="0"/>
              </a:rPr>
              <a:t>Elaboration</a:t>
            </a:r>
            <a:r>
              <a:rPr lang="en-US" sz="1800" dirty="0">
                <a:latin typeface="Calibri" panose="020F0502020204030204" pitchFamily="34" charset="0"/>
                <a:cs typeface="Calibri" panose="020F0502020204030204" pitchFamily="34" charset="0"/>
              </a:rPr>
              <a:t> : The system exploits both physical side-channels, and employs a blockchain public key infrastructure for interoperability between untrusted vehicles and manufacturers. </a:t>
            </a:r>
          </a:p>
          <a:p>
            <a:endParaRPr lang="en-IN" dirty="0"/>
          </a:p>
        </p:txBody>
      </p:sp>
    </p:spTree>
    <p:extLst>
      <p:ext uri="{BB962C8B-B14F-4D97-AF65-F5344CB8AC3E}">
        <p14:creationId xmlns:p14="http://schemas.microsoft.com/office/powerpoint/2010/main" val="3030822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A379-BF95-4D0B-9042-CA49CF4E8C36}"/>
              </a:ext>
            </a:extLst>
          </p:cNvPr>
          <p:cNvSpPr>
            <a:spLocks noGrp="1"/>
          </p:cNvSpPr>
          <p:nvPr>
            <p:ph type="title"/>
          </p:nvPr>
        </p:nvSpPr>
        <p:spPr>
          <a:xfrm>
            <a:off x="838200" y="338492"/>
            <a:ext cx="10515600" cy="1325563"/>
          </a:xfrm>
        </p:spPr>
        <p:txBody>
          <a:bodyPr>
            <a:normAutofit/>
          </a:bodyPr>
          <a:lstStyle/>
          <a:p>
            <a:pPr algn="ctr"/>
            <a:r>
              <a:rPr lang="en-IN" sz="2400" dirty="0">
                <a:latin typeface="Arial Narrow" panose="020B0606020202030204" pitchFamily="34" charset="0"/>
              </a:rPr>
              <a:t>   </a:t>
            </a:r>
            <a:r>
              <a:rPr lang="en-IN" sz="2800" b="1" dirty="0">
                <a:solidFill>
                  <a:schemeClr val="bg2"/>
                </a:solidFill>
                <a:latin typeface="Cambria Math" panose="02040503050406030204" pitchFamily="18" charset="0"/>
                <a:ea typeface="Cambria Math" panose="02040503050406030204" pitchFamily="18" charset="0"/>
              </a:rPr>
              <a:t>1. Code-Based Authentication Scheme for Lightweight Integrity Checking of Smart Vehicles</a:t>
            </a:r>
            <a:endParaRPr lang="en-IN" sz="2400" b="1" dirty="0">
              <a:solidFill>
                <a:schemeClr val="bg2"/>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1641394A-4D01-4D12-A7B8-00BDF6DAAEE1}"/>
              </a:ext>
            </a:extLst>
          </p:cNvPr>
          <p:cNvSpPr>
            <a:spLocks noGrp="1"/>
          </p:cNvSpPr>
          <p:nvPr>
            <p:ph idx="1"/>
          </p:nvPr>
        </p:nvSpPr>
        <p:spPr>
          <a:xfrm>
            <a:off x="838200" y="1979719"/>
            <a:ext cx="10515600" cy="4314548"/>
          </a:xfrm>
        </p:spPr>
        <p:txBody>
          <a:bodyPr>
            <a:normAutofit/>
          </a:bodyPr>
          <a:lstStyle/>
          <a:p>
            <a:pPr marL="0" indent="0">
              <a:lnSpc>
                <a:spcPct val="300000"/>
              </a:lnSpc>
              <a:buNone/>
            </a:pPr>
            <a:r>
              <a:rPr lang="en-IN" sz="1800" b="1" dirty="0">
                <a:latin typeface="Calibri" panose="020F0502020204030204" pitchFamily="34" charset="0"/>
                <a:cs typeface="Calibri" panose="020F0502020204030204" pitchFamily="34" charset="0"/>
              </a:rPr>
              <a:t>Authors</a:t>
            </a:r>
            <a:r>
              <a:rPr lang="en-IN" sz="1800" b="1" i="0" u="none" strike="noStrike" dirty="0">
                <a:effectLst/>
                <a:latin typeface="Calibri" panose="020F0502020204030204" pitchFamily="34" charset="0"/>
                <a:cs typeface="Calibri" panose="020F0502020204030204" pitchFamily="34" charset="0"/>
              </a:rPr>
              <a:t>: </a:t>
            </a:r>
            <a:r>
              <a:rPr lang="en-IN" sz="1800" b="0" i="0" u="none" strike="noStrike" dirty="0" err="1">
                <a:effectLst/>
                <a:latin typeface="Calibri" panose="020F0502020204030204" pitchFamily="34" charset="0"/>
                <a:cs typeface="Calibri" panose="020F0502020204030204" pitchFamily="34" charset="0"/>
              </a:rPr>
              <a:t>Joosang</a:t>
            </a:r>
            <a:r>
              <a:rPr lang="en-IN" sz="1800" b="0" i="0" u="none" strike="noStrike" dirty="0">
                <a:effectLst/>
                <a:latin typeface="Calibri" panose="020F0502020204030204" pitchFamily="34" charset="0"/>
                <a:cs typeface="Calibri" panose="020F0502020204030204" pitchFamily="34" charset="0"/>
              </a:rPr>
              <a:t> </a:t>
            </a:r>
            <a:r>
              <a:rPr lang="en-IN" sz="1800" b="0" i="0" u="none" strike="noStrike" dirty="0" err="1">
                <a:effectLst/>
                <a:latin typeface="Calibri" panose="020F0502020204030204" pitchFamily="34" charset="0"/>
                <a:cs typeface="Calibri" panose="020F0502020204030204" pitchFamily="34" charset="0"/>
              </a:rPr>
              <a:t>Yoo</a:t>
            </a:r>
            <a:r>
              <a:rPr lang="en-IN" sz="1800" b="0" i="0" u="none" strike="noStrike" dirty="0">
                <a:effectLst/>
                <a:latin typeface="Calibri" panose="020F0502020204030204" pitchFamily="34" charset="0"/>
                <a:cs typeface="Calibri" panose="020F0502020204030204" pitchFamily="34" charset="0"/>
              </a:rPr>
              <a:t> and </a:t>
            </a:r>
            <a:r>
              <a:rPr lang="en-IN" sz="1800" b="0" i="0" u="none" strike="noStrike" dirty="0" err="1">
                <a:effectLst/>
                <a:latin typeface="Calibri" panose="020F0502020204030204" pitchFamily="34" charset="0"/>
                <a:cs typeface="Calibri" panose="020F0502020204030204" pitchFamily="34" charset="0"/>
              </a:rPr>
              <a:t>Jeong</a:t>
            </a:r>
            <a:r>
              <a:rPr lang="en-IN" sz="1800" b="0" i="0" u="none" strike="noStrike" dirty="0">
                <a:effectLst/>
                <a:latin typeface="Calibri" panose="020F0502020204030204" pitchFamily="34" charset="0"/>
                <a:cs typeface="Calibri" panose="020F0502020204030204" pitchFamily="34" charset="0"/>
              </a:rPr>
              <a:t> Hyun Yi</a:t>
            </a:r>
            <a:r>
              <a:rPr lang="en-IN" sz="1800" dirty="0">
                <a:latin typeface="Calibri" panose="020F0502020204030204" pitchFamily="34" charset="0"/>
                <a:cs typeface="Calibri" panose="020F0502020204030204" pitchFamily="34" charset="0"/>
              </a:rPr>
              <a:t> </a:t>
            </a:r>
          </a:p>
          <a:p>
            <a:pPr marL="0" indent="0">
              <a:buNone/>
            </a:pPr>
            <a:r>
              <a:rPr lang="en-IN" sz="1800" b="1" i="0" u="none" strike="noStrike" dirty="0">
                <a:effectLst/>
                <a:latin typeface="Calibri" panose="020F0502020204030204" pitchFamily="34" charset="0"/>
                <a:cs typeface="Calibri" panose="020F0502020204030204" pitchFamily="34" charset="0"/>
              </a:rPr>
              <a:t>Year: </a:t>
            </a:r>
            <a:r>
              <a:rPr lang="en-IN" sz="1800" b="0" i="0" u="none" strike="noStrike" dirty="0">
                <a:effectLst/>
                <a:latin typeface="Calibri" panose="020F0502020204030204" pitchFamily="34" charset="0"/>
                <a:cs typeface="Calibri" panose="020F0502020204030204" pitchFamily="34" charset="0"/>
              </a:rPr>
              <a:t>2018</a:t>
            </a:r>
            <a:r>
              <a:rPr lang="en-IN" sz="1800" dirty="0">
                <a:latin typeface="Calibri" panose="020F0502020204030204" pitchFamily="34" charset="0"/>
                <a:cs typeface="Calibri" panose="020F0502020204030204" pitchFamily="34" charset="0"/>
              </a:rPr>
              <a:t> </a:t>
            </a:r>
            <a:endParaRPr lang="en-IN" sz="1800" b="0" i="0" u="none" strike="noStrike" dirty="0">
              <a:effectLst/>
              <a:latin typeface="Calibri" panose="020F0502020204030204" pitchFamily="34" charset="0"/>
              <a:cs typeface="Calibri" panose="020F0502020204030204" pitchFamily="34" charset="0"/>
            </a:endParaRPr>
          </a:p>
          <a:p>
            <a:pPr marL="0" indent="0">
              <a:buNone/>
            </a:pPr>
            <a:r>
              <a:rPr lang="en-IN" sz="1800" b="1" i="0" u="none" strike="noStrike" dirty="0">
                <a:effectLst/>
                <a:latin typeface="Calibri" panose="020F0502020204030204" pitchFamily="34" charset="0"/>
                <a:cs typeface="Calibri" panose="020F0502020204030204" pitchFamily="34" charset="0"/>
              </a:rPr>
              <a:t>Purpose: </a:t>
            </a:r>
            <a:r>
              <a:rPr lang="en-IN" sz="1800" b="0" i="0" u="none" strike="noStrike" dirty="0">
                <a:effectLst/>
                <a:latin typeface="Calibri" panose="020F0502020204030204" pitchFamily="34" charset="0"/>
                <a:cs typeface="Calibri" panose="020F0502020204030204" pitchFamily="34" charset="0"/>
              </a:rPr>
              <a:t>Prevention of unauthorized remote control over smart vehicle</a:t>
            </a:r>
            <a:r>
              <a:rPr lang="en-IN" sz="1800" dirty="0">
                <a:latin typeface="Calibri" panose="020F0502020204030204" pitchFamily="34" charset="0"/>
                <a:cs typeface="Calibri" panose="020F0502020204030204" pitchFamily="34" charset="0"/>
              </a:rPr>
              <a:t> </a:t>
            </a:r>
          </a:p>
          <a:p>
            <a:pPr marL="0" indent="0">
              <a:buNone/>
            </a:pPr>
            <a:r>
              <a:rPr lang="en-IN" sz="1800" b="1" i="0" u="none" strike="noStrike" dirty="0">
                <a:effectLst/>
                <a:latin typeface="Calibri" panose="020F0502020204030204" pitchFamily="34" charset="0"/>
                <a:cs typeface="Calibri" panose="020F0502020204030204" pitchFamily="34" charset="0"/>
              </a:rPr>
              <a:t>Tech</a:t>
            </a:r>
            <a:r>
              <a:rPr lang="en-IN" sz="1800" b="1" dirty="0">
                <a:latin typeface="Calibri" panose="020F0502020204030204" pitchFamily="34" charset="0"/>
                <a:cs typeface="Calibri" panose="020F0502020204030204" pitchFamily="34" charset="0"/>
              </a:rPr>
              <a:t>nique used: </a:t>
            </a:r>
            <a:r>
              <a:rPr lang="en-IN" sz="1800" b="0" i="0" u="none" strike="noStrike" dirty="0">
                <a:effectLst/>
                <a:latin typeface="Calibri" panose="020F0502020204030204" pitchFamily="34" charset="0"/>
                <a:cs typeface="Calibri" panose="020F0502020204030204" pitchFamily="34" charset="0"/>
              </a:rPr>
              <a:t>Code Splitting and bivariate polynomial-based secret sharing scheme</a:t>
            </a:r>
            <a:r>
              <a:rPr lang="en-IN" sz="1800" dirty="0">
                <a:latin typeface="Calibri" panose="020F0502020204030204" pitchFamily="34" charset="0"/>
                <a:cs typeface="Calibri" panose="020F0502020204030204" pitchFamily="34" charset="0"/>
              </a:rPr>
              <a:t> </a:t>
            </a:r>
          </a:p>
          <a:p>
            <a:pPr marL="0" indent="0">
              <a:buNone/>
            </a:pPr>
            <a:r>
              <a:rPr lang="en-IN" sz="1800" b="0" i="0" dirty="0">
                <a:effectLst/>
                <a:latin typeface="Calibri" panose="020F0502020204030204" pitchFamily="34" charset="0"/>
                <a:cs typeface="Calibri" panose="020F0502020204030204" pitchFamily="34" charset="0"/>
              </a:rPr>
              <a:t> First, we split some of the core code involved in booting the car, and divide it into several secret pieces known as a share polynomial. One of these is distributed to the driver and is then used to reconstruct the booting code, allowing only the driver with this share polynomial to recover the code and start the car. The remaining share polynomials are distributed to the vehicle control unit and used to generate a lightweight pairwise key</a:t>
            </a:r>
            <a:endParaRPr lang="en-IN" sz="1800" i="0" u="none" strike="noStrike" dirty="0">
              <a:effectLst/>
              <a:latin typeface="Calibri" panose="020F0502020204030204" pitchFamily="34" charset="0"/>
              <a:cs typeface="Calibri" panose="020F0502020204030204" pitchFamily="34" charset="0"/>
            </a:endParaRPr>
          </a:p>
          <a:p>
            <a:pPr marL="0" indent="0">
              <a:buNone/>
            </a:pPr>
            <a:r>
              <a:rPr lang="en-IN" sz="1800" b="1" i="0" u="none" strike="noStrike" dirty="0">
                <a:effectLst/>
                <a:latin typeface="Calibri" panose="020F0502020204030204" pitchFamily="34" charset="0"/>
                <a:cs typeface="Calibri" panose="020F0502020204030204" pitchFamily="34" charset="0"/>
              </a:rPr>
              <a:t>Advantage: </a:t>
            </a:r>
            <a:r>
              <a:rPr lang="en-IN" sz="1800" b="0" i="0" u="none" strike="noStrike" dirty="0">
                <a:effectLst/>
                <a:latin typeface="Calibri" panose="020F0502020204030204" pitchFamily="34" charset="0"/>
                <a:cs typeface="Calibri" panose="020F0502020204030204" pitchFamily="34" charset="0"/>
              </a:rPr>
              <a:t>Computationally efficient and no additional communication required</a:t>
            </a:r>
            <a:r>
              <a:rPr lang="en-IN" sz="1800" dirty="0">
                <a:latin typeface="Calibri" panose="020F0502020204030204" pitchFamily="34" charset="0"/>
                <a:cs typeface="Calibri" panose="020F0502020204030204" pitchFamily="34" charset="0"/>
              </a:rPr>
              <a:t> </a:t>
            </a:r>
          </a:p>
          <a:p>
            <a:pPr marL="0" indent="0">
              <a:buNone/>
            </a:pPr>
            <a:r>
              <a:rPr lang="en-IN" sz="1800" b="1" dirty="0">
                <a:latin typeface="Calibri" panose="020F0502020204030204" pitchFamily="34" charset="0"/>
                <a:cs typeface="Calibri" panose="020F0502020204030204" pitchFamily="34" charset="0"/>
              </a:rPr>
              <a:t>Disadvantage: </a:t>
            </a:r>
            <a:r>
              <a:rPr lang="en-IN" sz="1800" b="0" i="0" u="none" strike="noStrike" dirty="0">
                <a:effectLst/>
                <a:latin typeface="Calibri" panose="020F0502020204030204" pitchFamily="34" charset="0"/>
                <a:cs typeface="Calibri" panose="020F0502020204030204" pitchFamily="34" charset="0"/>
              </a:rPr>
              <a:t>Weak Authentication to mitigate denial of services attacks against public key protocols</a:t>
            </a:r>
            <a:r>
              <a:rPr lang="en-IN" sz="1800" dirty="0">
                <a:latin typeface="Calibri" panose="020F0502020204030204" pitchFamily="34" charset="0"/>
                <a:cs typeface="Calibri" panose="020F0502020204030204" pitchFamily="34" charset="0"/>
              </a:rPr>
              <a:t> </a:t>
            </a:r>
            <a:endParaRPr lang="en-IN"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4033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9EB4-A11A-4170-AFA7-0C12305A5E7E}"/>
              </a:ext>
            </a:extLst>
          </p:cNvPr>
          <p:cNvSpPr>
            <a:spLocks noGrp="1"/>
          </p:cNvSpPr>
          <p:nvPr>
            <p:ph type="title"/>
          </p:nvPr>
        </p:nvSpPr>
        <p:spPr>
          <a:xfrm>
            <a:off x="810000" y="310718"/>
            <a:ext cx="10571998" cy="1020932"/>
          </a:xfrm>
        </p:spPr>
        <p:txBody>
          <a:bodyPr/>
          <a:lstStyle/>
          <a:p>
            <a:pPr algn="ctr"/>
            <a:r>
              <a:rPr lang="en-US" sz="3200" dirty="0">
                <a:solidFill>
                  <a:schemeClr val="bg2"/>
                </a:solidFill>
                <a:latin typeface="Cambria Math" panose="02040503050406030204" pitchFamily="18" charset="0"/>
                <a:ea typeface="Cambria Math" panose="02040503050406030204" pitchFamily="18" charset="0"/>
              </a:rPr>
              <a:t>5. Securing unmanned autonomous systems from cyber threats</a:t>
            </a:r>
            <a:endParaRPr lang="en-IN" sz="3200" dirty="0">
              <a:solidFill>
                <a:schemeClr val="bg2"/>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144DF86F-0217-4F7D-A140-3FB0C4780BAC}"/>
              </a:ext>
            </a:extLst>
          </p:cNvPr>
          <p:cNvSpPr>
            <a:spLocks noGrp="1"/>
          </p:cNvSpPr>
          <p:nvPr>
            <p:ph idx="1"/>
          </p:nvPr>
        </p:nvSpPr>
        <p:spPr>
          <a:xfrm>
            <a:off x="818712" y="2467992"/>
            <a:ext cx="10554574" cy="3879542"/>
          </a:xfrm>
        </p:spPr>
        <p:txBody>
          <a:bodyPr>
            <a:normAutofit fontScale="92500" lnSpcReduction="10000"/>
          </a:bodyPr>
          <a:lstStyle/>
          <a:p>
            <a:pPr marL="0" indent="0">
              <a:buNone/>
            </a:pPr>
            <a:r>
              <a:rPr lang="en-US" sz="1800" b="1" dirty="0">
                <a:latin typeface="Calibri" panose="020F0502020204030204" pitchFamily="34" charset="0"/>
                <a:cs typeface="Calibri" panose="020F0502020204030204" pitchFamily="34" charset="0"/>
              </a:rPr>
              <a:t>Year : </a:t>
            </a:r>
            <a:r>
              <a:rPr lang="en-US" sz="1800" dirty="0">
                <a:latin typeface="Calibri" panose="020F0502020204030204" pitchFamily="34" charset="0"/>
                <a:cs typeface="Calibri" panose="020F0502020204030204" pitchFamily="34" charset="0"/>
              </a:rPr>
              <a:t>2016</a:t>
            </a:r>
          </a:p>
          <a:p>
            <a:pPr marL="0" indent="0">
              <a:buNone/>
            </a:pPr>
            <a:r>
              <a:rPr lang="en-US" sz="1800" b="1" dirty="0">
                <a:latin typeface="Calibri" panose="020F0502020204030204" pitchFamily="34" charset="0"/>
                <a:cs typeface="Calibri" panose="020F0502020204030204" pitchFamily="34" charset="0"/>
              </a:rPr>
              <a:t>Authors </a:t>
            </a:r>
            <a:r>
              <a:rPr lang="en-US" sz="1800" dirty="0">
                <a:latin typeface="Calibri" panose="020F0502020204030204" pitchFamily="34" charset="0"/>
                <a:cs typeface="Calibri" panose="020F0502020204030204" pitchFamily="34" charset="0"/>
              </a:rPr>
              <a:t>: Bharat B Madan, Manoj </a:t>
            </a:r>
            <a:r>
              <a:rPr lang="en-US" sz="1800" dirty="0" err="1">
                <a:latin typeface="Calibri" panose="020F0502020204030204" pitchFamily="34" charset="0"/>
                <a:cs typeface="Calibri" panose="020F0502020204030204" pitchFamily="34" charset="0"/>
              </a:rPr>
              <a:t>Banik</a:t>
            </a:r>
            <a:r>
              <a:rPr lang="en-US" sz="1800" dirty="0">
                <a:latin typeface="Calibri" panose="020F0502020204030204" pitchFamily="34" charset="0"/>
                <a:cs typeface="Calibri" panose="020F0502020204030204" pitchFamily="34" charset="0"/>
              </a:rPr>
              <a:t>, and </a:t>
            </a:r>
            <a:r>
              <a:rPr lang="en-US" sz="1800" dirty="0" err="1">
                <a:latin typeface="Calibri" panose="020F0502020204030204" pitchFamily="34" charset="0"/>
                <a:cs typeface="Calibri" panose="020F0502020204030204" pitchFamily="34" charset="0"/>
              </a:rPr>
              <a:t>Doina</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Bein</a:t>
            </a: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Purpose </a:t>
            </a:r>
            <a:r>
              <a:rPr lang="en-US" sz="1800" dirty="0">
                <a:latin typeface="Calibri" panose="020F0502020204030204" pitchFamily="34" charset="0"/>
                <a:cs typeface="Calibri" panose="020F0502020204030204" pitchFamily="34" charset="0"/>
              </a:rPr>
              <a:t>: To address the lack of rigorous threat modeling and risk analysis that can lead to more specific, rather than generic, security solutions relevant to the cyber system to be protected. </a:t>
            </a:r>
          </a:p>
          <a:p>
            <a:pPr marL="0" indent="0">
              <a:buNone/>
            </a:pPr>
            <a:r>
              <a:rPr lang="en-US" sz="1800" b="1" dirty="0">
                <a:latin typeface="Calibri" panose="020F0502020204030204" pitchFamily="34" charset="0"/>
                <a:cs typeface="Calibri" panose="020F0502020204030204" pitchFamily="34" charset="0"/>
              </a:rPr>
              <a:t>Architecture </a:t>
            </a:r>
            <a:r>
              <a:rPr lang="en-US" sz="1800" dirty="0">
                <a:latin typeface="Calibri" panose="020F0502020204030204" pitchFamily="34" charset="0"/>
                <a:cs typeface="Calibri" panose="020F0502020204030204" pitchFamily="34" charset="0"/>
              </a:rPr>
              <a:t>: STRIDE threat modeling , CVSS risk analysis tool.</a:t>
            </a:r>
          </a:p>
          <a:p>
            <a:pPr marL="0" indent="0">
              <a:buNone/>
            </a:pPr>
            <a:r>
              <a:rPr lang="en-US" sz="1800" b="1" dirty="0">
                <a:latin typeface="Calibri" panose="020F0502020204030204" pitchFamily="34" charset="0"/>
                <a:cs typeface="Calibri" panose="020F0502020204030204" pitchFamily="34" charset="0"/>
              </a:rPr>
              <a:t>Methods Used </a:t>
            </a:r>
            <a:r>
              <a:rPr lang="en-US" sz="1800" dirty="0">
                <a:latin typeface="Calibri" panose="020F0502020204030204" pitchFamily="34" charset="0"/>
                <a:cs typeface="Calibri" panose="020F0502020204030204" pitchFamily="34" charset="0"/>
              </a:rPr>
              <a:t>: The modeling of cyber-attacks before defending them. The STRIDE approach suggests division of system into functional components before defending them. Risk analysis tools like CVSS are used.</a:t>
            </a:r>
          </a:p>
          <a:p>
            <a:pPr marL="0" indent="0">
              <a:buNone/>
            </a:pPr>
            <a:r>
              <a:rPr lang="en-US" sz="1800" b="1" dirty="0">
                <a:latin typeface="Calibri" panose="020F0502020204030204" pitchFamily="34" charset="0"/>
                <a:cs typeface="Calibri" panose="020F0502020204030204" pitchFamily="34" charset="0"/>
              </a:rPr>
              <a:t>Merits </a:t>
            </a:r>
            <a:r>
              <a:rPr lang="en-US" sz="1800" dirty="0">
                <a:latin typeface="Calibri" panose="020F0502020204030204" pitchFamily="34" charset="0"/>
                <a:cs typeface="Calibri" panose="020F0502020204030204" pitchFamily="34" charset="0"/>
              </a:rPr>
              <a:t>: It models cyber attacks and performs risk analysis to effectively defend attacks.</a:t>
            </a:r>
          </a:p>
          <a:p>
            <a:pPr marL="0" indent="0">
              <a:buNone/>
            </a:pPr>
            <a:r>
              <a:rPr lang="en-US" sz="1800" b="1" dirty="0">
                <a:latin typeface="Calibri" panose="020F0502020204030204" pitchFamily="34" charset="0"/>
                <a:cs typeface="Calibri" panose="020F0502020204030204" pitchFamily="34" charset="0"/>
              </a:rPr>
              <a:t>Demerits</a:t>
            </a:r>
            <a:r>
              <a:rPr lang="en-US" sz="1800" dirty="0">
                <a:latin typeface="Calibri" panose="020F0502020204030204" pitchFamily="34" charset="0"/>
                <a:cs typeface="Calibri" panose="020F0502020204030204" pitchFamily="34" charset="0"/>
              </a:rPr>
              <a:t> : Possibility of Denial of Service (DoS) or Distributed DoS (DDoS), MITM attack, Origin </a:t>
            </a:r>
            <a:r>
              <a:rPr lang="en-US" sz="1800" dirty="0" err="1">
                <a:latin typeface="Calibri" panose="020F0502020204030204" pitchFamily="34" charset="0"/>
                <a:cs typeface="Calibri" panose="020F0502020204030204" pitchFamily="34" charset="0"/>
              </a:rPr>
              <a:t>authentification</a:t>
            </a:r>
            <a:r>
              <a:rPr lang="en-US" sz="1800" dirty="0">
                <a:latin typeface="Calibri" panose="020F0502020204030204" pitchFamily="34" charset="0"/>
                <a:cs typeface="Calibri" panose="020F0502020204030204" pitchFamily="34" charset="0"/>
              </a:rPr>
              <a:t>.</a:t>
            </a:r>
          </a:p>
          <a:p>
            <a:pPr marL="0" indent="0">
              <a:buNone/>
            </a:pPr>
            <a:r>
              <a:rPr lang="en-US" sz="1800" b="1" dirty="0">
                <a:latin typeface="Calibri" panose="020F0502020204030204" pitchFamily="34" charset="0"/>
                <a:cs typeface="Calibri" panose="020F0502020204030204" pitchFamily="34" charset="0"/>
              </a:rPr>
              <a:t>Elaboration</a:t>
            </a:r>
            <a:r>
              <a:rPr lang="en-US" sz="1800" dirty="0">
                <a:latin typeface="Calibri" panose="020F0502020204030204" pitchFamily="34" charset="0"/>
                <a:cs typeface="Calibri" panose="020F0502020204030204" pitchFamily="34" charset="0"/>
              </a:rPr>
              <a:t> : The paper have discussed the applicability of the STRIDE threat modeling and CVSS risk analysis tools. The AT model can also provide insights into an attacker’s behaviors, which opens up the possibility of creating attacker behavior models. </a:t>
            </a:r>
          </a:p>
          <a:p>
            <a:endParaRPr lang="en-IN" dirty="0"/>
          </a:p>
        </p:txBody>
      </p:sp>
    </p:spTree>
    <p:extLst>
      <p:ext uri="{BB962C8B-B14F-4D97-AF65-F5344CB8AC3E}">
        <p14:creationId xmlns:p14="http://schemas.microsoft.com/office/powerpoint/2010/main" val="2112561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A931-0B5F-43A5-8C01-82AAFE7265D7}"/>
              </a:ext>
            </a:extLst>
          </p:cNvPr>
          <p:cNvSpPr>
            <a:spLocks noGrp="1"/>
          </p:cNvSpPr>
          <p:nvPr>
            <p:ph type="ctrTitle"/>
          </p:nvPr>
        </p:nvSpPr>
        <p:spPr/>
        <p:txBody>
          <a:bodyPr/>
          <a:lstStyle/>
          <a:p>
            <a:r>
              <a:rPr lang="en-US" dirty="0"/>
              <a:t>							THANK YOU</a:t>
            </a:r>
            <a:endParaRPr lang="en-IN" dirty="0"/>
          </a:p>
        </p:txBody>
      </p:sp>
      <p:sp>
        <p:nvSpPr>
          <p:cNvPr id="3" name="Subtitle 2">
            <a:extLst>
              <a:ext uri="{FF2B5EF4-FFF2-40B4-BE49-F238E27FC236}">
                <a16:creationId xmlns:a16="http://schemas.microsoft.com/office/drawing/2014/main" id="{5F96CEB3-7C20-43CE-84A2-FF4B24E5BB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5080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B897-AD37-490A-A372-C56D82CB44F2}"/>
              </a:ext>
            </a:extLst>
          </p:cNvPr>
          <p:cNvSpPr>
            <a:spLocks noGrp="1"/>
          </p:cNvSpPr>
          <p:nvPr>
            <p:ph type="title"/>
          </p:nvPr>
        </p:nvSpPr>
        <p:spPr/>
        <p:txBody>
          <a:bodyPr>
            <a:normAutofit/>
          </a:bodyPr>
          <a:lstStyle/>
          <a:p>
            <a:pPr algn="ctr"/>
            <a:r>
              <a:rPr lang="en-IN" sz="2800" dirty="0">
                <a:solidFill>
                  <a:srgbClr val="000000"/>
                </a:solidFill>
                <a:latin typeface="Arial Narrow" panose="020B0606020202030204" pitchFamily="34" charset="0"/>
              </a:rPr>
              <a:t>     </a:t>
            </a:r>
            <a:r>
              <a:rPr lang="en-IN" sz="2800" b="1" i="0" u="none" strike="noStrike" dirty="0">
                <a:solidFill>
                  <a:srgbClr val="000000"/>
                </a:solidFill>
                <a:effectLst/>
                <a:latin typeface="Cambria Math" panose="02040503050406030204" pitchFamily="18" charset="0"/>
                <a:ea typeface="Cambria Math" panose="02040503050406030204" pitchFamily="18" charset="0"/>
              </a:rPr>
              <a:t>2. A Lightweight Blockchain-Based Trust Model for Smart Vehicles in VANETs </a:t>
            </a:r>
            <a:endParaRPr lang="en-IN" sz="6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5B913E56-802E-47FE-B9FE-CB61CBD70AF1}"/>
              </a:ext>
            </a:extLst>
          </p:cNvPr>
          <p:cNvSpPr>
            <a:spLocks noGrp="1"/>
          </p:cNvSpPr>
          <p:nvPr>
            <p:ph idx="1"/>
          </p:nvPr>
        </p:nvSpPr>
        <p:spPr>
          <a:xfrm>
            <a:off x="818712" y="2222287"/>
            <a:ext cx="10554574" cy="4188525"/>
          </a:xfrm>
        </p:spPr>
        <p:txBody>
          <a:bodyPr>
            <a:normAutofit/>
          </a:bodyPr>
          <a:lstStyle/>
          <a:p>
            <a:pPr marL="0" indent="0">
              <a:buNone/>
            </a:pPr>
            <a:r>
              <a:rPr lang="en-IN" sz="1800" b="1" dirty="0">
                <a:latin typeface="Calibri" panose="020F0502020204030204" pitchFamily="34" charset="0"/>
                <a:cs typeface="Calibri" panose="020F0502020204030204" pitchFamily="34" charset="0"/>
              </a:rPr>
              <a:t>Authors</a:t>
            </a:r>
            <a:r>
              <a:rPr lang="en-IN" sz="1800" b="1" i="0" u="none" strike="noStrike" dirty="0">
                <a:effectLst/>
                <a:latin typeface="Calibri" panose="020F0502020204030204" pitchFamily="34" charset="0"/>
                <a:cs typeface="Calibri" panose="020F0502020204030204" pitchFamily="34" charset="0"/>
              </a:rPr>
              <a:t>: </a:t>
            </a:r>
            <a:r>
              <a:rPr lang="en-IN" sz="1800" b="0" i="0" u="none" strike="noStrike" dirty="0" err="1">
                <a:effectLst/>
                <a:latin typeface="Calibri" panose="020F0502020204030204" pitchFamily="34" charset="0"/>
                <a:cs typeface="Calibri" panose="020F0502020204030204" pitchFamily="34" charset="0"/>
              </a:rPr>
              <a:t>Seyedvalyallah</a:t>
            </a:r>
            <a:r>
              <a:rPr lang="en-IN" sz="1800" b="0" i="0" u="none" strike="noStrike" dirty="0">
                <a:effectLst/>
                <a:latin typeface="Calibri" panose="020F0502020204030204" pitchFamily="34" charset="0"/>
                <a:cs typeface="Calibri" panose="020F0502020204030204" pitchFamily="34" charset="0"/>
              </a:rPr>
              <a:t> </a:t>
            </a:r>
            <a:r>
              <a:rPr lang="en-IN" sz="1800" b="0" i="0" u="none" strike="noStrike" dirty="0" err="1">
                <a:effectLst/>
                <a:latin typeface="Calibri" panose="020F0502020204030204" pitchFamily="34" charset="0"/>
                <a:cs typeface="Calibri" panose="020F0502020204030204" pitchFamily="34" charset="0"/>
              </a:rPr>
              <a:t>Ayobi</a:t>
            </a:r>
            <a:r>
              <a:rPr lang="en-IN" sz="1800" b="0" i="0" u="none" strike="noStrike" dirty="0">
                <a:effectLst/>
                <a:latin typeface="Calibri" panose="020F0502020204030204" pitchFamily="34" charset="0"/>
                <a:cs typeface="Calibri" panose="020F0502020204030204" pitchFamily="34" charset="0"/>
              </a:rPr>
              <a:t>, </a:t>
            </a:r>
            <a:r>
              <a:rPr lang="en-IN" sz="1800" b="0" i="0" u="none" strike="noStrike" dirty="0" err="1">
                <a:effectLst/>
                <a:latin typeface="Calibri" panose="020F0502020204030204" pitchFamily="34" charset="0"/>
                <a:cs typeface="Calibri" panose="020F0502020204030204" pitchFamily="34" charset="0"/>
              </a:rPr>
              <a:t>Yongli</a:t>
            </a:r>
            <a:r>
              <a:rPr lang="en-IN" sz="1800" b="0" i="0" u="none" strike="noStrike" dirty="0">
                <a:effectLst/>
                <a:latin typeface="Calibri" panose="020F0502020204030204" pitchFamily="34" charset="0"/>
                <a:cs typeface="Calibri" panose="020F0502020204030204" pitchFamily="34" charset="0"/>
              </a:rPr>
              <a:t> Wang, Mahdi Rabbani, Ali </a:t>
            </a:r>
            <a:r>
              <a:rPr lang="en-IN" sz="1800" b="0" i="0" u="none" strike="noStrike" dirty="0" err="1">
                <a:effectLst/>
                <a:latin typeface="Calibri" panose="020F0502020204030204" pitchFamily="34" charset="0"/>
                <a:cs typeface="Calibri" panose="020F0502020204030204" pitchFamily="34" charset="0"/>
              </a:rPr>
              <a:t>Dorri</a:t>
            </a:r>
            <a:r>
              <a:rPr lang="en-IN" sz="1800" b="0" i="0" u="none" strike="noStrike" dirty="0">
                <a:effectLst/>
                <a:latin typeface="Calibri" panose="020F0502020204030204" pitchFamily="34" charset="0"/>
                <a:cs typeface="Calibri" panose="020F0502020204030204" pitchFamily="34" charset="0"/>
              </a:rPr>
              <a:t>, Hamed </a:t>
            </a:r>
            <a:r>
              <a:rPr lang="en-IN" sz="1800" b="0" i="0" u="none" strike="noStrike" dirty="0" err="1">
                <a:effectLst/>
                <a:latin typeface="Calibri" panose="020F0502020204030204" pitchFamily="34" charset="0"/>
                <a:cs typeface="Calibri" panose="020F0502020204030204" pitchFamily="34" charset="0"/>
              </a:rPr>
              <a:t>Jelodar</a:t>
            </a:r>
            <a:r>
              <a:rPr lang="en-IN" sz="1800" b="0" i="0" u="none" strike="noStrike" dirty="0">
                <a:effectLst/>
                <a:latin typeface="Calibri" panose="020F0502020204030204" pitchFamily="34" charset="0"/>
                <a:cs typeface="Calibri" panose="020F0502020204030204" pitchFamily="34" charset="0"/>
              </a:rPr>
              <a:t>, Hucheng Huang and </a:t>
            </a:r>
            <a:r>
              <a:rPr lang="en-IN" sz="1800" b="0" i="0" u="none" strike="noStrike" dirty="0" err="1">
                <a:effectLst/>
                <a:latin typeface="Calibri" panose="020F0502020204030204" pitchFamily="34" charset="0"/>
                <a:cs typeface="Calibri" panose="020F0502020204030204" pitchFamily="34" charset="0"/>
              </a:rPr>
              <a:t>Siamak</a:t>
            </a:r>
            <a:r>
              <a:rPr lang="en-IN" sz="1800" b="0" i="0" u="none" strike="noStrike" dirty="0">
                <a:effectLst/>
                <a:latin typeface="Calibri" panose="020F0502020204030204" pitchFamily="34" charset="0"/>
                <a:cs typeface="Calibri" panose="020F0502020204030204" pitchFamily="34" charset="0"/>
              </a:rPr>
              <a:t> </a:t>
            </a:r>
            <a:r>
              <a:rPr lang="en-IN" sz="1800" b="0" i="0" u="none" strike="noStrike" dirty="0" err="1">
                <a:effectLst/>
                <a:latin typeface="Calibri" panose="020F0502020204030204" pitchFamily="34" charset="0"/>
                <a:cs typeface="Calibri" panose="020F0502020204030204" pitchFamily="34" charset="0"/>
              </a:rPr>
              <a:t>Yarmohammadi</a:t>
            </a:r>
            <a:r>
              <a:rPr lang="en-IN" dirty="0">
                <a:latin typeface="Calibri" panose="020F0502020204030204" pitchFamily="34" charset="0"/>
                <a:cs typeface="Calibri" panose="020F0502020204030204" pitchFamily="34" charset="0"/>
              </a:rPr>
              <a:t> </a:t>
            </a:r>
          </a:p>
          <a:p>
            <a:pPr marL="0" indent="0">
              <a:buNone/>
            </a:pPr>
            <a:r>
              <a:rPr lang="en-IN" sz="1800" b="1" i="0" u="none" strike="noStrike" dirty="0">
                <a:effectLst/>
                <a:latin typeface="Calibri" panose="020F0502020204030204" pitchFamily="34" charset="0"/>
                <a:cs typeface="Calibri" panose="020F0502020204030204" pitchFamily="34" charset="0"/>
              </a:rPr>
              <a:t>Year: </a:t>
            </a:r>
            <a:r>
              <a:rPr lang="en-IN" sz="1800" b="0" i="0" u="none" strike="noStrike" dirty="0">
                <a:effectLst/>
                <a:latin typeface="Calibri" panose="020F0502020204030204" pitchFamily="34" charset="0"/>
                <a:cs typeface="Calibri" panose="020F0502020204030204" pitchFamily="34" charset="0"/>
              </a:rPr>
              <a:t>2020</a:t>
            </a:r>
            <a:r>
              <a:rPr lang="en-IN" dirty="0">
                <a:latin typeface="Calibri" panose="020F0502020204030204" pitchFamily="34" charset="0"/>
                <a:cs typeface="Calibri" panose="020F0502020204030204" pitchFamily="34" charset="0"/>
              </a:rPr>
              <a:t> </a:t>
            </a:r>
          </a:p>
          <a:p>
            <a:pPr marL="0" indent="0">
              <a:buNone/>
            </a:pPr>
            <a:r>
              <a:rPr lang="en-IN" sz="1800" b="1" i="0" u="none" strike="noStrike" dirty="0">
                <a:effectLst/>
                <a:latin typeface="Calibri" panose="020F0502020204030204" pitchFamily="34" charset="0"/>
                <a:cs typeface="Calibri" panose="020F0502020204030204" pitchFamily="34" charset="0"/>
              </a:rPr>
              <a:t>Purpose: </a:t>
            </a:r>
            <a:r>
              <a:rPr lang="en-IN" sz="1800" b="0" i="0" u="none" strike="noStrike" dirty="0">
                <a:effectLst/>
                <a:latin typeface="Calibri" panose="020F0502020204030204" pitchFamily="34" charset="0"/>
                <a:cs typeface="Calibri" panose="020F0502020204030204" pitchFamily="34" charset="0"/>
              </a:rPr>
              <a:t>Preserving the security and privacy in vehicular ad hoc networks (VANET)</a:t>
            </a:r>
            <a:r>
              <a:rPr lang="en-IN" dirty="0">
                <a:latin typeface="Calibri" panose="020F0502020204030204" pitchFamily="34" charset="0"/>
                <a:cs typeface="Calibri" panose="020F0502020204030204" pitchFamily="34" charset="0"/>
              </a:rPr>
              <a:t> </a:t>
            </a:r>
          </a:p>
          <a:p>
            <a:pPr marL="0" indent="0">
              <a:buNone/>
            </a:pPr>
            <a:r>
              <a:rPr lang="en-IN" sz="1800" b="1" i="0" u="none" strike="noStrike" dirty="0">
                <a:effectLst/>
                <a:latin typeface="Calibri" panose="020F0502020204030204" pitchFamily="34" charset="0"/>
                <a:cs typeface="Calibri" panose="020F0502020204030204" pitchFamily="34" charset="0"/>
              </a:rPr>
              <a:t>Technique used: </a:t>
            </a:r>
            <a:r>
              <a:rPr lang="en-IN" sz="1800" b="0" i="0" u="none" strike="noStrike" dirty="0">
                <a:effectLst/>
                <a:latin typeface="Calibri" panose="020F0502020204030204" pitchFamily="34" charset="0"/>
                <a:cs typeface="Calibri" panose="020F0502020204030204" pitchFamily="34" charset="0"/>
              </a:rPr>
              <a:t>A Blockchain-Based Trust model using Dempster Shafer theory</a:t>
            </a:r>
            <a:r>
              <a:rPr lang="en-IN" dirty="0">
                <a:latin typeface="Calibri" panose="020F0502020204030204" pitchFamily="34" charset="0"/>
                <a:cs typeface="Calibri" panose="020F0502020204030204" pitchFamily="34" charset="0"/>
              </a:rPr>
              <a:t> </a:t>
            </a:r>
          </a:p>
          <a:p>
            <a:pPr marL="0" indent="0">
              <a:buNone/>
            </a:pPr>
            <a:r>
              <a:rPr lang="en-IN" sz="1800" dirty="0">
                <a:latin typeface="Calibri" panose="020F0502020204030204" pitchFamily="34" charset="0"/>
                <a:cs typeface="Calibri" panose="020F0502020204030204" pitchFamily="34" charset="0"/>
              </a:rPr>
              <a:t>S</a:t>
            </a:r>
            <a:r>
              <a:rPr lang="en-IN" sz="1800" b="0" i="0" dirty="0">
                <a:effectLst/>
                <a:latin typeface="Calibri" panose="020F0502020204030204" pitchFamily="34" charset="0"/>
                <a:cs typeface="Calibri" panose="020F0502020204030204" pitchFamily="34" charset="0"/>
              </a:rPr>
              <a:t>mart vehicles use reputation score of senders and the distance between sender and the location of reported event to evaluate the reliability of each received message.</a:t>
            </a:r>
            <a:r>
              <a:rPr lang="en-IN" b="0" i="0" dirty="0">
                <a:effectLst/>
                <a:latin typeface="Calibri" panose="020F0502020204030204" pitchFamily="34" charset="0"/>
                <a:cs typeface="Calibri" panose="020F0502020204030204" pitchFamily="34" charset="0"/>
              </a:rPr>
              <a:t> </a:t>
            </a:r>
            <a:r>
              <a:rPr lang="en-IN" sz="1800" b="0" i="0" dirty="0">
                <a:effectLst/>
                <a:latin typeface="Calibri" panose="020F0502020204030204" pitchFamily="34" charset="0"/>
                <a:cs typeface="Calibri" panose="020F0502020204030204" pitchFamily="34" charset="0"/>
              </a:rPr>
              <a:t>Thus, they are able to make an appropriate decision about the correctness of received messages by using Dempster-Shafer theory.</a:t>
            </a:r>
            <a:endParaRPr lang="en-IN" sz="1800" dirty="0">
              <a:latin typeface="Calibri" panose="020F0502020204030204" pitchFamily="34" charset="0"/>
              <a:cs typeface="Calibri" panose="020F0502020204030204" pitchFamily="34" charset="0"/>
            </a:endParaRPr>
          </a:p>
          <a:p>
            <a:pPr marL="0" indent="0">
              <a:buNone/>
            </a:pPr>
            <a:r>
              <a:rPr lang="en-IN" sz="1800" b="1" i="0" u="none" strike="noStrike" dirty="0">
                <a:effectLst/>
                <a:latin typeface="Calibri" panose="020F0502020204030204" pitchFamily="34" charset="0"/>
                <a:cs typeface="Calibri" panose="020F0502020204030204" pitchFamily="34" charset="0"/>
              </a:rPr>
              <a:t>Advantage: </a:t>
            </a:r>
            <a:r>
              <a:rPr lang="en-IN" sz="1800" b="0" i="0" u="none" strike="noStrike" dirty="0">
                <a:effectLst/>
                <a:latin typeface="Calibri" panose="020F0502020204030204" pitchFamily="34" charset="0"/>
                <a:cs typeface="Calibri" panose="020F0502020204030204" pitchFamily="34" charset="0"/>
              </a:rPr>
              <a:t>A Lightweight approach-requires only a few rules and practices </a:t>
            </a:r>
          </a:p>
          <a:p>
            <a:pPr marL="0" indent="0">
              <a:buNone/>
            </a:pPr>
            <a:r>
              <a:rPr lang="en-IN" sz="1800" b="1" dirty="0">
                <a:latin typeface="Calibri" panose="020F0502020204030204" pitchFamily="34" charset="0"/>
                <a:cs typeface="Calibri" panose="020F0502020204030204" pitchFamily="34" charset="0"/>
              </a:rPr>
              <a:t>Disadvantage: </a:t>
            </a:r>
            <a:r>
              <a:rPr lang="en-IN" sz="1800" b="0" i="0" u="none" strike="noStrike" dirty="0">
                <a:effectLst/>
                <a:latin typeface="Calibri" panose="020F0502020204030204" pitchFamily="34" charset="0"/>
                <a:cs typeface="Calibri" panose="020F0502020204030204" pitchFamily="34" charset="0"/>
              </a:rPr>
              <a:t>Computational complexity and conflicting beliefs management</a:t>
            </a:r>
            <a:r>
              <a:rPr lang="en-IN" dirty="0">
                <a:latin typeface="Calibri" panose="020F0502020204030204" pitchFamily="34" charset="0"/>
                <a:cs typeface="Calibri" panose="020F0502020204030204" pitchFamily="34" charset="0"/>
              </a:rPr>
              <a:t> </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084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5854-749B-4EA9-893C-2A181394F39C}"/>
              </a:ext>
            </a:extLst>
          </p:cNvPr>
          <p:cNvSpPr>
            <a:spLocks noGrp="1"/>
          </p:cNvSpPr>
          <p:nvPr>
            <p:ph type="title"/>
          </p:nvPr>
        </p:nvSpPr>
        <p:spPr>
          <a:xfrm>
            <a:off x="838200" y="639192"/>
            <a:ext cx="10515600" cy="967666"/>
          </a:xfrm>
        </p:spPr>
        <p:txBody>
          <a:bodyPr>
            <a:normAutofit fontScale="90000"/>
          </a:bodyPr>
          <a:lstStyle/>
          <a:p>
            <a:pPr algn="ctr"/>
            <a:r>
              <a:rPr lang="en-IN" sz="2800" b="1" i="0" u="none" strike="noStrike" dirty="0">
                <a:solidFill>
                  <a:srgbClr val="000000"/>
                </a:solidFill>
                <a:effectLst/>
                <a:latin typeface="Cambria Math" panose="02040503050406030204" pitchFamily="18" charset="0"/>
                <a:ea typeface="Cambria Math" panose="02040503050406030204" pitchFamily="18" charset="0"/>
              </a:rPr>
              <a:t>3. Lightweight Authentication and Key Establishment Protocol for Smart Vehicle communication in smart city</a:t>
            </a:r>
            <a:r>
              <a:rPr lang="en-IN" sz="6000" b="1" dirty="0">
                <a:latin typeface="Cambria Math" panose="02040503050406030204" pitchFamily="18" charset="0"/>
                <a:ea typeface="Cambria Math" panose="02040503050406030204" pitchFamily="18" charset="0"/>
              </a:rPr>
              <a:t> </a:t>
            </a:r>
          </a:p>
        </p:txBody>
      </p:sp>
      <p:sp>
        <p:nvSpPr>
          <p:cNvPr id="3" name="Content Placeholder 2">
            <a:extLst>
              <a:ext uri="{FF2B5EF4-FFF2-40B4-BE49-F238E27FC236}">
                <a16:creationId xmlns:a16="http://schemas.microsoft.com/office/drawing/2014/main" id="{51511782-DE58-4186-B6B6-AAC3C425C944}"/>
              </a:ext>
            </a:extLst>
          </p:cNvPr>
          <p:cNvSpPr>
            <a:spLocks noGrp="1"/>
          </p:cNvSpPr>
          <p:nvPr>
            <p:ph idx="1"/>
          </p:nvPr>
        </p:nvSpPr>
        <p:spPr>
          <a:xfrm>
            <a:off x="838200" y="1961964"/>
            <a:ext cx="10515600" cy="4563123"/>
          </a:xfrm>
        </p:spPr>
        <p:txBody>
          <a:bodyPr>
            <a:normAutofit/>
          </a:bodyPr>
          <a:lstStyle/>
          <a:p>
            <a:pPr marL="0" indent="0">
              <a:buNone/>
            </a:pPr>
            <a:r>
              <a:rPr lang="en-IN" sz="1800" b="1" dirty="0">
                <a:latin typeface="Calibri" panose="020F0502020204030204" pitchFamily="34" charset="0"/>
                <a:cs typeface="Calibri" panose="020F0502020204030204" pitchFamily="34" charset="0"/>
              </a:rPr>
              <a:t>Authors</a:t>
            </a:r>
            <a:r>
              <a:rPr lang="en-IN" sz="1800" b="1" i="0" u="none" strike="noStrike" dirty="0">
                <a:effectLst/>
                <a:latin typeface="Calibri" panose="020F0502020204030204" pitchFamily="34" charset="0"/>
                <a:cs typeface="Calibri" panose="020F0502020204030204" pitchFamily="34" charset="0"/>
              </a:rPr>
              <a:t>: </a:t>
            </a:r>
            <a:r>
              <a:rPr lang="en-IN" sz="1800" b="0" i="0" u="none" strike="noStrike" dirty="0" err="1">
                <a:effectLst/>
                <a:latin typeface="Calibri" panose="020F0502020204030204" pitchFamily="34" charset="0"/>
                <a:cs typeface="Calibri" panose="020F0502020204030204" pitchFamily="34" charset="0"/>
              </a:rPr>
              <a:t>Venkatasamy</a:t>
            </a:r>
            <a:r>
              <a:rPr lang="en-IN" sz="1800" b="0" i="0" u="none" strike="noStrike" dirty="0">
                <a:effectLst/>
                <a:latin typeface="Calibri" panose="020F0502020204030204" pitchFamily="34" charset="0"/>
                <a:cs typeface="Calibri" panose="020F0502020204030204" pitchFamily="34" charset="0"/>
              </a:rPr>
              <a:t> </a:t>
            </a:r>
            <a:r>
              <a:rPr lang="en-IN" sz="1800" b="0" i="0" u="none" strike="noStrike" dirty="0" err="1">
                <a:effectLst/>
                <a:latin typeface="Calibri" panose="020F0502020204030204" pitchFamily="34" charset="0"/>
                <a:cs typeface="Calibri" panose="020F0502020204030204" pitchFamily="34" charset="0"/>
              </a:rPr>
              <a:t>Sureshkumar</a:t>
            </a:r>
            <a:r>
              <a:rPr lang="en-IN" sz="1800" b="0" i="0" u="none" strike="noStrike" dirty="0">
                <a:effectLst/>
                <a:latin typeface="Calibri" panose="020F0502020204030204" pitchFamily="34" charset="0"/>
                <a:cs typeface="Calibri" panose="020F0502020204030204" pitchFamily="34" charset="0"/>
              </a:rPr>
              <a:t>, S. </a:t>
            </a:r>
            <a:r>
              <a:rPr lang="en-IN" sz="1800" b="0" i="0" u="none" strike="noStrike" dirty="0" err="1">
                <a:effectLst/>
                <a:latin typeface="Calibri" panose="020F0502020204030204" pitchFamily="34" charset="0"/>
                <a:cs typeface="Calibri" panose="020F0502020204030204" pitchFamily="34" charset="0"/>
              </a:rPr>
              <a:t>Anandhi</a:t>
            </a:r>
            <a:r>
              <a:rPr lang="en-IN" sz="1800" b="0" i="0" u="none" strike="noStrike" dirty="0">
                <a:effectLst/>
                <a:latin typeface="Calibri" panose="020F0502020204030204" pitchFamily="34" charset="0"/>
                <a:cs typeface="Calibri" panose="020F0502020204030204" pitchFamily="34" charset="0"/>
              </a:rPr>
              <a:t>, R. </a:t>
            </a:r>
            <a:r>
              <a:rPr lang="en-IN" sz="1800" b="0" i="0" u="none" strike="noStrike" dirty="0" err="1">
                <a:effectLst/>
                <a:latin typeface="Calibri" panose="020F0502020204030204" pitchFamily="34" charset="0"/>
                <a:cs typeface="Calibri" panose="020F0502020204030204" pitchFamily="34" charset="0"/>
              </a:rPr>
              <a:t>Madhumathi</a:t>
            </a:r>
            <a:r>
              <a:rPr lang="en-IN" sz="1800" b="0" i="0" u="none" strike="noStrike" dirty="0">
                <a:effectLst/>
                <a:latin typeface="Calibri" panose="020F0502020204030204" pitchFamily="34" charset="0"/>
                <a:cs typeface="Calibri" panose="020F0502020204030204" pitchFamily="34" charset="0"/>
              </a:rPr>
              <a:t> and N. </a:t>
            </a:r>
            <a:r>
              <a:rPr lang="en-IN" sz="1800" b="0" i="0" u="none" strike="noStrike" dirty="0" err="1">
                <a:effectLst/>
                <a:latin typeface="Calibri" panose="020F0502020204030204" pitchFamily="34" charset="0"/>
                <a:cs typeface="Calibri" panose="020F0502020204030204" pitchFamily="34" charset="0"/>
              </a:rPr>
              <a:t>Selvarajan</a:t>
            </a:r>
            <a:r>
              <a:rPr lang="en-IN" dirty="0">
                <a:latin typeface="Calibri" panose="020F0502020204030204" pitchFamily="34" charset="0"/>
                <a:cs typeface="Calibri" panose="020F0502020204030204" pitchFamily="34" charset="0"/>
              </a:rPr>
              <a:t> </a:t>
            </a:r>
          </a:p>
          <a:p>
            <a:pPr marL="0" indent="0">
              <a:buNone/>
            </a:pPr>
            <a:r>
              <a:rPr lang="en-IN" sz="1800" b="1" i="0" u="none" strike="noStrike" dirty="0">
                <a:effectLst/>
                <a:latin typeface="Calibri" panose="020F0502020204030204" pitchFamily="34" charset="0"/>
                <a:cs typeface="Calibri" panose="020F0502020204030204" pitchFamily="34" charset="0"/>
              </a:rPr>
              <a:t>Year: </a:t>
            </a:r>
            <a:r>
              <a:rPr lang="en-IN" sz="1800" b="0" i="0" u="none" strike="noStrike" dirty="0">
                <a:effectLst/>
                <a:latin typeface="Calibri" panose="020F0502020204030204" pitchFamily="34" charset="0"/>
                <a:cs typeface="Calibri" panose="020F0502020204030204" pitchFamily="34" charset="0"/>
              </a:rPr>
              <a:t>2019</a:t>
            </a:r>
            <a:r>
              <a:rPr lang="en-IN" dirty="0">
                <a:latin typeface="Calibri" panose="020F0502020204030204" pitchFamily="34" charset="0"/>
                <a:cs typeface="Calibri" panose="020F0502020204030204" pitchFamily="34" charset="0"/>
              </a:rPr>
              <a:t> </a:t>
            </a:r>
          </a:p>
          <a:p>
            <a:pPr marL="0" indent="0">
              <a:buNone/>
            </a:pPr>
            <a:r>
              <a:rPr lang="en-IN" sz="1800" b="1" i="0" u="none" strike="noStrike" dirty="0">
                <a:effectLst/>
                <a:latin typeface="Calibri" panose="020F0502020204030204" pitchFamily="34" charset="0"/>
                <a:cs typeface="Calibri" panose="020F0502020204030204" pitchFamily="34" charset="0"/>
              </a:rPr>
              <a:t>Purpose: </a:t>
            </a:r>
            <a:r>
              <a:rPr lang="en-IN" sz="1800" b="0" i="0" u="none" strike="noStrike" dirty="0">
                <a:effectLst/>
                <a:latin typeface="Calibri" panose="020F0502020204030204" pitchFamily="34" charset="0"/>
                <a:cs typeface="Calibri" panose="020F0502020204030204" pitchFamily="34" charset="0"/>
              </a:rPr>
              <a:t>Establishing a secure communication among smart vehicles in open network</a:t>
            </a:r>
            <a:r>
              <a:rPr lang="en-IN" dirty="0">
                <a:latin typeface="Calibri" panose="020F0502020204030204" pitchFamily="34" charset="0"/>
                <a:cs typeface="Calibri" panose="020F0502020204030204" pitchFamily="34" charset="0"/>
              </a:rPr>
              <a:t> </a:t>
            </a:r>
          </a:p>
          <a:p>
            <a:pPr marL="0" indent="0">
              <a:buNone/>
            </a:pPr>
            <a:r>
              <a:rPr lang="en-IN" sz="1800" b="1" i="0" u="none" strike="noStrike" dirty="0">
                <a:effectLst/>
                <a:latin typeface="Calibri" panose="020F0502020204030204" pitchFamily="34" charset="0"/>
                <a:cs typeface="Calibri" panose="020F0502020204030204" pitchFamily="34" charset="0"/>
              </a:rPr>
              <a:t>Technique used: </a:t>
            </a:r>
            <a:r>
              <a:rPr lang="en-IN" sz="1800" b="0" i="0" u="none" strike="noStrike" dirty="0">
                <a:effectLst/>
                <a:latin typeface="Calibri" panose="020F0502020204030204" pitchFamily="34" charset="0"/>
                <a:cs typeface="Calibri" panose="020F0502020204030204" pitchFamily="34" charset="0"/>
              </a:rPr>
              <a:t>A Lightweight four party authentication protocol with a strong reinforcement of fog and cloud servers</a:t>
            </a:r>
            <a:r>
              <a:rPr lang="en-IN" dirty="0">
                <a:latin typeface="Calibri" panose="020F0502020204030204" pitchFamily="34" charset="0"/>
                <a:cs typeface="Calibri" panose="020F0502020204030204" pitchFamily="34" charset="0"/>
              </a:rPr>
              <a:t> </a:t>
            </a:r>
          </a:p>
          <a:p>
            <a:pPr marL="0" indent="0">
              <a:buNone/>
            </a:pPr>
            <a:r>
              <a:rPr lang="en-IN" sz="1800" dirty="0">
                <a:latin typeface="Calibri" panose="020F0502020204030204" pitchFamily="34" charset="0"/>
                <a:cs typeface="Calibri" panose="020F0502020204030204" pitchFamily="34" charset="0"/>
              </a:rPr>
              <a:t>A vehicle has to be registered and get its pseudonyms from the TA and it is referenced with that name in the network. When one vehicle communicates with other, the authentication is based on the pseudonym of the vehicle which is an entity in the network model</a:t>
            </a:r>
            <a:r>
              <a:rPr lang="en-IN" dirty="0">
                <a:latin typeface="Calibri" panose="020F0502020204030204" pitchFamily="34" charset="0"/>
                <a:cs typeface="Calibri" panose="020F0502020204030204" pitchFamily="34" charset="0"/>
              </a:rPr>
              <a:t>.</a:t>
            </a:r>
            <a:r>
              <a:rPr lang="en-IN" sz="1800" dirty="0">
                <a:latin typeface="Calibri" panose="020F0502020204030204" pitchFamily="34" charset="0"/>
                <a:cs typeface="Calibri" panose="020F0502020204030204" pitchFamily="34" charset="0"/>
              </a:rPr>
              <a:t> The received message in an entity is authenticated with the nearest RSU to know the correctness. </a:t>
            </a:r>
            <a:endParaRPr lang="en-IN" sz="1800" b="0" i="0" u="none" strike="noStrike" dirty="0">
              <a:effectLst/>
              <a:latin typeface="Calibri" panose="020F0502020204030204" pitchFamily="34" charset="0"/>
              <a:cs typeface="Calibri" panose="020F0502020204030204" pitchFamily="34" charset="0"/>
            </a:endParaRPr>
          </a:p>
          <a:p>
            <a:pPr marL="0" indent="0">
              <a:buNone/>
            </a:pPr>
            <a:r>
              <a:rPr lang="en-IN" sz="1800" b="1" i="0" u="none" strike="noStrike" dirty="0">
                <a:effectLst/>
                <a:latin typeface="Calibri" panose="020F0502020204030204" pitchFamily="34" charset="0"/>
                <a:cs typeface="Calibri" panose="020F0502020204030204" pitchFamily="34" charset="0"/>
              </a:rPr>
              <a:t>Advantage: </a:t>
            </a:r>
            <a:r>
              <a:rPr lang="en-IN" sz="1800" b="0" i="0" u="none" strike="noStrike" dirty="0">
                <a:effectLst/>
                <a:latin typeface="Calibri" panose="020F0502020204030204" pitchFamily="34" charset="0"/>
                <a:cs typeface="Calibri" panose="020F0502020204030204" pitchFamily="34" charset="0"/>
              </a:rPr>
              <a:t>Low communication, computation and storage costs</a:t>
            </a:r>
          </a:p>
          <a:p>
            <a:pPr marL="0" indent="0">
              <a:buNone/>
            </a:pPr>
            <a:r>
              <a:rPr lang="en-IN" sz="1800" b="1" dirty="0">
                <a:latin typeface="Calibri" panose="020F0502020204030204" pitchFamily="34" charset="0"/>
                <a:cs typeface="Calibri" panose="020F0502020204030204" pitchFamily="34" charset="0"/>
              </a:rPr>
              <a:t>Disadvantage: </a:t>
            </a:r>
            <a:r>
              <a:rPr lang="en-IN" b="1" dirty="0">
                <a:latin typeface="Calibri" panose="020F0502020204030204" pitchFamily="34" charset="0"/>
                <a:cs typeface="Calibri" panose="020F0502020204030204" pitchFamily="34" charset="0"/>
              </a:rPr>
              <a:t> </a:t>
            </a:r>
            <a:r>
              <a:rPr lang="en-IN" sz="1800" b="0" i="0" u="none" strike="noStrike" dirty="0">
                <a:effectLst/>
                <a:latin typeface="Calibri" panose="020F0502020204030204" pitchFamily="34" charset="0"/>
                <a:cs typeface="Calibri" panose="020F0502020204030204" pitchFamily="34" charset="0"/>
              </a:rPr>
              <a:t>Complicated and tricky to implement securely</a:t>
            </a:r>
            <a:r>
              <a:rPr lang="en-IN" dirty="0">
                <a:latin typeface="Calibri" panose="020F0502020204030204" pitchFamily="34" charset="0"/>
                <a:cs typeface="Calibri" panose="020F0502020204030204" pitchFamily="34" charset="0"/>
              </a:rPr>
              <a:t> </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992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E7F0-59BD-45E2-9B93-A4FB4925307C}"/>
              </a:ext>
            </a:extLst>
          </p:cNvPr>
          <p:cNvSpPr>
            <a:spLocks noGrp="1"/>
          </p:cNvSpPr>
          <p:nvPr>
            <p:ph type="title"/>
          </p:nvPr>
        </p:nvSpPr>
        <p:spPr>
          <a:xfrm>
            <a:off x="838200" y="365125"/>
            <a:ext cx="10515600" cy="1206223"/>
          </a:xfrm>
        </p:spPr>
        <p:txBody>
          <a:bodyPr>
            <a:normAutofit fontScale="90000"/>
          </a:bodyPr>
          <a:lstStyle/>
          <a:p>
            <a:pPr algn="ctr"/>
            <a:r>
              <a:rPr lang="en-IN" sz="2800" b="1" i="0" u="none" strike="noStrike" dirty="0">
                <a:solidFill>
                  <a:srgbClr val="000000"/>
                </a:solidFill>
                <a:effectLst/>
                <a:latin typeface="Cambria Math" panose="02040503050406030204" pitchFamily="18" charset="0"/>
                <a:ea typeface="Cambria Math" panose="02040503050406030204" pitchFamily="18" charset="0"/>
              </a:rPr>
              <a:t>4. Practical Certificateless Conditional Privacy Preserving Authentication Scheme for Vehicular Ad Hoc Networks (VANET)</a:t>
            </a:r>
            <a:r>
              <a:rPr lang="en-IN" sz="6000" b="1" dirty="0">
                <a:latin typeface="Cambria Math" panose="02040503050406030204" pitchFamily="18" charset="0"/>
                <a:ea typeface="Cambria Math" panose="02040503050406030204" pitchFamily="18" charset="0"/>
              </a:rPr>
              <a:t> </a:t>
            </a:r>
          </a:p>
        </p:txBody>
      </p:sp>
      <p:sp>
        <p:nvSpPr>
          <p:cNvPr id="3" name="Content Placeholder 2">
            <a:extLst>
              <a:ext uri="{FF2B5EF4-FFF2-40B4-BE49-F238E27FC236}">
                <a16:creationId xmlns:a16="http://schemas.microsoft.com/office/drawing/2014/main" id="{424CABF3-D2E1-4CAB-B935-1EC3A3F03493}"/>
              </a:ext>
            </a:extLst>
          </p:cNvPr>
          <p:cNvSpPr>
            <a:spLocks noGrp="1"/>
          </p:cNvSpPr>
          <p:nvPr>
            <p:ph idx="1"/>
          </p:nvPr>
        </p:nvSpPr>
        <p:spPr>
          <a:xfrm>
            <a:off x="838200" y="1988597"/>
            <a:ext cx="10019190" cy="4504277"/>
          </a:xfrm>
        </p:spPr>
        <p:txBody>
          <a:bodyPr>
            <a:normAutofit lnSpcReduction="10000"/>
          </a:bodyPr>
          <a:lstStyle/>
          <a:p>
            <a:pPr marL="0" indent="0">
              <a:buNone/>
            </a:pPr>
            <a:r>
              <a:rPr lang="en-IN" sz="1700" b="1" dirty="0">
                <a:latin typeface="Calibri" panose="020F0502020204030204" pitchFamily="34" charset="0"/>
                <a:cs typeface="Calibri" panose="020F0502020204030204" pitchFamily="34" charset="0"/>
              </a:rPr>
              <a:t>Authors</a:t>
            </a:r>
            <a:r>
              <a:rPr lang="en-IN" sz="1700" b="1" i="0" u="none" strike="noStrike" dirty="0">
                <a:effectLst/>
                <a:latin typeface="Calibri" panose="020F0502020204030204" pitchFamily="34" charset="0"/>
                <a:cs typeface="Calibri" panose="020F0502020204030204" pitchFamily="34" charset="0"/>
              </a:rPr>
              <a:t>: </a:t>
            </a:r>
            <a:r>
              <a:rPr lang="en-IN" sz="1700" b="0" i="0" u="none" strike="noStrike" dirty="0">
                <a:effectLst/>
                <a:latin typeface="Calibri" panose="020F0502020204030204" pitchFamily="34" charset="0"/>
                <a:cs typeface="Calibri" panose="020F0502020204030204" pitchFamily="34" charset="0"/>
              </a:rPr>
              <a:t>Yang Ming and </a:t>
            </a:r>
            <a:r>
              <a:rPr lang="en-IN" sz="1700" b="0" i="0" u="none" strike="noStrike" dirty="0" err="1">
                <a:effectLst/>
                <a:latin typeface="Calibri" panose="020F0502020204030204" pitchFamily="34" charset="0"/>
                <a:cs typeface="Calibri" panose="020F0502020204030204" pitchFamily="34" charset="0"/>
              </a:rPr>
              <a:t>Xiaoqin</a:t>
            </a:r>
            <a:r>
              <a:rPr lang="en-IN" sz="1700" b="0" i="0" u="none" strike="noStrike" dirty="0">
                <a:effectLst/>
                <a:latin typeface="Calibri" panose="020F0502020204030204" pitchFamily="34" charset="0"/>
                <a:cs typeface="Calibri" panose="020F0502020204030204" pitchFamily="34" charset="0"/>
              </a:rPr>
              <a:t> Shen</a:t>
            </a:r>
            <a:r>
              <a:rPr lang="en-IN" sz="1700" dirty="0">
                <a:latin typeface="Calibri" panose="020F0502020204030204" pitchFamily="34" charset="0"/>
                <a:cs typeface="Calibri" panose="020F0502020204030204" pitchFamily="34" charset="0"/>
              </a:rPr>
              <a:t> </a:t>
            </a:r>
          </a:p>
          <a:p>
            <a:pPr marL="0" indent="0">
              <a:buNone/>
            </a:pPr>
            <a:r>
              <a:rPr lang="en-IN" sz="1700" b="1" i="0" u="none" strike="noStrike" dirty="0">
                <a:effectLst/>
                <a:latin typeface="Calibri" panose="020F0502020204030204" pitchFamily="34" charset="0"/>
                <a:cs typeface="Calibri" panose="020F0502020204030204" pitchFamily="34" charset="0"/>
              </a:rPr>
              <a:t>Year: </a:t>
            </a:r>
            <a:r>
              <a:rPr lang="en-IN" sz="1700" b="0" i="0" u="none" strike="noStrike" dirty="0">
                <a:effectLst/>
                <a:latin typeface="Calibri" panose="020F0502020204030204" pitchFamily="34" charset="0"/>
                <a:cs typeface="Calibri" panose="020F0502020204030204" pitchFamily="34" charset="0"/>
              </a:rPr>
              <a:t>2018</a:t>
            </a:r>
            <a:r>
              <a:rPr lang="en-IN" sz="1700" dirty="0">
                <a:latin typeface="Calibri" panose="020F0502020204030204" pitchFamily="34" charset="0"/>
                <a:cs typeface="Calibri" panose="020F0502020204030204" pitchFamily="34" charset="0"/>
              </a:rPr>
              <a:t> </a:t>
            </a:r>
          </a:p>
          <a:p>
            <a:pPr marL="0" indent="0">
              <a:buNone/>
            </a:pPr>
            <a:r>
              <a:rPr lang="en-IN" sz="1700" b="1" i="0" u="none" strike="noStrike" dirty="0">
                <a:effectLst/>
                <a:latin typeface="Calibri" panose="020F0502020204030204" pitchFamily="34" charset="0"/>
                <a:cs typeface="Calibri" panose="020F0502020204030204" pitchFamily="34" charset="0"/>
              </a:rPr>
              <a:t>Pur</a:t>
            </a:r>
            <a:r>
              <a:rPr lang="en-IN" sz="1700" b="1" dirty="0">
                <a:latin typeface="Calibri" panose="020F0502020204030204" pitchFamily="34" charset="0"/>
                <a:cs typeface="Calibri" panose="020F0502020204030204" pitchFamily="34" charset="0"/>
              </a:rPr>
              <a:t>pose: </a:t>
            </a:r>
            <a:r>
              <a:rPr lang="en-IN" sz="1700" b="0" i="0" u="none" strike="noStrike" dirty="0">
                <a:effectLst/>
                <a:latin typeface="Calibri" panose="020F0502020204030204" pitchFamily="34" charset="0"/>
                <a:cs typeface="Calibri" panose="020F0502020204030204" pitchFamily="34" charset="0"/>
              </a:rPr>
              <a:t>Ensuring the privacy and security of Vehicular Ad hoc Networks (VANET)</a:t>
            </a:r>
            <a:r>
              <a:rPr lang="en-IN" sz="1700" dirty="0">
                <a:latin typeface="Calibri" panose="020F0502020204030204" pitchFamily="34" charset="0"/>
                <a:cs typeface="Calibri" panose="020F0502020204030204" pitchFamily="34" charset="0"/>
              </a:rPr>
              <a:t> </a:t>
            </a:r>
          </a:p>
          <a:p>
            <a:pPr marL="0" indent="0">
              <a:buNone/>
            </a:pPr>
            <a:r>
              <a:rPr lang="en-IN" sz="1700" b="1" i="0" u="none" strike="noStrike" dirty="0">
                <a:effectLst/>
                <a:latin typeface="Calibri" panose="020F0502020204030204" pitchFamily="34" charset="0"/>
                <a:cs typeface="Calibri" panose="020F0502020204030204" pitchFamily="34" charset="0"/>
              </a:rPr>
              <a:t>Techniques used: </a:t>
            </a:r>
            <a:r>
              <a:rPr lang="en-IN" sz="1700" b="0" i="0" u="none" strike="noStrike" dirty="0">
                <a:effectLst/>
                <a:latin typeface="Calibri" panose="020F0502020204030204" pitchFamily="34" charset="0"/>
                <a:cs typeface="Calibri" panose="020F0502020204030204" pitchFamily="34" charset="0"/>
              </a:rPr>
              <a:t>Certificateless Signature with Message Recovery(CLS-MR) scheme based on Certificateless Cryptography and Elliptic Curve Cryptography</a:t>
            </a:r>
            <a:r>
              <a:rPr lang="en-IN" sz="1700" dirty="0">
                <a:latin typeface="Calibri" panose="020F0502020204030204" pitchFamily="34" charset="0"/>
                <a:cs typeface="Calibri" panose="020F0502020204030204" pitchFamily="34" charset="0"/>
              </a:rPr>
              <a:t> </a:t>
            </a:r>
          </a:p>
          <a:p>
            <a:pPr marL="0" indent="0">
              <a:buNone/>
            </a:pPr>
            <a:r>
              <a:rPr lang="en-IN" sz="1700" dirty="0">
                <a:latin typeface="Calibri" panose="020F0502020204030204" pitchFamily="34" charset="0"/>
                <a:cs typeface="Calibri" panose="020F0502020204030204" pitchFamily="34" charset="0"/>
              </a:rPr>
              <a:t>A</a:t>
            </a:r>
            <a:r>
              <a:rPr lang="en-IN" sz="1700" b="0" i="0" dirty="0">
                <a:effectLst/>
                <a:latin typeface="Calibri" panose="020F0502020204030204" pitchFamily="34" charset="0"/>
                <a:cs typeface="Calibri" panose="020F0502020204030204" pitchFamily="34" charset="0"/>
              </a:rPr>
              <a:t>uthentication is implemented to verify a vehicle’s identity and to differentiate trustworthy messages from received ones. The digital signature technology is used to address this problem in VANETs, the vehicle should make a signature on messages before sending them out, and the receivers will authenticate the messages before employment.</a:t>
            </a:r>
          </a:p>
          <a:p>
            <a:pPr marL="0" indent="0">
              <a:buNone/>
            </a:pPr>
            <a:r>
              <a:rPr lang="en-IN" sz="1700" b="0" i="0" dirty="0">
                <a:effectLst/>
                <a:latin typeface="Calibri" panose="020F0502020204030204" pitchFamily="34" charset="0"/>
                <a:cs typeface="Calibri" panose="020F0502020204030204" pitchFamily="34" charset="0"/>
              </a:rPr>
              <a:t> </a:t>
            </a:r>
            <a:r>
              <a:rPr lang="en-IN" sz="1700" dirty="0">
                <a:latin typeface="Calibri" panose="020F0502020204030204" pitchFamily="34" charset="0"/>
                <a:cs typeface="Calibri" panose="020F0502020204030204" pitchFamily="34" charset="0"/>
              </a:rPr>
              <a:t>T</a:t>
            </a:r>
            <a:r>
              <a:rPr lang="en-IN" sz="1700" b="0" i="0" dirty="0">
                <a:effectLst/>
                <a:latin typeface="Calibri" panose="020F0502020204030204" pitchFamily="34" charset="0"/>
                <a:cs typeface="Calibri" panose="020F0502020204030204" pitchFamily="34" charset="0"/>
              </a:rPr>
              <a:t>he vehicle’s privacy is usually preserved in the system. If a malicious vehicle does not perform the protocol correctly (e.g., broadcasting false messages), then its privacy is revoked. </a:t>
            </a:r>
            <a:endParaRPr lang="en-IN" sz="1700" dirty="0">
              <a:latin typeface="Calibri" panose="020F0502020204030204" pitchFamily="34" charset="0"/>
              <a:cs typeface="Calibri" panose="020F0502020204030204" pitchFamily="34" charset="0"/>
            </a:endParaRPr>
          </a:p>
          <a:p>
            <a:pPr marL="0" indent="0">
              <a:buNone/>
            </a:pPr>
            <a:r>
              <a:rPr lang="en-IN" sz="1700" b="1" i="0" u="none" strike="noStrike" dirty="0">
                <a:effectLst/>
                <a:latin typeface="Calibri" panose="020F0502020204030204" pitchFamily="34" charset="0"/>
                <a:cs typeface="Calibri" panose="020F0502020204030204" pitchFamily="34" charset="0"/>
              </a:rPr>
              <a:t>Advantage: </a:t>
            </a:r>
            <a:r>
              <a:rPr lang="en-IN" sz="1700" b="0" i="0" u="none" strike="noStrike" dirty="0">
                <a:effectLst/>
                <a:latin typeface="Calibri" panose="020F0502020204030204" pitchFamily="34" charset="0"/>
                <a:cs typeface="Calibri" panose="020F0502020204030204" pitchFamily="34" charset="0"/>
              </a:rPr>
              <a:t>Low computation and communication costs</a:t>
            </a:r>
          </a:p>
          <a:p>
            <a:pPr marL="0" indent="0">
              <a:buNone/>
            </a:pPr>
            <a:r>
              <a:rPr lang="en-IN" sz="1700" b="1" dirty="0">
                <a:latin typeface="Calibri" panose="020F0502020204030204" pitchFamily="34" charset="0"/>
                <a:cs typeface="Calibri" panose="020F0502020204030204" pitchFamily="34" charset="0"/>
              </a:rPr>
              <a:t>Disadvantage:  </a:t>
            </a:r>
            <a:r>
              <a:rPr lang="en-IN" sz="1700" b="0" i="0" u="none" strike="noStrike" dirty="0">
                <a:effectLst/>
                <a:latin typeface="Calibri" panose="020F0502020204030204" pitchFamily="34" charset="0"/>
                <a:cs typeface="Calibri" panose="020F0502020204030204" pitchFamily="34" charset="0"/>
              </a:rPr>
              <a:t>Third party access through fake public keys and the possibility of compromised or malicious Key Generation Centre (KGC) with access to public and private keys of all users</a:t>
            </a:r>
            <a:r>
              <a:rPr lang="en-IN" sz="1700" dirty="0">
                <a:latin typeface="Calibri" panose="020F0502020204030204" pitchFamily="34" charset="0"/>
                <a:cs typeface="Calibri" panose="020F0502020204030204" pitchFamily="34" charset="0"/>
              </a:rPr>
              <a:t> </a:t>
            </a:r>
            <a:endParaRPr lang="en-IN" sz="17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308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F784-696F-4FA7-B992-ADC728AC2782}"/>
              </a:ext>
            </a:extLst>
          </p:cNvPr>
          <p:cNvSpPr>
            <a:spLocks noGrp="1"/>
          </p:cNvSpPr>
          <p:nvPr>
            <p:ph type="title"/>
          </p:nvPr>
        </p:nvSpPr>
        <p:spPr>
          <a:xfrm>
            <a:off x="687279" y="311860"/>
            <a:ext cx="10515600" cy="1188466"/>
          </a:xfrm>
        </p:spPr>
        <p:txBody>
          <a:bodyPr>
            <a:normAutofit fontScale="90000"/>
          </a:bodyPr>
          <a:lstStyle/>
          <a:p>
            <a:pPr algn="ctr"/>
            <a:r>
              <a:rPr lang="en-IN" sz="2800" b="1" i="0" u="none" strike="noStrike" dirty="0">
                <a:solidFill>
                  <a:srgbClr val="000000"/>
                </a:solidFill>
                <a:effectLst/>
                <a:latin typeface="Cambria Math" panose="02040503050406030204" pitchFamily="18" charset="0"/>
                <a:ea typeface="Cambria Math" panose="02040503050406030204" pitchFamily="18" charset="0"/>
              </a:rPr>
              <a:t>5. A Blockchain-based Framework for Information Security in Intelligent Transportation Systems</a:t>
            </a:r>
            <a:r>
              <a:rPr lang="en-IN" sz="6000" b="1" dirty="0">
                <a:latin typeface="Cambria Math" panose="02040503050406030204" pitchFamily="18" charset="0"/>
                <a:ea typeface="Cambria Math" panose="02040503050406030204" pitchFamily="18" charset="0"/>
              </a:rPr>
              <a:t> </a:t>
            </a:r>
          </a:p>
        </p:txBody>
      </p:sp>
      <p:sp>
        <p:nvSpPr>
          <p:cNvPr id="3" name="Content Placeholder 2">
            <a:extLst>
              <a:ext uri="{FF2B5EF4-FFF2-40B4-BE49-F238E27FC236}">
                <a16:creationId xmlns:a16="http://schemas.microsoft.com/office/drawing/2014/main" id="{33650B95-714C-4330-8449-5D78853DF38D}"/>
              </a:ext>
            </a:extLst>
          </p:cNvPr>
          <p:cNvSpPr>
            <a:spLocks noGrp="1"/>
          </p:cNvSpPr>
          <p:nvPr>
            <p:ph idx="1"/>
          </p:nvPr>
        </p:nvSpPr>
        <p:spPr>
          <a:xfrm>
            <a:off x="818712" y="2222287"/>
            <a:ext cx="10554574" cy="4231779"/>
          </a:xfrm>
        </p:spPr>
        <p:txBody>
          <a:bodyPr>
            <a:normAutofit fontScale="92500"/>
          </a:bodyPr>
          <a:lstStyle/>
          <a:p>
            <a:pPr marL="0" indent="0">
              <a:buNone/>
            </a:pPr>
            <a:r>
              <a:rPr lang="en-IN" sz="1700" b="1" dirty="0">
                <a:latin typeface="Calibri" panose="020F0502020204030204" pitchFamily="34" charset="0"/>
                <a:cs typeface="Calibri" panose="020F0502020204030204" pitchFamily="34" charset="0"/>
              </a:rPr>
              <a:t>Author: </a:t>
            </a:r>
            <a:r>
              <a:rPr lang="en-IN" sz="1700" b="0" i="0" u="none" strike="noStrike" dirty="0">
                <a:effectLst/>
                <a:latin typeface="Calibri" panose="020F0502020204030204" pitchFamily="34" charset="0"/>
                <a:cs typeface="Calibri" panose="020F0502020204030204" pitchFamily="34" charset="0"/>
              </a:rPr>
              <a:t>Wajid Rafique, Maqbool Khan, Xuan Zhao, Nadeem Sarwar and </a:t>
            </a:r>
            <a:r>
              <a:rPr lang="en-IN" sz="1700" b="0" i="0" u="none" strike="noStrike" dirty="0" err="1">
                <a:effectLst/>
                <a:latin typeface="Calibri" panose="020F0502020204030204" pitchFamily="34" charset="0"/>
                <a:cs typeface="Calibri" panose="020F0502020204030204" pitchFamily="34" charset="0"/>
              </a:rPr>
              <a:t>Wanchun</a:t>
            </a:r>
            <a:r>
              <a:rPr lang="en-IN" sz="1700" b="0" i="0" u="none" strike="noStrike" dirty="0">
                <a:effectLst/>
                <a:latin typeface="Calibri" panose="020F0502020204030204" pitchFamily="34" charset="0"/>
                <a:cs typeface="Calibri" panose="020F0502020204030204" pitchFamily="34" charset="0"/>
              </a:rPr>
              <a:t> Dou</a:t>
            </a:r>
            <a:r>
              <a:rPr lang="en-IN" sz="1700" dirty="0">
                <a:latin typeface="Calibri" panose="020F0502020204030204" pitchFamily="34" charset="0"/>
                <a:cs typeface="Calibri" panose="020F0502020204030204" pitchFamily="34" charset="0"/>
              </a:rPr>
              <a:t> </a:t>
            </a:r>
          </a:p>
          <a:p>
            <a:pPr marL="0" indent="0">
              <a:buNone/>
            </a:pPr>
            <a:r>
              <a:rPr lang="en-IN" sz="1700" b="1" i="0" u="none" strike="noStrike" dirty="0">
                <a:effectLst/>
                <a:latin typeface="Calibri" panose="020F0502020204030204" pitchFamily="34" charset="0"/>
                <a:cs typeface="Calibri" panose="020F0502020204030204" pitchFamily="34" charset="0"/>
              </a:rPr>
              <a:t>Year: </a:t>
            </a:r>
            <a:r>
              <a:rPr lang="en-IN" sz="1700" b="0" i="0" u="none" strike="noStrike" dirty="0">
                <a:effectLst/>
                <a:latin typeface="Calibri" panose="020F0502020204030204" pitchFamily="34" charset="0"/>
                <a:cs typeface="Calibri" panose="020F0502020204030204" pitchFamily="34" charset="0"/>
              </a:rPr>
              <a:t>2020</a:t>
            </a:r>
            <a:r>
              <a:rPr lang="en-IN" sz="1700" dirty="0">
                <a:latin typeface="Calibri" panose="020F0502020204030204" pitchFamily="34" charset="0"/>
                <a:cs typeface="Calibri" panose="020F0502020204030204" pitchFamily="34" charset="0"/>
              </a:rPr>
              <a:t> </a:t>
            </a:r>
          </a:p>
          <a:p>
            <a:pPr marL="0" indent="0">
              <a:buNone/>
            </a:pPr>
            <a:r>
              <a:rPr lang="en-IN" sz="1700" b="1" i="0" u="none" strike="noStrike" dirty="0">
                <a:effectLst/>
                <a:latin typeface="Calibri" panose="020F0502020204030204" pitchFamily="34" charset="0"/>
                <a:cs typeface="Calibri" panose="020F0502020204030204" pitchFamily="34" charset="0"/>
              </a:rPr>
              <a:t>Purpose: </a:t>
            </a:r>
            <a:r>
              <a:rPr lang="en-IN" sz="1700" b="0" i="0" u="none" strike="noStrike" dirty="0">
                <a:effectLst/>
                <a:latin typeface="Calibri" panose="020F0502020204030204" pitchFamily="34" charset="0"/>
                <a:cs typeface="Calibri" panose="020F0502020204030204" pitchFamily="34" charset="0"/>
              </a:rPr>
              <a:t>Securing information in Intelligent Transportation Systems</a:t>
            </a:r>
            <a:r>
              <a:rPr lang="en-IN" sz="1700" dirty="0">
                <a:latin typeface="Calibri" panose="020F0502020204030204" pitchFamily="34" charset="0"/>
                <a:cs typeface="Calibri" panose="020F0502020204030204" pitchFamily="34" charset="0"/>
              </a:rPr>
              <a:t> </a:t>
            </a:r>
          </a:p>
          <a:p>
            <a:pPr marL="0" indent="0">
              <a:buNone/>
            </a:pPr>
            <a:r>
              <a:rPr lang="en-IN" sz="1700" b="1" i="0" u="none" strike="noStrike" dirty="0">
                <a:effectLst/>
                <a:latin typeface="Calibri" panose="020F0502020204030204" pitchFamily="34" charset="0"/>
                <a:cs typeface="Calibri" panose="020F0502020204030204" pitchFamily="34" charset="0"/>
              </a:rPr>
              <a:t>Technique used:</a:t>
            </a:r>
            <a:r>
              <a:rPr lang="en-IN" sz="1700" b="0" i="0" u="none" strike="noStrike" dirty="0">
                <a:effectLst/>
                <a:latin typeface="Calibri" panose="020F0502020204030204" pitchFamily="34" charset="0"/>
                <a:cs typeface="Calibri" panose="020F0502020204030204" pitchFamily="34" charset="0"/>
              </a:rPr>
              <a:t> Blockchain technology with the central management of Software defined Networking and Edge Computing </a:t>
            </a:r>
          </a:p>
          <a:p>
            <a:pPr marL="0" indent="0">
              <a:buNone/>
            </a:pPr>
            <a:r>
              <a:rPr lang="en-IN" sz="1700" dirty="0">
                <a:latin typeface="Calibri" panose="020F0502020204030204" pitchFamily="34" charset="0"/>
                <a:cs typeface="Calibri" panose="020F0502020204030204" pitchFamily="34" charset="0"/>
              </a:rPr>
              <a:t>Software-Defined Networking (SDN) offers centralized decision making by separating the infrastructure plane from the control plane.</a:t>
            </a:r>
            <a:endParaRPr lang="en-IN" sz="1700" b="0" i="0" u="none" strike="noStrike" dirty="0">
              <a:effectLst/>
              <a:latin typeface="Calibri" panose="020F0502020204030204" pitchFamily="34" charset="0"/>
              <a:cs typeface="Calibri" panose="020F0502020204030204" pitchFamily="34" charset="0"/>
            </a:endParaRPr>
          </a:p>
          <a:p>
            <a:pPr marL="0" indent="0">
              <a:buNone/>
            </a:pPr>
            <a:r>
              <a:rPr lang="en-IN" sz="1700" dirty="0">
                <a:latin typeface="Calibri" panose="020F0502020204030204" pitchFamily="34" charset="0"/>
                <a:cs typeface="Calibri" panose="020F0502020204030204" pitchFamily="34" charset="0"/>
              </a:rPr>
              <a:t>Blockchain provides a distributed and tamper-resistant technology by utilizing a privacy-preserving ledger to secure data in an efficient manner. The Blockchain technology eliminates the adversarial impact of the attackers by leveraging the computational capabilities of the trusted nodes in the network.</a:t>
            </a:r>
          </a:p>
          <a:p>
            <a:pPr marL="0" indent="0">
              <a:buNone/>
            </a:pPr>
            <a:r>
              <a:rPr lang="en-IN" sz="1700" b="1" dirty="0">
                <a:latin typeface="Calibri" panose="020F0502020204030204" pitchFamily="34" charset="0"/>
                <a:cs typeface="Calibri" panose="020F0502020204030204" pitchFamily="34" charset="0"/>
              </a:rPr>
              <a:t>Advantage: </a:t>
            </a:r>
            <a:r>
              <a:rPr lang="en-IN" sz="1700" b="0" i="0" u="none" strike="noStrike" dirty="0">
                <a:effectLst/>
                <a:latin typeface="Calibri" panose="020F0502020204030204" pitchFamily="34" charset="0"/>
                <a:cs typeface="Calibri" panose="020F0502020204030204" pitchFamily="34" charset="0"/>
              </a:rPr>
              <a:t>Secure, Interoperable, Less Information leakage and seamless integration between versatile smart infrastructures</a:t>
            </a:r>
          </a:p>
          <a:p>
            <a:pPr marL="0" indent="0">
              <a:buNone/>
            </a:pPr>
            <a:r>
              <a:rPr lang="en-IN" sz="1700" b="1" dirty="0">
                <a:latin typeface="Calibri" panose="020F0502020204030204" pitchFamily="34" charset="0"/>
                <a:cs typeface="Calibri" panose="020F0502020204030204" pitchFamily="34" charset="0"/>
              </a:rPr>
              <a:t>Disadvantage:  </a:t>
            </a:r>
            <a:r>
              <a:rPr lang="en-IN" sz="1700" b="0" i="0" u="none" strike="noStrike" dirty="0">
                <a:effectLst/>
                <a:latin typeface="Calibri" panose="020F0502020204030204" pitchFamily="34" charset="0"/>
                <a:cs typeface="Calibri" panose="020F0502020204030204" pitchFamily="34" charset="0"/>
              </a:rPr>
              <a:t>Data spoofing attacks, information loss, really, (Man-in-the-Middle) </a:t>
            </a:r>
            <a:r>
              <a:rPr lang="en-IN" sz="1700" b="0" i="0" u="none" strike="noStrike" dirty="0" err="1">
                <a:effectLst/>
                <a:latin typeface="Calibri" panose="020F0502020204030204" pitchFamily="34" charset="0"/>
                <a:cs typeface="Calibri" panose="020F0502020204030204" pitchFamily="34" charset="0"/>
              </a:rPr>
              <a:t>MiTM</a:t>
            </a:r>
            <a:r>
              <a:rPr lang="en-IN" sz="1700" b="0" i="0" u="none" strike="noStrike" dirty="0">
                <a:effectLst/>
                <a:latin typeface="Calibri" panose="020F0502020204030204" pitchFamily="34" charset="0"/>
                <a:cs typeface="Calibri" panose="020F0502020204030204" pitchFamily="34" charset="0"/>
              </a:rPr>
              <a:t> key fob and password attacks</a:t>
            </a:r>
            <a:r>
              <a:rPr lang="en-IN" sz="1700" dirty="0">
                <a:latin typeface="Calibri" panose="020F0502020204030204" pitchFamily="34" charset="0"/>
                <a:cs typeface="Calibri" panose="020F0502020204030204" pitchFamily="34" charset="0"/>
              </a:rPr>
              <a:t> </a:t>
            </a:r>
            <a:endParaRPr lang="en-IN" sz="1700" b="1"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96147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49C3-45A5-49FB-8723-3D44E2FAB0ED}"/>
              </a:ext>
            </a:extLst>
          </p:cNvPr>
          <p:cNvSpPr>
            <a:spLocks noGrp="1"/>
          </p:cNvSpPr>
          <p:nvPr>
            <p:ph type="ctrTitle"/>
          </p:nvPr>
        </p:nvSpPr>
        <p:spPr/>
        <p:txBody>
          <a:bodyPr/>
          <a:lstStyle/>
          <a:p>
            <a:r>
              <a:rPr lang="en-US" dirty="0"/>
              <a:t>SERIN BANU R</a:t>
            </a:r>
            <a:endParaRPr lang="en-IN" dirty="0"/>
          </a:p>
        </p:txBody>
      </p:sp>
      <p:sp>
        <p:nvSpPr>
          <p:cNvPr id="3" name="Subtitle 2">
            <a:extLst>
              <a:ext uri="{FF2B5EF4-FFF2-40B4-BE49-F238E27FC236}">
                <a16:creationId xmlns:a16="http://schemas.microsoft.com/office/drawing/2014/main" id="{1324DB0E-E8E1-4CDD-9FD2-84BA7E2B9206}"/>
              </a:ext>
            </a:extLst>
          </p:cNvPr>
          <p:cNvSpPr>
            <a:spLocks noGrp="1"/>
          </p:cNvSpPr>
          <p:nvPr>
            <p:ph type="subTitle" idx="1"/>
          </p:nvPr>
        </p:nvSpPr>
        <p:spPr/>
        <p:txBody>
          <a:bodyPr/>
          <a:lstStyle/>
          <a:p>
            <a:r>
              <a:rPr lang="en-US" dirty="0"/>
              <a:t>					2019506083</a:t>
            </a:r>
            <a:endParaRPr lang="en-IN" dirty="0"/>
          </a:p>
        </p:txBody>
      </p:sp>
    </p:spTree>
    <p:extLst>
      <p:ext uri="{BB962C8B-B14F-4D97-AF65-F5344CB8AC3E}">
        <p14:creationId xmlns:p14="http://schemas.microsoft.com/office/powerpoint/2010/main" val="53975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EE0E-2E4D-4341-8581-1FD0C9561DF1}"/>
              </a:ext>
            </a:extLst>
          </p:cNvPr>
          <p:cNvSpPr>
            <a:spLocks noGrp="1"/>
          </p:cNvSpPr>
          <p:nvPr>
            <p:ph type="title"/>
          </p:nvPr>
        </p:nvSpPr>
        <p:spPr>
          <a:xfrm>
            <a:off x="810000" y="447188"/>
            <a:ext cx="10571998" cy="1230692"/>
          </a:xfrm>
        </p:spPr>
        <p:txBody>
          <a:bodyPr>
            <a:normAutofit fontScale="90000"/>
          </a:bodyPr>
          <a:lstStyle/>
          <a:p>
            <a:pPr algn="ctr"/>
            <a:r>
              <a:rPr lang="en-US" sz="3100" b="1" dirty="0">
                <a:solidFill>
                  <a:schemeClr val="bg2"/>
                </a:solidFill>
                <a:latin typeface="Cambria Math" panose="02040503050406030204" pitchFamily="18" charset="0"/>
                <a:ea typeface="Cambria Math" panose="02040503050406030204" pitchFamily="18" charset="0"/>
              </a:rPr>
              <a:t>1. Securing Emission Data of Smart Vehicles with Blockchain and </a:t>
            </a:r>
            <a:br>
              <a:rPr lang="en-US" sz="3100" b="1" dirty="0">
                <a:solidFill>
                  <a:schemeClr val="bg2"/>
                </a:solidFill>
                <a:latin typeface="Cambria Math" panose="02040503050406030204" pitchFamily="18" charset="0"/>
                <a:ea typeface="Cambria Math" panose="02040503050406030204" pitchFamily="18" charset="0"/>
              </a:rPr>
            </a:br>
            <a:r>
              <a:rPr lang="en-US" sz="3100" b="1" dirty="0">
                <a:solidFill>
                  <a:schemeClr val="bg2"/>
                </a:solidFill>
                <a:latin typeface="Cambria Math" panose="02040503050406030204" pitchFamily="18" charset="0"/>
                <a:ea typeface="Cambria Math" panose="02040503050406030204" pitchFamily="18" charset="0"/>
              </a:rPr>
              <a:t>Self-Sovereign Identities</a:t>
            </a:r>
            <a:br>
              <a:rPr lang="en-IN" sz="4400" b="1" u="sng" dirty="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600D270E-A8BA-4987-9D73-2694B52475EC}"/>
              </a:ext>
            </a:extLst>
          </p:cNvPr>
          <p:cNvSpPr>
            <a:spLocks noGrp="1"/>
          </p:cNvSpPr>
          <p:nvPr>
            <p:ph idx="1"/>
          </p:nvPr>
        </p:nvSpPr>
        <p:spPr>
          <a:xfrm>
            <a:off x="838200" y="2104008"/>
            <a:ext cx="10515600" cy="4388866"/>
          </a:xfrm>
        </p:spPr>
        <p:txBody>
          <a:bodyPr>
            <a:noAutofit/>
          </a:bodyPr>
          <a:lstStyle/>
          <a:p>
            <a:pPr marL="2286000" lvl="5" indent="0">
              <a:buNone/>
            </a:pPr>
            <a:r>
              <a:rPr lang="en-US" sz="1700" dirty="0">
                <a:latin typeface="Times New Roman" panose="02020603050405020304" pitchFamily="18" charset="0"/>
                <a:cs typeface="Times New Roman" panose="02020603050405020304" pitchFamily="18" charset="0"/>
              </a:rPr>
              <a:t> </a:t>
            </a:r>
            <a:endParaRPr lang="en-US"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IN" sz="1600" b="1" dirty="0">
                <a:latin typeface="Calibri" panose="020F0502020204030204" pitchFamily="34" charset="0"/>
                <a:ea typeface="Cambria" panose="02040503050406030204" pitchFamily="18" charset="0"/>
                <a:cs typeface="Calibri" panose="020F0502020204030204" pitchFamily="34" charset="0"/>
              </a:rPr>
              <a:t>Authors:</a:t>
            </a:r>
            <a:r>
              <a:rPr lang="en-IN" sz="1600" dirty="0">
                <a:latin typeface="Calibri" panose="020F0502020204030204" pitchFamily="34" charset="0"/>
                <a:ea typeface="Cambria" panose="02040503050406030204" pitchFamily="18" charset="0"/>
                <a:cs typeface="Calibri" panose="020F0502020204030204" pitchFamily="34" charset="0"/>
              </a:rPr>
              <a:t> Sofia Terzi , </a:t>
            </a:r>
            <a:r>
              <a:rPr lang="en-IN" sz="1600" dirty="0" err="1">
                <a:latin typeface="Calibri" panose="020F0502020204030204" pitchFamily="34" charset="0"/>
                <a:ea typeface="Cambria" panose="02040503050406030204" pitchFamily="18" charset="0"/>
                <a:cs typeface="Calibri" panose="020F0502020204030204" pitchFamily="34" charset="0"/>
              </a:rPr>
              <a:t>Charalampos</a:t>
            </a:r>
            <a:r>
              <a:rPr lang="en-IN" sz="1600" dirty="0">
                <a:latin typeface="Calibri" panose="020F0502020204030204" pitchFamily="34" charset="0"/>
                <a:ea typeface="Cambria" panose="02040503050406030204" pitchFamily="18" charset="0"/>
                <a:cs typeface="Calibri" panose="020F0502020204030204" pitchFamily="34" charset="0"/>
              </a:rPr>
              <a:t> </a:t>
            </a:r>
            <a:r>
              <a:rPr lang="en-IN" sz="1600" dirty="0" err="1">
                <a:latin typeface="Calibri" panose="020F0502020204030204" pitchFamily="34" charset="0"/>
                <a:ea typeface="Cambria" panose="02040503050406030204" pitchFamily="18" charset="0"/>
                <a:cs typeface="Calibri" panose="020F0502020204030204" pitchFamily="34" charset="0"/>
              </a:rPr>
              <a:t>Savvaidis</a:t>
            </a:r>
            <a:r>
              <a:rPr lang="en-IN" sz="1600" dirty="0">
                <a:latin typeface="Calibri" panose="020F0502020204030204" pitchFamily="34" charset="0"/>
                <a:ea typeface="Cambria" panose="02040503050406030204" pitchFamily="18" charset="0"/>
                <a:cs typeface="Calibri" panose="020F0502020204030204" pitchFamily="34" charset="0"/>
              </a:rPr>
              <a:t> , Konstantinos </a:t>
            </a:r>
            <a:r>
              <a:rPr lang="en-IN" sz="1600" dirty="0" err="1">
                <a:latin typeface="Calibri" panose="020F0502020204030204" pitchFamily="34" charset="0"/>
                <a:ea typeface="Cambria" panose="02040503050406030204" pitchFamily="18" charset="0"/>
                <a:cs typeface="Calibri" panose="020F0502020204030204" pitchFamily="34" charset="0"/>
              </a:rPr>
              <a:t>Votis</a:t>
            </a:r>
            <a:r>
              <a:rPr lang="en-IN" sz="1600" dirty="0">
                <a:latin typeface="Calibri" panose="020F0502020204030204" pitchFamily="34" charset="0"/>
                <a:ea typeface="Cambria" panose="02040503050406030204" pitchFamily="18" charset="0"/>
                <a:cs typeface="Calibri" panose="020F0502020204030204" pitchFamily="34" charset="0"/>
              </a:rPr>
              <a:t> , </a:t>
            </a:r>
            <a:r>
              <a:rPr lang="en-IN" sz="1600" dirty="0" err="1">
                <a:latin typeface="Calibri" panose="020F0502020204030204" pitchFamily="34" charset="0"/>
                <a:ea typeface="Cambria" panose="02040503050406030204" pitchFamily="18" charset="0"/>
                <a:cs typeface="Calibri" panose="020F0502020204030204" pitchFamily="34" charset="0"/>
              </a:rPr>
              <a:t>Dimitrios</a:t>
            </a:r>
            <a:r>
              <a:rPr lang="en-IN" sz="1600" dirty="0">
                <a:latin typeface="Calibri" panose="020F0502020204030204" pitchFamily="34" charset="0"/>
                <a:ea typeface="Cambria" panose="02040503050406030204" pitchFamily="18" charset="0"/>
                <a:cs typeface="Calibri" panose="020F0502020204030204" pitchFamily="34" charset="0"/>
              </a:rPr>
              <a:t> </a:t>
            </a:r>
            <a:r>
              <a:rPr lang="en-IN" sz="1600" dirty="0" err="1">
                <a:latin typeface="Calibri" panose="020F0502020204030204" pitchFamily="34" charset="0"/>
                <a:ea typeface="Cambria" panose="02040503050406030204" pitchFamily="18" charset="0"/>
                <a:cs typeface="Calibri" panose="020F0502020204030204" pitchFamily="34" charset="0"/>
              </a:rPr>
              <a:t>Tzovaras</a:t>
            </a:r>
            <a:r>
              <a:rPr lang="en-IN" sz="1600" dirty="0">
                <a:latin typeface="Calibri" panose="020F0502020204030204" pitchFamily="34" charset="0"/>
                <a:ea typeface="Cambria" panose="02040503050406030204" pitchFamily="18" charset="0"/>
                <a:cs typeface="Calibri" panose="020F0502020204030204" pitchFamily="34" charset="0"/>
              </a:rPr>
              <a:t> , </a:t>
            </a:r>
            <a:r>
              <a:rPr lang="en-IN" sz="1600" dirty="0" err="1">
                <a:latin typeface="Calibri" panose="020F0502020204030204" pitchFamily="34" charset="0"/>
                <a:ea typeface="Cambria" panose="02040503050406030204" pitchFamily="18" charset="0"/>
                <a:cs typeface="Calibri" panose="020F0502020204030204" pitchFamily="34" charset="0"/>
              </a:rPr>
              <a:t>Ioannis</a:t>
            </a:r>
            <a:r>
              <a:rPr lang="en-IN" sz="1600" dirty="0">
                <a:latin typeface="Calibri" panose="020F0502020204030204" pitchFamily="34" charset="0"/>
                <a:ea typeface="Cambria" panose="02040503050406030204" pitchFamily="18" charset="0"/>
                <a:cs typeface="Calibri" panose="020F0502020204030204" pitchFamily="34" charset="0"/>
              </a:rPr>
              <a:t> </a:t>
            </a:r>
            <a:r>
              <a:rPr lang="en-IN" sz="1600" dirty="0" err="1">
                <a:latin typeface="Calibri" panose="020F0502020204030204" pitchFamily="34" charset="0"/>
                <a:ea typeface="Cambria" panose="02040503050406030204" pitchFamily="18" charset="0"/>
                <a:cs typeface="Calibri" panose="020F0502020204030204" pitchFamily="34" charset="0"/>
              </a:rPr>
              <a:t>Stamelos</a:t>
            </a:r>
            <a:endParaRPr lang="en-IN" sz="1600" dirty="0">
              <a:latin typeface="Calibri" panose="020F0502020204030204" pitchFamily="34" charset="0"/>
              <a:ea typeface="Cambria" panose="02040503050406030204" pitchFamily="18" charset="0"/>
              <a:cs typeface="Calibri" panose="020F0502020204030204" pitchFamily="34" charset="0"/>
            </a:endParaRPr>
          </a:p>
          <a:p>
            <a:pPr marL="0" indent="0">
              <a:buNone/>
            </a:pPr>
            <a:r>
              <a:rPr lang="en-US" sz="1600" b="1" cap="none" dirty="0">
                <a:latin typeface="Calibri" panose="020F0502020204030204" pitchFamily="34" charset="0"/>
                <a:ea typeface="Cambria" panose="02040503050406030204" pitchFamily="18" charset="0"/>
                <a:cs typeface="Calibri" panose="020F0502020204030204" pitchFamily="34" charset="0"/>
              </a:rPr>
              <a:t>Year: </a:t>
            </a:r>
            <a:r>
              <a:rPr lang="en-US" sz="1600" cap="none" dirty="0">
                <a:latin typeface="Calibri" panose="020F0502020204030204" pitchFamily="34" charset="0"/>
                <a:ea typeface="Cambria" panose="02040503050406030204" pitchFamily="18" charset="0"/>
                <a:cs typeface="Calibri" panose="020F0502020204030204" pitchFamily="34" charset="0"/>
              </a:rPr>
              <a:t>2020</a:t>
            </a:r>
          </a:p>
          <a:p>
            <a:pPr marL="0" indent="0">
              <a:buNone/>
            </a:pPr>
            <a:r>
              <a:rPr lang="en-US" sz="1600" b="1" cap="none" dirty="0">
                <a:latin typeface="Calibri" panose="020F0502020204030204" pitchFamily="34" charset="0"/>
                <a:ea typeface="Cambria" panose="02040503050406030204" pitchFamily="18" charset="0"/>
                <a:cs typeface="Calibri" panose="020F0502020204030204" pitchFamily="34" charset="0"/>
              </a:rPr>
              <a:t>Architecture and Technique:</a:t>
            </a:r>
            <a:br>
              <a:rPr lang="en-US" sz="1600" dirty="0">
                <a:latin typeface="Calibri" panose="020F0502020204030204" pitchFamily="34" charset="0"/>
                <a:ea typeface="Cambria" panose="02040503050406030204" pitchFamily="18" charset="0"/>
                <a:cs typeface="Calibri" panose="020F0502020204030204" pitchFamily="34" charset="0"/>
              </a:rPr>
            </a:br>
            <a:r>
              <a:rPr lang="en-US" sz="1600" dirty="0">
                <a:latin typeface="Calibri" panose="020F0502020204030204" pitchFamily="34" charset="0"/>
                <a:ea typeface="Cambria" panose="02040503050406030204" pitchFamily="18" charset="0"/>
                <a:cs typeface="Calibri" panose="020F0502020204030204" pitchFamily="34" charset="0"/>
              </a:rPr>
              <a:t>1) </a:t>
            </a:r>
            <a:r>
              <a:rPr lang="en-US" sz="1600" cap="none" dirty="0">
                <a:latin typeface="Calibri" panose="020F0502020204030204" pitchFamily="34" charset="0"/>
                <a:ea typeface="Cambria" panose="02040503050406030204" pitchFamily="18" charset="0"/>
                <a:cs typeface="Calibri" panose="020F0502020204030204" pitchFamily="34" charset="0"/>
              </a:rPr>
              <a:t>Integration of public permissioned self sovereign identities (SSI) framework with permissioned consortium BC based architecture - decentralization of the authentication and authorization  </a:t>
            </a:r>
            <a:br>
              <a:rPr lang="en-US" sz="1600" dirty="0">
                <a:latin typeface="Calibri" panose="020F0502020204030204" pitchFamily="34" charset="0"/>
                <a:ea typeface="Cambria" panose="02040503050406030204" pitchFamily="18" charset="0"/>
                <a:cs typeface="Calibri" panose="020F0502020204030204" pitchFamily="34" charset="0"/>
              </a:rPr>
            </a:br>
            <a:r>
              <a:rPr lang="en-US" sz="1600" dirty="0">
                <a:latin typeface="Calibri" panose="020F0502020204030204" pitchFamily="34" charset="0"/>
                <a:ea typeface="Cambria" panose="02040503050406030204" pitchFamily="18" charset="0"/>
                <a:cs typeface="Calibri" panose="020F0502020204030204" pitchFamily="34" charset="0"/>
              </a:rPr>
              <a:t>2) </a:t>
            </a:r>
            <a:r>
              <a:rPr lang="en-US" sz="1600" cap="none" dirty="0">
                <a:latin typeface="Calibri" panose="020F0502020204030204" pitchFamily="34" charset="0"/>
                <a:ea typeface="Cambria" panose="02040503050406030204" pitchFamily="18" charset="0"/>
                <a:cs typeface="Calibri" panose="020F0502020204030204" pitchFamily="34" charset="0"/>
              </a:rPr>
              <a:t>Advanced zero knowledge proof(</a:t>
            </a:r>
            <a:r>
              <a:rPr lang="en-US" sz="1600" cap="none" dirty="0" err="1">
                <a:latin typeface="Calibri" panose="020F0502020204030204" pitchFamily="34" charset="0"/>
                <a:ea typeface="Cambria" panose="02040503050406030204" pitchFamily="18" charset="0"/>
                <a:cs typeface="Calibri" panose="020F0502020204030204" pitchFamily="34" charset="0"/>
              </a:rPr>
              <a:t>zkp</a:t>
            </a:r>
            <a:r>
              <a:rPr lang="en-US" sz="1600" cap="none" dirty="0">
                <a:latin typeface="Calibri" panose="020F0502020204030204" pitchFamily="34" charset="0"/>
                <a:ea typeface="Cambria" panose="02040503050406030204" pitchFamily="18" charset="0"/>
                <a:cs typeface="Calibri" panose="020F0502020204030204" pitchFamily="34" charset="0"/>
              </a:rPr>
              <a:t>) cryptographic technique </a:t>
            </a:r>
            <a:r>
              <a:rPr lang="en-US" sz="1600" dirty="0">
                <a:latin typeface="Calibri" panose="020F0502020204030204" pitchFamily="34" charset="0"/>
                <a:ea typeface="Cambria" panose="02040503050406030204" pitchFamily="18" charset="0"/>
                <a:cs typeface="Calibri" panose="020F0502020204030204" pitchFamily="34" charset="0"/>
              </a:rPr>
              <a:t>- </a:t>
            </a:r>
            <a:r>
              <a:rPr lang="en-US" sz="1600" cap="none" dirty="0">
                <a:latin typeface="Calibri" panose="020F0502020204030204" pitchFamily="34" charset="0"/>
                <a:ea typeface="Cambria" panose="02040503050406030204" pitchFamily="18" charset="0"/>
                <a:cs typeface="Calibri" panose="020F0502020204030204" pitchFamily="34" charset="0"/>
              </a:rPr>
              <a:t>data minimization and privacy enhancement</a:t>
            </a:r>
          </a:p>
          <a:p>
            <a:pPr marL="0" indent="0">
              <a:buNone/>
            </a:pPr>
            <a:r>
              <a:rPr lang="en-US" sz="1600" b="1" cap="none" dirty="0">
                <a:latin typeface="Calibri" panose="020F0502020204030204" pitchFamily="34" charset="0"/>
                <a:ea typeface="Cambria" panose="02040503050406030204" pitchFamily="18" charset="0"/>
                <a:cs typeface="Calibri" panose="020F0502020204030204" pitchFamily="34" charset="0"/>
              </a:rPr>
              <a:t>Contribution:</a:t>
            </a:r>
            <a:br>
              <a:rPr lang="en-US" sz="1600" dirty="0">
                <a:latin typeface="Calibri" panose="020F0502020204030204" pitchFamily="34" charset="0"/>
                <a:ea typeface="Cambria" panose="02040503050406030204" pitchFamily="18" charset="0"/>
                <a:cs typeface="Calibri" panose="020F0502020204030204" pitchFamily="34" charset="0"/>
              </a:rPr>
            </a:br>
            <a:r>
              <a:rPr lang="en-US" sz="1600" dirty="0">
                <a:latin typeface="Calibri" panose="020F0502020204030204" pitchFamily="34" charset="0"/>
                <a:ea typeface="Cambria" panose="02040503050406030204" pitchFamily="18" charset="0"/>
                <a:cs typeface="Calibri" panose="020F0502020204030204" pitchFamily="34" charset="0"/>
              </a:rPr>
              <a:t> 1) </a:t>
            </a:r>
            <a:r>
              <a:rPr lang="en-US" sz="1600" cap="none" dirty="0">
                <a:latin typeface="Calibri" panose="020F0502020204030204" pitchFamily="34" charset="0"/>
                <a:ea typeface="Cambria" panose="02040503050406030204" pitchFamily="18" charset="0"/>
                <a:cs typeface="Calibri" panose="020F0502020204030204" pitchFamily="34" charset="0"/>
              </a:rPr>
              <a:t>Design and implementation of a decentralized identity management system for requesting, issuing </a:t>
            </a:r>
            <a:br>
              <a:rPr lang="en-US" sz="1600" cap="none" dirty="0">
                <a:latin typeface="Calibri" panose="020F0502020204030204" pitchFamily="34" charset="0"/>
                <a:ea typeface="Cambria" panose="02040503050406030204" pitchFamily="18" charset="0"/>
                <a:cs typeface="Calibri" panose="020F0502020204030204" pitchFamily="34" charset="0"/>
              </a:rPr>
            </a:br>
            <a:r>
              <a:rPr lang="en-US" sz="1600" cap="none" dirty="0">
                <a:latin typeface="Calibri" panose="020F0502020204030204" pitchFamily="34" charset="0"/>
                <a:ea typeface="Cambria" panose="02040503050406030204" pitchFamily="18" charset="0"/>
                <a:cs typeface="Calibri" panose="020F0502020204030204" pitchFamily="34" charset="0"/>
              </a:rPr>
              <a:t>and verifying identity verifiable credentials enabling data minimization</a:t>
            </a:r>
            <a:br>
              <a:rPr lang="en-US" sz="1600" cap="none" dirty="0">
                <a:latin typeface="Calibri" panose="020F0502020204030204" pitchFamily="34" charset="0"/>
                <a:ea typeface="Cambria" panose="02040503050406030204" pitchFamily="18" charset="0"/>
                <a:cs typeface="Calibri" panose="020F0502020204030204" pitchFamily="34" charset="0"/>
              </a:rPr>
            </a:br>
            <a:r>
              <a:rPr lang="en-US" sz="1600" cap="none" dirty="0">
                <a:latin typeface="Calibri" panose="020F0502020204030204" pitchFamily="34" charset="0"/>
                <a:ea typeface="Cambria" panose="02040503050406030204" pitchFamily="18" charset="0"/>
                <a:cs typeface="Calibri" panose="020F0502020204030204" pitchFamily="34" charset="0"/>
              </a:rPr>
              <a:t> 2) Design and implementation of a decentralized system for requesting, issuing and verifying </a:t>
            </a:r>
            <a:br>
              <a:rPr lang="en-US" sz="1600" cap="none" dirty="0">
                <a:latin typeface="Calibri" panose="020F0502020204030204" pitchFamily="34" charset="0"/>
                <a:ea typeface="Cambria" panose="02040503050406030204" pitchFamily="18" charset="0"/>
                <a:cs typeface="Calibri" panose="020F0502020204030204" pitchFamily="34" charset="0"/>
              </a:rPr>
            </a:br>
            <a:r>
              <a:rPr lang="en-US" sz="1600" cap="none" dirty="0">
                <a:latin typeface="Calibri" panose="020F0502020204030204" pitchFamily="34" charset="0"/>
                <a:ea typeface="Cambria" panose="02040503050406030204" pitchFamily="18" charset="0"/>
                <a:cs typeface="Calibri" panose="020F0502020204030204" pitchFamily="34" charset="0"/>
              </a:rPr>
              <a:t>emissions verifiable credentials enabling minimum disclosure of raw data</a:t>
            </a:r>
          </a:p>
          <a:p>
            <a:pPr marL="0" indent="0">
              <a:buNone/>
            </a:pPr>
            <a:r>
              <a:rPr lang="en-US" sz="1600" b="1" cap="none" dirty="0">
                <a:latin typeface="Calibri" panose="020F0502020204030204" pitchFamily="34" charset="0"/>
                <a:ea typeface="Cambria" panose="02040503050406030204" pitchFamily="18" charset="0"/>
                <a:cs typeface="Calibri" panose="020F0502020204030204" pitchFamily="34" charset="0"/>
              </a:rPr>
              <a:t>Merits and Demerits:</a:t>
            </a:r>
            <a:br>
              <a:rPr lang="en-US" sz="1600" dirty="0">
                <a:latin typeface="Calibri" panose="020F0502020204030204" pitchFamily="34" charset="0"/>
                <a:ea typeface="Cambria" panose="02040503050406030204" pitchFamily="18" charset="0"/>
                <a:cs typeface="Calibri" panose="020F0502020204030204" pitchFamily="34" charset="0"/>
              </a:rPr>
            </a:br>
            <a:r>
              <a:rPr lang="en-US" sz="1600" b="0" i="0" strike="noStrike" dirty="0">
                <a:effectLst/>
                <a:latin typeface="Calibri" panose="020F0502020204030204" pitchFamily="34" charset="0"/>
                <a:ea typeface="Cambria" panose="02040503050406030204" pitchFamily="18" charset="0"/>
                <a:cs typeface="Calibri" panose="020F0502020204030204" pitchFamily="34" charset="0"/>
              </a:rPr>
              <a:t>Regulation authorities can take advantage from this tamper-proof system and enforce local and national law protecting the environment.</a:t>
            </a:r>
            <a:br>
              <a:rPr lang="en-US" sz="1600" b="0" i="0" strike="noStrike" dirty="0">
                <a:effectLst/>
                <a:latin typeface="Calibri" panose="020F0502020204030204" pitchFamily="34" charset="0"/>
                <a:ea typeface="Cambria" panose="02040503050406030204" pitchFamily="18" charset="0"/>
                <a:cs typeface="Calibri" panose="020F0502020204030204" pitchFamily="34" charset="0"/>
              </a:rPr>
            </a:br>
            <a:r>
              <a:rPr lang="en-US" sz="1600" b="0" i="0" strike="noStrike" dirty="0">
                <a:effectLst/>
                <a:latin typeface="Calibri" panose="020F0502020204030204" pitchFamily="34" charset="0"/>
                <a:ea typeface="Cambria" panose="02040503050406030204" pitchFamily="18" charset="0"/>
                <a:cs typeface="Calibri" panose="020F0502020204030204" pitchFamily="34" charset="0"/>
              </a:rPr>
              <a:t>System uses four nodes for HLI and four nodes for HLF, but in real life scenarios, probably more nodes will be used for both of these networks, which might affect response times.</a:t>
            </a:r>
            <a:endParaRPr lang="en-IN" sz="1600" dirty="0">
              <a:latin typeface="Calibri" panose="020F0502020204030204" pitchFamily="34"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2599919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394</TotalTime>
  <Words>3602</Words>
  <Application>Microsoft Office PowerPoint</Application>
  <PresentationFormat>Widescreen</PresentationFormat>
  <Paragraphs>242</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Narrow</vt:lpstr>
      <vt:lpstr>Calibri</vt:lpstr>
      <vt:lpstr>Cambria Math</vt:lpstr>
      <vt:lpstr>Century Gothic</vt:lpstr>
      <vt:lpstr>Times New Roman</vt:lpstr>
      <vt:lpstr>Wingdings 2</vt:lpstr>
      <vt:lpstr>Wingdings 3</vt:lpstr>
      <vt:lpstr>Quotable</vt:lpstr>
      <vt:lpstr>SURVEY ON SECURITY IN SMART VEHICLES</vt:lpstr>
      <vt:lpstr>AMIRTHA VARSHNI T</vt:lpstr>
      <vt:lpstr>   1. Code-Based Authentication Scheme for Lightweight Integrity Checking of Smart Vehicles</vt:lpstr>
      <vt:lpstr>     2. A Lightweight Blockchain-Based Trust Model for Smart Vehicles in VANETs </vt:lpstr>
      <vt:lpstr>3. Lightweight Authentication and Key Establishment Protocol for Smart Vehicle communication in smart city </vt:lpstr>
      <vt:lpstr>4. Practical Certificateless Conditional Privacy Preserving Authentication Scheme for Vehicular Ad Hoc Networks (VANET) </vt:lpstr>
      <vt:lpstr>5. A Blockchain-based Framework for Information Security in Intelligent Transportation Systems </vt:lpstr>
      <vt:lpstr>SERIN BANU R</vt:lpstr>
      <vt:lpstr>1. Securing Emission Data of Smart Vehicles with Blockchain and  Self-Sovereign Identities </vt:lpstr>
      <vt:lpstr>2. SECURING SMART VEHICLES FROM RELAY ATTACKS USING MACHINE LEARNING </vt:lpstr>
      <vt:lpstr>3. SaFe : A BLOCKCHAIN AND SECURE ELEMENT BASED FRAMEWORK FoR SAFEGUARING SMART VEHICLES </vt:lpstr>
      <vt:lpstr>4. UAV – EMPOWERED EDGE COMPUTING ENVIRONMENT FOR CYBER THREAT DETECTION IN SMART VEHICLES </vt:lpstr>
      <vt:lpstr>5. AN ADVANCED VEHICLE DETECTION AND TRACKING SCHEME FOR SELF DRIVING CARS </vt:lpstr>
      <vt:lpstr>SRIVATSAN K P</vt:lpstr>
      <vt:lpstr>1. Dependable IoT using blockchain-based technology</vt:lpstr>
      <vt:lpstr>2. Secure Wireless Automotive Software Updates Using Blockchains: A Proof of Concept</vt:lpstr>
      <vt:lpstr>3. A secure vehicle theft detection framework using Blockchain and smart contract</vt:lpstr>
      <vt:lpstr>4. PetroBlock: A Blockchain-Based Payment Mechanism for Fueling Smart Vehicles </vt:lpstr>
      <vt:lpstr>5. A Traceable Blockchain-based Access Authentication System with Privacy Preservation in VANETs</vt:lpstr>
      <vt:lpstr>ADITYA NARAYANAN B</vt:lpstr>
      <vt:lpstr>1. Smart Vehicle Connectivity for Safety Applications</vt:lpstr>
      <vt:lpstr>2. Payment Mechanism for Electronic Charging using Blockchain Technology in Smart Vehicles. </vt:lpstr>
      <vt:lpstr>3.  IoT based Smart Vehicle Monitoring System </vt:lpstr>
      <vt:lpstr>4. Deep Learning and Blockchain Fusion for Detecting Driver’s Behavior in Smart Vehicles</vt:lpstr>
      <vt:lpstr>SHRINITHA S</vt:lpstr>
      <vt:lpstr>1. The Security and Privacy of Smart Vehicles</vt:lpstr>
      <vt:lpstr>2. Blockchain: A Distributed Solution to Automotive Security and Privacy</vt:lpstr>
      <vt:lpstr>3. A Blockchain Framework for Securing Connected and Autonomous Vehicles </vt:lpstr>
      <vt:lpstr>4. Securing Vehicle to Vehicle Communications using Blockchain through Visible Light and Acoustic Side-Channels </vt:lpstr>
      <vt:lpstr>5. Securing unmanned autonomous systems from cyber threats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SMART VEHICLES</dc:title>
  <dc:creator>amirthavarshni t</dc:creator>
  <cp:lastModifiedBy>amirthavarshni t</cp:lastModifiedBy>
  <cp:revision>11</cp:revision>
  <dcterms:created xsi:type="dcterms:W3CDTF">2021-09-26T06:10:36Z</dcterms:created>
  <dcterms:modified xsi:type="dcterms:W3CDTF">2021-09-28T04:24:09Z</dcterms:modified>
</cp:coreProperties>
</file>