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sldIdLst>
    <p:sldId id="256" r:id="rId2"/>
    <p:sldId id="257" r:id="rId3"/>
    <p:sldId id="271" r:id="rId4"/>
    <p:sldId id="260" r:id="rId5"/>
    <p:sldId id="262" r:id="rId6"/>
    <p:sldId id="258" r:id="rId7"/>
    <p:sldId id="268" r:id="rId8"/>
    <p:sldId id="261" r:id="rId9"/>
    <p:sldId id="263" r:id="rId10"/>
    <p:sldId id="265" r:id="rId11"/>
    <p:sldId id="266" r:id="rId12"/>
    <p:sldId id="281" r:id="rId13"/>
    <p:sldId id="282" r:id="rId14"/>
    <p:sldId id="283" r:id="rId15"/>
    <p:sldId id="284" r:id="rId16"/>
    <p:sldId id="259" r:id="rId17"/>
    <p:sldId id="269" r:id="rId18"/>
    <p:sldId id="273" r:id="rId19"/>
    <p:sldId id="274" r:id="rId20"/>
    <p:sldId id="264" r:id="rId21"/>
    <p:sldId id="275" r:id="rId22"/>
    <p:sldId id="276" r:id="rId23"/>
    <p:sldId id="277" r:id="rId24"/>
    <p:sldId id="267" r:id="rId25"/>
    <p:sldId id="279" r:id="rId26"/>
    <p:sldId id="270"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4194F9-8E3F-4231-A7F6-5FE018E075BE}"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9B654-F4D4-4BC4-A935-F8A448BEEDFA}" type="slidenum">
              <a:rPr lang="en-IN" smtClean="0"/>
              <a:t>‹#›</a:t>
            </a:fld>
            <a:endParaRPr lang="en-IN"/>
          </a:p>
        </p:txBody>
      </p:sp>
    </p:spTree>
    <p:extLst>
      <p:ext uri="{BB962C8B-B14F-4D97-AF65-F5344CB8AC3E}">
        <p14:creationId xmlns:p14="http://schemas.microsoft.com/office/powerpoint/2010/main" val="3038908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194F9-8E3F-4231-A7F6-5FE018E075BE}"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9B654-F4D4-4BC4-A935-F8A448BEEDFA}" type="slidenum">
              <a:rPr lang="en-IN" smtClean="0"/>
              <a:t>‹#›</a:t>
            </a:fld>
            <a:endParaRPr lang="en-IN"/>
          </a:p>
        </p:txBody>
      </p:sp>
    </p:spTree>
    <p:extLst>
      <p:ext uri="{BB962C8B-B14F-4D97-AF65-F5344CB8AC3E}">
        <p14:creationId xmlns:p14="http://schemas.microsoft.com/office/powerpoint/2010/main" val="953761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194F9-8E3F-4231-A7F6-5FE018E075BE}"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9B654-F4D4-4BC4-A935-F8A448BEEDF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6162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194F9-8E3F-4231-A7F6-5FE018E075BE}"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9B654-F4D4-4BC4-A935-F8A448BEEDFA}" type="slidenum">
              <a:rPr lang="en-IN" smtClean="0"/>
              <a:t>‹#›</a:t>
            </a:fld>
            <a:endParaRPr lang="en-IN"/>
          </a:p>
        </p:txBody>
      </p:sp>
    </p:spTree>
    <p:extLst>
      <p:ext uri="{BB962C8B-B14F-4D97-AF65-F5344CB8AC3E}">
        <p14:creationId xmlns:p14="http://schemas.microsoft.com/office/powerpoint/2010/main" val="3493475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194F9-8E3F-4231-A7F6-5FE018E075BE}"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9B654-F4D4-4BC4-A935-F8A448BEEDF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1272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194F9-8E3F-4231-A7F6-5FE018E075BE}"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9B654-F4D4-4BC4-A935-F8A448BEEDFA}" type="slidenum">
              <a:rPr lang="en-IN" smtClean="0"/>
              <a:t>‹#›</a:t>
            </a:fld>
            <a:endParaRPr lang="en-IN"/>
          </a:p>
        </p:txBody>
      </p:sp>
    </p:spTree>
    <p:extLst>
      <p:ext uri="{BB962C8B-B14F-4D97-AF65-F5344CB8AC3E}">
        <p14:creationId xmlns:p14="http://schemas.microsoft.com/office/powerpoint/2010/main" val="1467234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194F9-8E3F-4231-A7F6-5FE018E075BE}"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9B654-F4D4-4BC4-A935-F8A448BEEDFA}" type="slidenum">
              <a:rPr lang="en-IN" smtClean="0"/>
              <a:t>‹#›</a:t>
            </a:fld>
            <a:endParaRPr lang="en-IN"/>
          </a:p>
        </p:txBody>
      </p:sp>
    </p:spTree>
    <p:extLst>
      <p:ext uri="{BB962C8B-B14F-4D97-AF65-F5344CB8AC3E}">
        <p14:creationId xmlns:p14="http://schemas.microsoft.com/office/powerpoint/2010/main" val="1016899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194F9-8E3F-4231-A7F6-5FE018E075BE}"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9B654-F4D4-4BC4-A935-F8A448BEEDFA}" type="slidenum">
              <a:rPr lang="en-IN" smtClean="0"/>
              <a:t>‹#›</a:t>
            </a:fld>
            <a:endParaRPr lang="en-IN"/>
          </a:p>
        </p:txBody>
      </p:sp>
    </p:spTree>
    <p:extLst>
      <p:ext uri="{BB962C8B-B14F-4D97-AF65-F5344CB8AC3E}">
        <p14:creationId xmlns:p14="http://schemas.microsoft.com/office/powerpoint/2010/main" val="302298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194F9-8E3F-4231-A7F6-5FE018E075BE}"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9B654-F4D4-4BC4-A935-F8A448BEEDFA}" type="slidenum">
              <a:rPr lang="en-IN" smtClean="0"/>
              <a:t>‹#›</a:t>
            </a:fld>
            <a:endParaRPr lang="en-IN"/>
          </a:p>
        </p:txBody>
      </p:sp>
    </p:spTree>
    <p:extLst>
      <p:ext uri="{BB962C8B-B14F-4D97-AF65-F5344CB8AC3E}">
        <p14:creationId xmlns:p14="http://schemas.microsoft.com/office/powerpoint/2010/main" val="275443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194F9-8E3F-4231-A7F6-5FE018E075BE}" type="datetimeFigureOut">
              <a:rPr lang="en-IN" smtClean="0"/>
              <a:t>23-10-2021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9B654-F4D4-4BC4-A935-F8A448BEEDFA}" type="slidenum">
              <a:rPr lang="en-IN" smtClean="0"/>
              <a:t>‹#›</a:t>
            </a:fld>
            <a:endParaRPr lang="en-IN"/>
          </a:p>
        </p:txBody>
      </p:sp>
    </p:spTree>
    <p:extLst>
      <p:ext uri="{BB962C8B-B14F-4D97-AF65-F5344CB8AC3E}">
        <p14:creationId xmlns:p14="http://schemas.microsoft.com/office/powerpoint/2010/main" val="4141063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194F9-8E3F-4231-A7F6-5FE018E075BE}" type="datetimeFigureOut">
              <a:rPr lang="en-IN" smtClean="0"/>
              <a:t>23-10-2021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9B654-F4D4-4BC4-A935-F8A448BEEDFA}" type="slidenum">
              <a:rPr lang="en-IN" smtClean="0"/>
              <a:t>‹#›</a:t>
            </a:fld>
            <a:endParaRPr lang="en-IN"/>
          </a:p>
        </p:txBody>
      </p:sp>
    </p:spTree>
    <p:extLst>
      <p:ext uri="{BB962C8B-B14F-4D97-AF65-F5344CB8AC3E}">
        <p14:creationId xmlns:p14="http://schemas.microsoft.com/office/powerpoint/2010/main" val="1383749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4194F9-8E3F-4231-A7F6-5FE018E075BE}" type="datetimeFigureOut">
              <a:rPr lang="en-IN" smtClean="0"/>
              <a:t>23-10-2021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49B654-F4D4-4BC4-A935-F8A448BEEDFA}" type="slidenum">
              <a:rPr lang="en-IN" smtClean="0"/>
              <a:t>‹#›</a:t>
            </a:fld>
            <a:endParaRPr lang="en-IN"/>
          </a:p>
        </p:txBody>
      </p:sp>
    </p:spTree>
    <p:extLst>
      <p:ext uri="{BB962C8B-B14F-4D97-AF65-F5344CB8AC3E}">
        <p14:creationId xmlns:p14="http://schemas.microsoft.com/office/powerpoint/2010/main" val="350389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4194F9-8E3F-4231-A7F6-5FE018E075BE}" type="datetimeFigureOut">
              <a:rPr lang="en-IN" smtClean="0"/>
              <a:t>23-10-2021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49B654-F4D4-4BC4-A935-F8A448BEEDFA}" type="slidenum">
              <a:rPr lang="en-IN" smtClean="0"/>
              <a:t>‹#›</a:t>
            </a:fld>
            <a:endParaRPr lang="en-IN"/>
          </a:p>
        </p:txBody>
      </p:sp>
    </p:spTree>
    <p:extLst>
      <p:ext uri="{BB962C8B-B14F-4D97-AF65-F5344CB8AC3E}">
        <p14:creationId xmlns:p14="http://schemas.microsoft.com/office/powerpoint/2010/main" val="3365197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194F9-8E3F-4231-A7F6-5FE018E075BE}" type="datetimeFigureOut">
              <a:rPr lang="en-IN" smtClean="0"/>
              <a:t>23-10-2021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49B654-F4D4-4BC4-A935-F8A448BEEDFA}" type="slidenum">
              <a:rPr lang="en-IN" smtClean="0"/>
              <a:t>‹#›</a:t>
            </a:fld>
            <a:endParaRPr lang="en-IN"/>
          </a:p>
        </p:txBody>
      </p:sp>
    </p:spTree>
    <p:extLst>
      <p:ext uri="{BB962C8B-B14F-4D97-AF65-F5344CB8AC3E}">
        <p14:creationId xmlns:p14="http://schemas.microsoft.com/office/powerpoint/2010/main" val="2796786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4194F9-8E3F-4231-A7F6-5FE018E075BE}" type="datetimeFigureOut">
              <a:rPr lang="en-IN" smtClean="0"/>
              <a:t>23-10-2021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9B654-F4D4-4BC4-A935-F8A448BEEDFA}" type="slidenum">
              <a:rPr lang="en-IN" smtClean="0"/>
              <a:t>‹#›</a:t>
            </a:fld>
            <a:endParaRPr lang="en-IN"/>
          </a:p>
        </p:txBody>
      </p:sp>
    </p:spTree>
    <p:extLst>
      <p:ext uri="{BB962C8B-B14F-4D97-AF65-F5344CB8AC3E}">
        <p14:creationId xmlns:p14="http://schemas.microsoft.com/office/powerpoint/2010/main" val="424661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4194F9-8E3F-4231-A7F6-5FE018E075BE}" type="datetimeFigureOut">
              <a:rPr lang="en-IN" smtClean="0"/>
              <a:t>23-10-2021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9B654-F4D4-4BC4-A935-F8A448BEEDFA}" type="slidenum">
              <a:rPr lang="en-IN" smtClean="0"/>
              <a:t>‹#›</a:t>
            </a:fld>
            <a:endParaRPr lang="en-IN"/>
          </a:p>
        </p:txBody>
      </p:sp>
    </p:spTree>
    <p:extLst>
      <p:ext uri="{BB962C8B-B14F-4D97-AF65-F5344CB8AC3E}">
        <p14:creationId xmlns:p14="http://schemas.microsoft.com/office/powerpoint/2010/main" val="383021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4194F9-8E3F-4231-A7F6-5FE018E075BE}" type="datetimeFigureOut">
              <a:rPr lang="en-IN" smtClean="0"/>
              <a:t>23-10-2021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49B654-F4D4-4BC4-A935-F8A448BEEDFA}" type="slidenum">
              <a:rPr lang="en-IN" smtClean="0"/>
              <a:t>‹#›</a:t>
            </a:fld>
            <a:endParaRPr lang="en-IN"/>
          </a:p>
        </p:txBody>
      </p:sp>
    </p:spTree>
    <p:extLst>
      <p:ext uri="{BB962C8B-B14F-4D97-AF65-F5344CB8AC3E}">
        <p14:creationId xmlns:p14="http://schemas.microsoft.com/office/powerpoint/2010/main" val="4131946913"/>
      </p:ext>
    </p:extLst>
  </p:cSld>
  <p:clrMap bg1="dk1" tx1="lt1" bg2="dk2" tx2="lt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 id="21474840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olab.research.google.com/drive/1DnzxgVuHsJIx0Zly-nUTP1RZebg0P3kC?usp=shar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drive/folders/17IHNmS1bxdY6qyUsF0uPnqmRt0zUNq-8?usp=sha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436A3-AED9-4080-B9BF-B5AEBC2B1E0C}"/>
              </a:ext>
            </a:extLst>
          </p:cNvPr>
          <p:cNvSpPr>
            <a:spLocks noGrp="1"/>
          </p:cNvSpPr>
          <p:nvPr>
            <p:ph type="ctrTitle"/>
          </p:nvPr>
        </p:nvSpPr>
        <p:spPr/>
        <p:txBody>
          <a:bodyPr>
            <a:normAutofit fontScale="90000"/>
          </a:bodyPr>
          <a:lstStyle/>
          <a:p>
            <a:r>
              <a:rPr lang="en-US" b="1" dirty="0">
                <a:latin typeface="Cambria" panose="02040503050406030204" pitchFamily="18" charset="0"/>
                <a:ea typeface="Cambria" panose="02040503050406030204" pitchFamily="18" charset="0"/>
              </a:rPr>
              <a:t>B-FERL: BLOCKCHAIN BASED FRAMEWORK FOR SECURING SMART VEHICLES</a:t>
            </a:r>
            <a:endParaRPr lang="en-IN" b="1"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3A2F7D0B-4B73-420B-A719-E87CE674DE5A}"/>
              </a:ext>
            </a:extLst>
          </p:cNvPr>
          <p:cNvSpPr>
            <a:spLocks noGrp="1"/>
          </p:cNvSpPr>
          <p:nvPr>
            <p:ph type="subTitle" idx="1"/>
          </p:nvPr>
        </p:nvSpPr>
        <p:spPr>
          <a:xfrm>
            <a:off x="1524000" y="4128117"/>
            <a:ext cx="8321336" cy="2024107"/>
          </a:xfrm>
        </p:spPr>
        <p:txBody>
          <a:bodyPr>
            <a:normAutofit/>
          </a:bodyPr>
          <a:lstStyle/>
          <a:p>
            <a:pPr lvl="6"/>
            <a:r>
              <a:rPr lang="en-US" dirty="0"/>
              <a:t>             			</a:t>
            </a:r>
            <a:r>
              <a:rPr lang="en-US" sz="1400" b="1" dirty="0">
                <a:solidFill>
                  <a:schemeClr val="tx1">
                    <a:lumMod val="85000"/>
                  </a:schemeClr>
                </a:solidFill>
                <a:latin typeface="Arial" panose="020B0604020202020204" pitchFamily="34" charset="0"/>
                <a:cs typeface="Arial" panose="020B0604020202020204" pitchFamily="34" charset="0"/>
              </a:rPr>
              <a:t>            - TEAM 3</a:t>
            </a:r>
          </a:p>
          <a:p>
            <a:pPr lvl="8" algn="r"/>
            <a:r>
              <a:rPr lang="en-US" sz="1400" dirty="0">
                <a:solidFill>
                  <a:schemeClr val="tx1">
                    <a:lumMod val="85000"/>
                  </a:schemeClr>
                </a:solidFill>
                <a:latin typeface="Arial" panose="020B0604020202020204" pitchFamily="34" charset="0"/>
                <a:cs typeface="Arial" panose="020B0604020202020204" pitchFamily="34" charset="0"/>
              </a:rPr>
              <a:t>2019506010</a:t>
            </a:r>
          </a:p>
          <a:p>
            <a:pPr lvl="8" algn="r"/>
            <a:r>
              <a:rPr lang="en-US" sz="1400" dirty="0">
                <a:solidFill>
                  <a:schemeClr val="tx1">
                    <a:lumMod val="85000"/>
                  </a:schemeClr>
                </a:solidFill>
                <a:latin typeface="Arial" panose="020B0604020202020204" pitchFamily="34" charset="0"/>
                <a:cs typeface="Arial" panose="020B0604020202020204" pitchFamily="34" charset="0"/>
              </a:rPr>
              <a:t>2019506008</a:t>
            </a:r>
          </a:p>
          <a:p>
            <a:pPr lvl="8" algn="r"/>
            <a:r>
              <a:rPr lang="en-US" sz="1400" dirty="0">
                <a:solidFill>
                  <a:schemeClr val="tx1">
                    <a:lumMod val="85000"/>
                  </a:schemeClr>
                </a:solidFill>
                <a:latin typeface="Arial" panose="020B0604020202020204" pitchFamily="34" charset="0"/>
                <a:cs typeface="Arial" panose="020B0604020202020204" pitchFamily="34" charset="0"/>
              </a:rPr>
              <a:t>2019506083</a:t>
            </a:r>
          </a:p>
          <a:p>
            <a:pPr lvl="8" algn="r"/>
            <a:r>
              <a:rPr lang="en-US" sz="1400" dirty="0">
                <a:solidFill>
                  <a:schemeClr val="tx1">
                    <a:lumMod val="85000"/>
                  </a:schemeClr>
                </a:solidFill>
                <a:latin typeface="Arial" panose="020B0604020202020204" pitchFamily="34" charset="0"/>
                <a:cs typeface="Arial" panose="020B0604020202020204" pitchFamily="34" charset="0"/>
              </a:rPr>
              <a:t>2019506087</a:t>
            </a:r>
          </a:p>
          <a:p>
            <a:pPr lvl="8" algn="r"/>
            <a:r>
              <a:rPr lang="en-US" sz="1400" dirty="0">
                <a:solidFill>
                  <a:schemeClr val="tx1">
                    <a:lumMod val="85000"/>
                  </a:schemeClr>
                </a:solidFill>
                <a:latin typeface="Arial" panose="020B0604020202020204" pitchFamily="34" charset="0"/>
                <a:cs typeface="Arial" panose="020B0604020202020204" pitchFamily="34" charset="0"/>
              </a:rPr>
              <a:t>2019506097</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552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214F-E5DF-4FA9-975C-09FFF6D0AFE7}"/>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0DE7D4A6-C4A8-47BE-8EBB-6E69BE5622F4}"/>
              </a:ext>
            </a:extLst>
          </p:cNvPr>
          <p:cNvSpPr>
            <a:spLocks noGrp="1"/>
          </p:cNvSpPr>
          <p:nvPr>
            <p:ph idx="1"/>
          </p:nvPr>
        </p:nvSpPr>
        <p:spPr>
          <a:xfrm>
            <a:off x="677334" y="2100447"/>
            <a:ext cx="8596668" cy="3880773"/>
          </a:xfrm>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solidFill>
                <a:schemeClr val="accent1"/>
              </a:solidFill>
            </a:endParaRPr>
          </a:p>
          <a:p>
            <a:pPr marL="0" indent="0">
              <a:buNone/>
            </a:pPr>
            <a:r>
              <a:rPr lang="en-US" dirty="0">
                <a:solidFill>
                  <a:schemeClr val="accent1"/>
                </a:solidFill>
              </a:rPr>
              <a:t>Source code </a:t>
            </a:r>
            <a:r>
              <a:rPr lang="en-US" dirty="0" err="1">
                <a:solidFill>
                  <a:schemeClr val="accent1"/>
                </a:solidFill>
              </a:rPr>
              <a:t>link</a:t>
            </a:r>
            <a:r>
              <a:rPr lang="en-US" dirty="0" err="1"/>
              <a:t>:https</a:t>
            </a:r>
            <a:r>
              <a:rPr lang="en-US" dirty="0"/>
              <a:t>://drive.google.com/drive/folders/1Jpa-syjMaH2uRHR8MiLJ3Q881LI5aWTF?usp=sharing</a:t>
            </a:r>
            <a:endParaRPr lang="en-IN" dirty="0"/>
          </a:p>
        </p:txBody>
      </p:sp>
      <p:pic>
        <p:nvPicPr>
          <p:cNvPr id="7" name="Picture 6">
            <a:extLst>
              <a:ext uri="{FF2B5EF4-FFF2-40B4-BE49-F238E27FC236}">
                <a16:creationId xmlns:a16="http://schemas.microsoft.com/office/drawing/2014/main" id="{AD73054F-97A9-44A3-B679-E8C451E09052}"/>
              </a:ext>
            </a:extLst>
          </p:cNvPr>
          <p:cNvPicPr>
            <a:picLocks noChangeAspect="1"/>
          </p:cNvPicPr>
          <p:nvPr/>
        </p:nvPicPr>
        <p:blipFill rotWithShape="1">
          <a:blip r:embed="rId2">
            <a:extLst>
              <a:ext uri="{28A0092B-C50C-407E-A947-70E740481C1C}">
                <a14:useLocalDpi xmlns:a14="http://schemas.microsoft.com/office/drawing/2010/main" val="0"/>
              </a:ext>
            </a:extLst>
          </a:blip>
          <a:srcRect l="9248" t="38916" r="40073" b="-988"/>
          <a:stretch/>
        </p:blipFill>
        <p:spPr>
          <a:xfrm>
            <a:off x="677334" y="377409"/>
            <a:ext cx="8826939" cy="4705165"/>
          </a:xfrm>
          <a:prstGeom prst="rect">
            <a:avLst/>
          </a:prstGeom>
        </p:spPr>
      </p:pic>
    </p:spTree>
    <p:extLst>
      <p:ext uri="{BB962C8B-B14F-4D97-AF65-F5344CB8AC3E}">
        <p14:creationId xmlns:p14="http://schemas.microsoft.com/office/powerpoint/2010/main" val="390211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7099-7DF4-4B7D-996A-7D1B8189FFA9}"/>
              </a:ext>
            </a:extLst>
          </p:cNvPr>
          <p:cNvSpPr>
            <a:spLocks noGrp="1"/>
          </p:cNvSpPr>
          <p:nvPr>
            <p:ph type="title"/>
          </p:nvPr>
        </p:nvSpPr>
        <p:spPr>
          <a:xfrm>
            <a:off x="838200" y="62144"/>
            <a:ext cx="10515600" cy="754602"/>
          </a:xfrm>
        </p:spPr>
        <p:txBody>
          <a:bodyPr>
            <a:normAutofit/>
          </a:bodyPr>
          <a:lstStyle/>
          <a:p>
            <a:pPr algn="ctr"/>
            <a:r>
              <a:rPr lang="en-US" dirty="0"/>
              <a:t>OUTPUT</a:t>
            </a:r>
            <a:endParaRPr lang="en-IN" dirty="0"/>
          </a:p>
        </p:txBody>
      </p:sp>
      <p:sp>
        <p:nvSpPr>
          <p:cNvPr id="3" name="Content Placeholder 2">
            <a:extLst>
              <a:ext uri="{FF2B5EF4-FFF2-40B4-BE49-F238E27FC236}">
                <a16:creationId xmlns:a16="http://schemas.microsoft.com/office/drawing/2014/main" id="{F866A06D-F5AA-4551-AD7A-E28D573AB9E7}"/>
              </a:ext>
            </a:extLst>
          </p:cNvPr>
          <p:cNvSpPr>
            <a:spLocks noGrp="1"/>
          </p:cNvSpPr>
          <p:nvPr>
            <p:ph idx="1"/>
          </p:nvPr>
        </p:nvSpPr>
        <p:spPr>
          <a:xfrm>
            <a:off x="838200" y="1029810"/>
            <a:ext cx="10515600" cy="5686178"/>
          </a:xfrm>
        </p:spPr>
        <p:txBody>
          <a:bodyPr/>
          <a:lstStyle/>
          <a:p>
            <a:pPr marL="0" indent="0">
              <a:buNone/>
            </a:pPr>
            <a:r>
              <a:rPr lang="en-US" dirty="0"/>
              <a:t>		Valid CAV											Malicious CAV	</a:t>
            </a:r>
          </a:p>
          <a:p>
            <a:pPr marL="0" indent="0">
              <a:buNone/>
            </a:pPr>
            <a:r>
              <a:rPr lang="en-US" dirty="0"/>
              <a:t>						</a:t>
            </a:r>
            <a:endParaRPr lang="en-IN" dirty="0"/>
          </a:p>
        </p:txBody>
      </p:sp>
      <p:pic>
        <p:nvPicPr>
          <p:cNvPr id="4098" name="Picture 2">
            <a:extLst>
              <a:ext uri="{FF2B5EF4-FFF2-40B4-BE49-F238E27FC236}">
                <a16:creationId xmlns:a16="http://schemas.microsoft.com/office/drawing/2014/main" id="{5A28CEEC-AC1A-4A42-9C52-6CD91F6C5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222" y="1606859"/>
            <a:ext cx="3125017" cy="3877736"/>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4">
            <a:extLst>
              <a:ext uri="{FF2B5EF4-FFF2-40B4-BE49-F238E27FC236}">
                <a16:creationId xmlns:a16="http://schemas.microsoft.com/office/drawing/2014/main" id="{BF0ED486-320F-4B5D-AE05-DF8F3DE8FD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17" b="12758"/>
          <a:stretch/>
        </p:blipFill>
        <p:spPr bwMode="auto">
          <a:xfrm>
            <a:off x="994222" y="5557692"/>
            <a:ext cx="3125017" cy="9097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515C3FB-0F84-4184-AE11-736AEE2D2128}"/>
              </a:ext>
            </a:extLst>
          </p:cNvPr>
          <p:cNvSpPr>
            <a:spLocks noChangeArrowheads="1"/>
          </p:cNvSpPr>
          <p:nvPr/>
        </p:nvSpPr>
        <p:spPr bwMode="auto">
          <a:xfrm>
            <a:off x="0" y="4604"/>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E0758F3B-F9E7-4C40-B624-3A9A07D85B10}"/>
              </a:ext>
            </a:extLst>
          </p:cNvPr>
          <p:cNvSpPr>
            <a:spLocks noChangeArrowheads="1"/>
          </p:cNvSpPr>
          <p:nvPr/>
        </p:nvSpPr>
        <p:spPr bwMode="auto">
          <a:xfrm>
            <a:off x="0" y="3429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FB61FF6D-B1CE-4A9E-813B-AFF63B2A5B95}"/>
              </a:ext>
            </a:extLst>
          </p:cNvPr>
          <p:cNvSpPr>
            <a:spLocks noChangeArrowheads="1"/>
          </p:cNvSpPr>
          <p:nvPr/>
        </p:nvSpPr>
        <p:spPr bwMode="auto">
          <a:xfrm>
            <a:off x="0" y="4632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8">
            <a:extLst>
              <a:ext uri="{FF2B5EF4-FFF2-40B4-BE49-F238E27FC236}">
                <a16:creationId xmlns:a16="http://schemas.microsoft.com/office/drawing/2014/main" id="{50849163-1E3F-42E0-A71C-1374B8D7DB1C}"/>
              </a:ext>
            </a:extLst>
          </p:cNvPr>
          <p:cNvPicPr>
            <a:picLocks noChangeAspect="1"/>
          </p:cNvPicPr>
          <p:nvPr/>
        </p:nvPicPr>
        <p:blipFill rotWithShape="1">
          <a:blip r:embed="rId4">
            <a:extLst>
              <a:ext uri="{28A0092B-C50C-407E-A947-70E740481C1C}">
                <a14:useLocalDpi xmlns:a14="http://schemas.microsoft.com/office/drawing/2010/main" val="0"/>
              </a:ext>
            </a:extLst>
          </a:blip>
          <a:srcRect r="2315" b="-225"/>
          <a:stretch/>
        </p:blipFill>
        <p:spPr bwMode="auto">
          <a:xfrm>
            <a:off x="6507765" y="1649429"/>
            <a:ext cx="3824416" cy="4067790"/>
          </a:xfrm>
          <a:prstGeom prst="rect">
            <a:avLst/>
          </a:prstGeom>
          <a:noFill/>
        </p:spPr>
      </p:pic>
    </p:spTree>
    <p:extLst>
      <p:ext uri="{BB962C8B-B14F-4D97-AF65-F5344CB8AC3E}">
        <p14:creationId xmlns:p14="http://schemas.microsoft.com/office/powerpoint/2010/main" val="3843164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6155-27E2-4FF5-A64E-53455909F7E7}"/>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UPDATION OF CAV</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12D532C-5D98-4C8E-B2F3-D822F18121A7}"/>
              </a:ext>
            </a:extLst>
          </p:cNvPr>
          <p:cNvSpPr>
            <a:spLocks noGrp="1"/>
          </p:cNvSpPr>
          <p:nvPr>
            <p:ph idx="1"/>
          </p:nvPr>
        </p:nvSpPr>
        <p:spPr/>
        <p:txBody>
          <a:bodyPr>
            <a:normAutofit lnSpcReduction="10000"/>
          </a:bodyPr>
          <a:lstStyle/>
          <a:p>
            <a:pPr>
              <a:buFont typeface="Wingdings" panose="05000000000000000000" pitchFamily="2" charset="2"/>
              <a:buChar char="v"/>
            </a:pPr>
            <a:r>
              <a:rPr lang="en-IN" dirty="0"/>
              <a:t>The Updation transaction is initiated by a service technician or by the vehicle manufacturer. When an ECU in the CAV is updated, the update transaction is initiated and this is done during the process of scheduled maintenance or diagnostics. </a:t>
            </a:r>
          </a:p>
          <a:p>
            <a:pPr>
              <a:buFont typeface="Wingdings" panose="05000000000000000000" pitchFamily="2" charset="2"/>
              <a:buChar char="v"/>
            </a:pPr>
            <a:r>
              <a:rPr lang="en-IN" dirty="0"/>
              <a:t>An </a:t>
            </a:r>
            <a:r>
              <a:rPr lang="en-IN" dirty="0" err="1"/>
              <a:t>updation</a:t>
            </a:r>
            <a:r>
              <a:rPr lang="en-IN" dirty="0"/>
              <a:t> leads to the change in SSID value.</a:t>
            </a:r>
          </a:p>
          <a:p>
            <a:pPr>
              <a:buFont typeface="Wingdings" panose="05000000000000000000" pitchFamily="2" charset="2"/>
              <a:buChar char="v"/>
            </a:pPr>
            <a:r>
              <a:rPr lang="en-IN" dirty="0"/>
              <a:t>This </a:t>
            </a:r>
            <a:r>
              <a:rPr lang="en-IN" dirty="0" err="1"/>
              <a:t>updation</a:t>
            </a:r>
            <a:r>
              <a:rPr lang="en-IN" dirty="0"/>
              <a:t> occurs in the upper or lower tier and when it is initiated in the upper tier, the transaction updates the record in the upper tier. </a:t>
            </a:r>
          </a:p>
          <a:p>
            <a:pPr>
              <a:buFont typeface="Wingdings" panose="05000000000000000000" pitchFamily="2" charset="2"/>
              <a:buChar char="v"/>
            </a:pPr>
            <a:r>
              <a:rPr lang="en-IN" dirty="0"/>
              <a:t>In the lower tier, it occurs when a CAV provides a response to the challenge request initiated by an RSU </a:t>
            </a:r>
          </a:p>
          <a:p>
            <a:pPr marL="0" indent="0">
              <a:buNone/>
            </a:pPr>
            <a:r>
              <a:rPr lang="en-IN" dirty="0">
                <a:solidFill>
                  <a:schemeClr val="accent1"/>
                </a:solidFill>
              </a:rPr>
              <a:t>Source code link: </a:t>
            </a:r>
            <a:r>
              <a:rPr lang="en-IN" dirty="0"/>
              <a:t>https://drive.google.com/drive/folders/1c3MVrFcqPpDBb6v5ykW0-e6C9hxLU5ns?usp=sharing</a:t>
            </a:r>
          </a:p>
        </p:txBody>
      </p:sp>
    </p:spTree>
    <p:extLst>
      <p:ext uri="{BB962C8B-B14F-4D97-AF65-F5344CB8AC3E}">
        <p14:creationId xmlns:p14="http://schemas.microsoft.com/office/powerpoint/2010/main" val="4145682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0F9B-566B-420D-AA67-5C3A7963E25E}"/>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12939D48-B655-4E4C-AD17-A1457476F95D}"/>
              </a:ext>
            </a:extLst>
          </p:cNvPr>
          <p:cNvPicPr>
            <a:picLocks noGrp="1" noChangeAspect="1"/>
          </p:cNvPicPr>
          <p:nvPr>
            <p:ph idx="1"/>
          </p:nvPr>
        </p:nvPicPr>
        <p:blipFill>
          <a:blip r:embed="rId2"/>
          <a:stretch>
            <a:fillRect/>
          </a:stretch>
        </p:blipFill>
        <p:spPr>
          <a:xfrm>
            <a:off x="1270794" y="2724944"/>
            <a:ext cx="7410450" cy="2752725"/>
          </a:xfrm>
        </p:spPr>
      </p:pic>
    </p:spTree>
    <p:extLst>
      <p:ext uri="{BB962C8B-B14F-4D97-AF65-F5344CB8AC3E}">
        <p14:creationId xmlns:p14="http://schemas.microsoft.com/office/powerpoint/2010/main" val="2741061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0CF8F-1D88-4D7E-B600-979F7932EAFD}"/>
              </a:ext>
            </a:extLst>
          </p:cNvPr>
          <p:cNvSpPr>
            <a:spLocks noGrp="1"/>
          </p:cNvSpPr>
          <p:nvPr>
            <p:ph type="title"/>
          </p:nvPr>
        </p:nvSpPr>
        <p:spPr>
          <a:xfrm>
            <a:off x="677334" y="221942"/>
            <a:ext cx="8596668" cy="683580"/>
          </a:xfrm>
        </p:spPr>
        <p:txBody>
          <a:bodyPr>
            <a:normAutofit/>
          </a:bodyPr>
          <a:lstStyle/>
          <a:p>
            <a:pPr algn="ctr"/>
            <a:r>
              <a:rPr lang="en-US" dirty="0"/>
              <a:t>OUTPUT</a:t>
            </a:r>
            <a:endParaRPr lang="en-IN" dirty="0"/>
          </a:p>
        </p:txBody>
      </p:sp>
      <p:pic>
        <p:nvPicPr>
          <p:cNvPr id="9" name="Content Placeholder 8">
            <a:extLst>
              <a:ext uri="{FF2B5EF4-FFF2-40B4-BE49-F238E27FC236}">
                <a16:creationId xmlns:a16="http://schemas.microsoft.com/office/drawing/2014/main" id="{8B11FE25-637A-4F5E-A533-20188714296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004" t="46574" r="76570" b="11113"/>
          <a:stretch/>
        </p:blipFill>
        <p:spPr>
          <a:xfrm>
            <a:off x="1003177" y="1637431"/>
            <a:ext cx="3018408" cy="3698049"/>
          </a:xfrm>
        </p:spPr>
      </p:pic>
      <p:pic>
        <p:nvPicPr>
          <p:cNvPr id="11" name="Picture 10">
            <a:extLst>
              <a:ext uri="{FF2B5EF4-FFF2-40B4-BE49-F238E27FC236}">
                <a16:creationId xmlns:a16="http://schemas.microsoft.com/office/drawing/2014/main" id="{486CA3FB-E254-4D6F-8F2F-DF1DFB1E8737}"/>
              </a:ext>
            </a:extLst>
          </p:cNvPr>
          <p:cNvPicPr>
            <a:picLocks noChangeAspect="1"/>
          </p:cNvPicPr>
          <p:nvPr/>
        </p:nvPicPr>
        <p:blipFill rotWithShape="1">
          <a:blip r:embed="rId3">
            <a:extLst>
              <a:ext uri="{28A0092B-C50C-407E-A947-70E740481C1C}">
                <a14:useLocalDpi xmlns:a14="http://schemas.microsoft.com/office/drawing/2010/main" val="0"/>
              </a:ext>
            </a:extLst>
          </a:blip>
          <a:srcRect l="4078" t="21101" r="76407" b="19223"/>
          <a:stretch/>
        </p:blipFill>
        <p:spPr>
          <a:xfrm>
            <a:off x="5661905" y="1312999"/>
            <a:ext cx="3018408" cy="5192114"/>
          </a:xfrm>
          <a:prstGeom prst="rect">
            <a:avLst/>
          </a:prstGeom>
        </p:spPr>
      </p:pic>
    </p:spTree>
    <p:extLst>
      <p:ext uri="{BB962C8B-B14F-4D97-AF65-F5344CB8AC3E}">
        <p14:creationId xmlns:p14="http://schemas.microsoft.com/office/powerpoint/2010/main" val="2730483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0497-6D50-4CD5-A732-F19184189407}"/>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EB72DAE8-168C-426A-A9B0-9D34B8E73F4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133" t="20728" r="76183" b="17975"/>
          <a:stretch/>
        </p:blipFill>
        <p:spPr>
          <a:xfrm>
            <a:off x="952542" y="452761"/>
            <a:ext cx="3308740" cy="5795702"/>
          </a:xfrm>
        </p:spPr>
      </p:pic>
      <p:pic>
        <p:nvPicPr>
          <p:cNvPr id="7" name="Picture 6">
            <a:extLst>
              <a:ext uri="{FF2B5EF4-FFF2-40B4-BE49-F238E27FC236}">
                <a16:creationId xmlns:a16="http://schemas.microsoft.com/office/drawing/2014/main" id="{4A542BED-C368-4181-A7E8-15561CAC090D}"/>
              </a:ext>
            </a:extLst>
          </p:cNvPr>
          <p:cNvPicPr>
            <a:picLocks noChangeAspect="1"/>
          </p:cNvPicPr>
          <p:nvPr/>
        </p:nvPicPr>
        <p:blipFill rotWithShape="1">
          <a:blip r:embed="rId3">
            <a:extLst>
              <a:ext uri="{28A0092B-C50C-407E-A947-70E740481C1C}">
                <a14:useLocalDpi xmlns:a14="http://schemas.microsoft.com/office/drawing/2010/main" val="0"/>
              </a:ext>
            </a:extLst>
          </a:blip>
          <a:srcRect l="3859" t="21359" r="76066" b="18058"/>
          <a:stretch/>
        </p:blipFill>
        <p:spPr>
          <a:xfrm>
            <a:off x="5655076" y="645109"/>
            <a:ext cx="3300789" cy="5603291"/>
          </a:xfrm>
          <a:prstGeom prst="rect">
            <a:avLst/>
          </a:prstGeom>
        </p:spPr>
      </p:pic>
    </p:spTree>
    <p:extLst>
      <p:ext uri="{BB962C8B-B14F-4D97-AF65-F5344CB8AC3E}">
        <p14:creationId xmlns:p14="http://schemas.microsoft.com/office/powerpoint/2010/main" val="1002786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6DEA-C292-41E5-9267-52F9E032DFD8}"/>
              </a:ext>
            </a:extLst>
          </p:cNvPr>
          <p:cNvSpPr>
            <a:spLocks noGrp="1"/>
          </p:cNvSpPr>
          <p:nvPr>
            <p:ph type="title"/>
          </p:nvPr>
        </p:nvSpPr>
        <p:spPr>
          <a:xfrm>
            <a:off x="838200" y="365126"/>
            <a:ext cx="10515600" cy="847658"/>
          </a:xfrm>
        </p:spPr>
        <p:txBody>
          <a:bodyPr>
            <a:normAutofit/>
          </a:bodyPr>
          <a:lstStyle/>
          <a:p>
            <a:pPr algn="ctr"/>
            <a:r>
              <a:rPr lang="en-IN" sz="3600" b="1" i="0" u="none" strike="noStrike" dirty="0">
                <a:effectLst/>
                <a:latin typeface="Times New Roman" panose="02020603050405020304" pitchFamily="18" charset="0"/>
              </a:rPr>
              <a:t>DDoS ATTACKS IN VANETs</a:t>
            </a:r>
            <a:endParaRPr lang="en-IN" sz="3600" dirty="0"/>
          </a:p>
        </p:txBody>
      </p:sp>
      <p:sp>
        <p:nvSpPr>
          <p:cNvPr id="3" name="Content Placeholder 2">
            <a:extLst>
              <a:ext uri="{FF2B5EF4-FFF2-40B4-BE49-F238E27FC236}">
                <a16:creationId xmlns:a16="http://schemas.microsoft.com/office/drawing/2014/main" id="{9A5C5FBC-6E57-4956-A64F-67F1EAEB26E5}"/>
              </a:ext>
            </a:extLst>
          </p:cNvPr>
          <p:cNvSpPr>
            <a:spLocks noGrp="1"/>
          </p:cNvSpPr>
          <p:nvPr>
            <p:ph idx="1"/>
          </p:nvPr>
        </p:nvSpPr>
        <p:spPr>
          <a:xfrm>
            <a:off x="471638" y="1212784"/>
            <a:ext cx="10882162" cy="5515275"/>
          </a:xfrm>
        </p:spPr>
        <p:txBody>
          <a:bodyPr>
            <a:normAutofit/>
          </a:bodyPr>
          <a:lstStyle/>
          <a:p>
            <a:r>
              <a:rPr lang="en-US" sz="2100" b="0" i="0" u="none" strike="noStrike" dirty="0">
                <a:solidFill>
                  <a:schemeClr val="tx1"/>
                </a:solidFill>
                <a:effectLst/>
                <a:latin typeface="Calibri" panose="020F0502020204030204" pitchFamily="34" charset="0"/>
                <a:cs typeface="Calibri" panose="020F0502020204030204" pitchFamily="34" charset="0"/>
              </a:rPr>
              <a:t>Distributed denial of service (DDoS) attacks are a subclass of denial of service (DoS) attacks. It involves multiple connected online devices, which are used to overwhelm a target website with fake traffic.</a:t>
            </a:r>
          </a:p>
          <a:p>
            <a:pPr rtl="0">
              <a:spcBef>
                <a:spcPts val="1000"/>
              </a:spcBef>
              <a:spcAft>
                <a:spcPts val="0"/>
              </a:spcAft>
            </a:pPr>
            <a:r>
              <a:rPr lang="en-US" sz="2100" b="0" i="0" u="none" strike="noStrike" dirty="0">
                <a:solidFill>
                  <a:schemeClr val="tx1"/>
                </a:solidFill>
                <a:effectLst/>
                <a:latin typeface="Calibri" panose="020F0502020204030204" pitchFamily="34" charset="0"/>
                <a:cs typeface="Calibri" panose="020F0502020204030204" pitchFamily="34" charset="0"/>
              </a:rPr>
              <a:t>DDoS attacks aim to make your website and servers unavailable to legitimate users. DDoS can also be used as a smokescreen for other malicious activities and to take down security appliances, breaching the target’s security perimeter.</a:t>
            </a:r>
            <a:endParaRPr lang="en-US" sz="2100" b="0" dirty="0">
              <a:solidFill>
                <a:schemeClr val="tx1"/>
              </a:solidFill>
              <a:effectLst/>
              <a:latin typeface="Calibri" panose="020F0502020204030204" pitchFamily="34" charset="0"/>
              <a:cs typeface="Calibri" panose="020F0502020204030204" pitchFamily="34" charset="0"/>
            </a:endParaRPr>
          </a:p>
          <a:p>
            <a:r>
              <a:rPr lang="en-US" sz="2100" b="0" i="0" u="none" strike="noStrike" dirty="0">
                <a:solidFill>
                  <a:schemeClr val="tx1"/>
                </a:solidFill>
                <a:effectLst/>
                <a:latin typeface="Calibri" panose="020F0502020204030204" pitchFamily="34" charset="0"/>
                <a:cs typeface="Calibri" panose="020F0502020204030204" pitchFamily="34" charset="0"/>
              </a:rPr>
              <a:t>From a high level, a DDoS attack is like an unexpected traffic jam clogging up the highway, preventing regular traffic from arriving at its destination.</a:t>
            </a:r>
            <a:br>
              <a:rPr lang="en-US" sz="2100" dirty="0">
                <a:solidFill>
                  <a:schemeClr val="tx1"/>
                </a:solidFill>
                <a:latin typeface="Arial" panose="020B0604020202020204" pitchFamily="34" charset="0"/>
                <a:cs typeface="Arial" panose="020B0604020202020204" pitchFamily="34" charset="0"/>
              </a:rPr>
            </a:br>
            <a:endParaRPr lang="en-IN" sz="21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36CC973-B766-44D5-9E19-A2B9480ED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695" y="4160144"/>
            <a:ext cx="4505325" cy="2567915"/>
          </a:xfrm>
          <a:prstGeom prst="rect">
            <a:avLst/>
          </a:prstGeom>
        </p:spPr>
      </p:pic>
    </p:spTree>
    <p:extLst>
      <p:ext uri="{BB962C8B-B14F-4D97-AF65-F5344CB8AC3E}">
        <p14:creationId xmlns:p14="http://schemas.microsoft.com/office/powerpoint/2010/main" val="1998029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BA1A2-71C1-43BD-BA17-FD154B19735B}"/>
              </a:ext>
            </a:extLst>
          </p:cNvPr>
          <p:cNvSpPr>
            <a:spLocks noGrp="1"/>
          </p:cNvSpPr>
          <p:nvPr>
            <p:ph type="title"/>
          </p:nvPr>
        </p:nvSpPr>
        <p:spPr>
          <a:xfrm>
            <a:off x="838200" y="365126"/>
            <a:ext cx="10515600" cy="847657"/>
          </a:xfrm>
        </p:spPr>
        <p:txBody>
          <a:bodyPr>
            <a:normAutofit/>
          </a:bodyPr>
          <a:lstStyle/>
          <a:p>
            <a:pPr algn="ctr"/>
            <a:endParaRPr lang="en-IN" sz="3600" dirty="0"/>
          </a:p>
        </p:txBody>
      </p:sp>
      <p:sp>
        <p:nvSpPr>
          <p:cNvPr id="3" name="Content Placeholder 2">
            <a:extLst>
              <a:ext uri="{FF2B5EF4-FFF2-40B4-BE49-F238E27FC236}">
                <a16:creationId xmlns:a16="http://schemas.microsoft.com/office/drawing/2014/main" id="{E1DE8F60-B369-4CC0-BD02-6DDE8BD27B13}"/>
              </a:ext>
            </a:extLst>
          </p:cNvPr>
          <p:cNvSpPr>
            <a:spLocks noGrp="1"/>
          </p:cNvSpPr>
          <p:nvPr>
            <p:ph idx="1"/>
          </p:nvPr>
        </p:nvSpPr>
        <p:spPr>
          <a:xfrm>
            <a:off x="838200" y="1212783"/>
            <a:ext cx="10515600" cy="5438274"/>
          </a:xfrm>
        </p:spPr>
        <p:txBody>
          <a:bodyPr>
            <a:normAutofit fontScale="92500" lnSpcReduction="20000"/>
          </a:bodyPr>
          <a:lstStyle/>
          <a:p>
            <a:pPr marL="0" indent="0" rtl="0">
              <a:spcBef>
                <a:spcPts val="1000"/>
              </a:spcBef>
              <a:spcAft>
                <a:spcPts val="0"/>
              </a:spcAft>
              <a:buNone/>
            </a:pPr>
            <a:r>
              <a:rPr lang="en-US" sz="2100" b="1" i="0" u="none" strike="noStrike" dirty="0">
                <a:solidFill>
                  <a:schemeClr val="accent1"/>
                </a:solidFill>
                <a:effectLst/>
                <a:latin typeface="Arial" panose="020B0604020202020204" pitchFamily="34" charset="0"/>
                <a:cs typeface="Arial" panose="020B0604020202020204" pitchFamily="34" charset="0"/>
              </a:rPr>
              <a:t>DATASET USED:</a:t>
            </a:r>
            <a:endParaRPr lang="en-US" sz="2100" b="0" dirty="0">
              <a:solidFill>
                <a:schemeClr val="accent1"/>
              </a:solidFill>
              <a:effectLst/>
              <a:latin typeface="Arial" panose="020B0604020202020204" pitchFamily="34" charset="0"/>
              <a:cs typeface="Arial" panose="020B0604020202020204" pitchFamily="34" charset="0"/>
            </a:endParaRPr>
          </a:p>
          <a:p>
            <a:pPr marL="0" indent="0" rtl="0">
              <a:spcBef>
                <a:spcPts val="1000"/>
              </a:spcBef>
              <a:spcAft>
                <a:spcPts val="0"/>
              </a:spcAft>
              <a:buNone/>
            </a:pPr>
            <a:r>
              <a:rPr lang="en-US" sz="2100" b="1" i="0" u="none" strike="noStrike" dirty="0">
                <a:solidFill>
                  <a:srgbClr val="000000"/>
                </a:solidFill>
                <a:effectLst/>
                <a:latin typeface="Arial" panose="020B0604020202020204" pitchFamily="34" charset="0"/>
                <a:cs typeface="Arial" panose="020B0604020202020204" pitchFamily="34" charset="0"/>
              </a:rPr>
              <a:t>	</a:t>
            </a:r>
            <a:r>
              <a:rPr lang="en-US" sz="2100" b="1" i="0" u="none" strike="noStrike" dirty="0">
                <a:solidFill>
                  <a:schemeClr val="tx1">
                    <a:lumMod val="75000"/>
                  </a:schemeClr>
                </a:solidFill>
                <a:effectLst/>
                <a:latin typeface="Arial" panose="020B0604020202020204" pitchFamily="34" charset="0"/>
                <a:cs typeface="Arial" panose="020B0604020202020204" pitchFamily="34" charset="0"/>
              </a:rPr>
              <a:t>CIC-IDS 2017 : </a:t>
            </a:r>
            <a:endParaRPr lang="en-US" sz="2100" b="0" dirty="0">
              <a:solidFill>
                <a:schemeClr val="tx1">
                  <a:lumMod val="75000"/>
                </a:schemeClr>
              </a:solidFill>
              <a:effectLst/>
              <a:latin typeface="Arial" panose="020B0604020202020204" pitchFamily="34" charset="0"/>
              <a:cs typeface="Arial" panose="020B0604020202020204" pitchFamily="34" charset="0"/>
            </a:endParaRPr>
          </a:p>
          <a:p>
            <a:pPr marL="685800" indent="0" rtl="0">
              <a:spcBef>
                <a:spcPts val="0"/>
              </a:spcBef>
              <a:spcAft>
                <a:spcPts val="0"/>
              </a:spcAft>
              <a:buNone/>
            </a:pPr>
            <a:br>
              <a:rPr lang="en-US" sz="2100" b="0" dirty="0">
                <a:effectLst/>
                <a:latin typeface="Arial" panose="020B0604020202020204" pitchFamily="34" charset="0"/>
                <a:cs typeface="Arial" panose="020B0604020202020204" pitchFamily="34" charset="0"/>
              </a:rPr>
            </a:br>
            <a:r>
              <a:rPr lang="en-US" sz="2100" b="0" dirty="0">
                <a:effectLst/>
                <a:latin typeface="Arial" panose="020B0604020202020204" pitchFamily="34" charset="0"/>
                <a:cs typeface="Arial" panose="020B0604020202020204" pitchFamily="34" charset="0"/>
              </a:rPr>
              <a:t>	</a:t>
            </a:r>
            <a:r>
              <a:rPr lang="en-US" sz="2100" b="0" i="0" u="none" strike="noStrike" dirty="0">
                <a:solidFill>
                  <a:schemeClr val="tx1"/>
                </a:solidFill>
                <a:effectLst/>
                <a:latin typeface="Arial" panose="020B0604020202020204" pitchFamily="34" charset="0"/>
                <a:cs typeface="Arial" panose="020B0604020202020204" pitchFamily="34" charset="0"/>
              </a:rPr>
              <a:t>Canadian Institute of Cybersecurity IDS 2017 dataset is used</a:t>
            </a:r>
            <a:r>
              <a:rPr lang="en-US" sz="2100" dirty="0">
                <a:solidFill>
                  <a:schemeClr val="tx1"/>
                </a:solidFill>
                <a:latin typeface="Arial" panose="020B0604020202020204" pitchFamily="34" charset="0"/>
                <a:cs typeface="Arial" panose="020B0604020202020204" pitchFamily="34" charset="0"/>
              </a:rPr>
              <a:t> 	</a:t>
            </a:r>
            <a:r>
              <a:rPr lang="en-US" sz="2100" b="0" i="0" u="none" strike="noStrike" dirty="0">
                <a:solidFill>
                  <a:schemeClr val="tx1"/>
                </a:solidFill>
                <a:effectLst/>
                <a:latin typeface="Arial" panose="020B0604020202020204" pitchFamily="34" charset="0"/>
                <a:cs typeface="Arial" panose="020B0604020202020204" pitchFamily="34" charset="0"/>
              </a:rPr>
              <a:t>for detection of 	DDoS attacks.</a:t>
            </a:r>
          </a:p>
          <a:p>
            <a:pPr marL="685800" indent="0" rtl="0">
              <a:spcBef>
                <a:spcPts val="0"/>
              </a:spcBef>
              <a:spcAft>
                <a:spcPts val="0"/>
              </a:spcAft>
              <a:buNone/>
            </a:pPr>
            <a:endParaRPr lang="en-US" sz="2100" b="0" dirty="0">
              <a:effectLst/>
              <a:latin typeface="Arial" panose="020B0604020202020204" pitchFamily="34" charset="0"/>
              <a:cs typeface="Arial" panose="020B0604020202020204" pitchFamily="34" charset="0"/>
            </a:endParaRPr>
          </a:p>
          <a:p>
            <a:pPr marL="0" indent="0" rtl="0">
              <a:spcBef>
                <a:spcPts val="1000"/>
              </a:spcBef>
              <a:spcAft>
                <a:spcPts val="0"/>
              </a:spcAft>
              <a:buNone/>
            </a:pPr>
            <a:r>
              <a:rPr lang="en-IN" sz="2100" b="1" i="0" u="none" strike="noStrike" dirty="0">
                <a:solidFill>
                  <a:schemeClr val="accent1"/>
                </a:solidFill>
                <a:effectLst/>
                <a:latin typeface="Arial" panose="020B0604020202020204" pitchFamily="34" charset="0"/>
                <a:cs typeface="Arial" panose="020B0604020202020204" pitchFamily="34" charset="0"/>
              </a:rPr>
              <a:t>PYTHON LIBRARIES USED :</a:t>
            </a:r>
            <a:endParaRPr lang="en-IN" sz="2100" b="0" dirty="0">
              <a:solidFill>
                <a:schemeClr val="accent1"/>
              </a:solidFill>
              <a:effectLst/>
              <a:latin typeface="Arial" panose="020B0604020202020204" pitchFamily="34" charset="0"/>
              <a:cs typeface="Arial" panose="020B0604020202020204" pitchFamily="34" charset="0"/>
            </a:endParaRPr>
          </a:p>
          <a:p>
            <a:r>
              <a:rPr lang="en-IN" sz="2100" dirty="0">
                <a:latin typeface="Arial" panose="020B0604020202020204" pitchFamily="34" charset="0"/>
                <a:cs typeface="Arial" panose="020B0604020202020204" pitchFamily="34" charset="0"/>
              </a:rPr>
              <a:t>NumPy</a:t>
            </a:r>
          </a:p>
          <a:p>
            <a:r>
              <a:rPr lang="en-IN" sz="2100" dirty="0">
                <a:latin typeface="Arial" panose="020B0604020202020204" pitchFamily="34" charset="0"/>
                <a:cs typeface="Arial" panose="020B0604020202020204" pitchFamily="34" charset="0"/>
              </a:rPr>
              <a:t>Pandas </a:t>
            </a:r>
          </a:p>
          <a:p>
            <a:r>
              <a:rPr lang="en-IN" sz="2100" dirty="0">
                <a:latin typeface="Arial" panose="020B0604020202020204" pitchFamily="34" charset="0"/>
                <a:cs typeface="Arial" panose="020B0604020202020204" pitchFamily="34" charset="0"/>
              </a:rPr>
              <a:t>Matplotlib</a:t>
            </a:r>
          </a:p>
          <a:p>
            <a:r>
              <a:rPr lang="en-IN" sz="2100" dirty="0">
                <a:latin typeface="Arial" panose="020B0604020202020204" pitchFamily="34" charset="0"/>
                <a:cs typeface="Arial" panose="020B0604020202020204" pitchFamily="34" charset="0"/>
              </a:rPr>
              <a:t>Seaborn</a:t>
            </a:r>
          </a:p>
          <a:p>
            <a:r>
              <a:rPr lang="en-IN" sz="2100" dirty="0">
                <a:latin typeface="Arial" panose="020B0604020202020204" pitchFamily="34" charset="0"/>
                <a:cs typeface="Arial" panose="020B0604020202020204" pitchFamily="34" charset="0"/>
              </a:rPr>
              <a:t>Scikit-Learn</a:t>
            </a:r>
          </a:p>
          <a:p>
            <a:pPr marL="0" indent="0">
              <a:buNone/>
            </a:pPr>
            <a:endParaRPr lang="en-IN" sz="2100" dirty="0">
              <a:latin typeface="Arial" panose="020B0604020202020204" pitchFamily="34" charset="0"/>
              <a:cs typeface="Arial" panose="020B0604020202020204" pitchFamily="34" charset="0"/>
            </a:endParaRPr>
          </a:p>
          <a:p>
            <a:pPr marL="0" indent="0">
              <a:buNone/>
            </a:pPr>
            <a:r>
              <a:rPr lang="en-IN" sz="2100" dirty="0">
                <a:solidFill>
                  <a:schemeClr val="accent1"/>
                </a:solidFill>
                <a:latin typeface="Arial" panose="020B0604020202020204" pitchFamily="34" charset="0"/>
                <a:cs typeface="Arial" panose="020B0604020202020204" pitchFamily="34" charset="0"/>
              </a:rPr>
              <a:t>Source code link: </a:t>
            </a:r>
            <a:r>
              <a:rPr lang="en-IN" sz="2100" dirty="0">
                <a:latin typeface="Arial" panose="020B0604020202020204" pitchFamily="34" charset="0"/>
                <a:cs typeface="Arial" panose="020B0604020202020204" pitchFamily="34" charset="0"/>
              </a:rPr>
              <a:t>https://colab.research.google.com/drive/15m4568mYjrMT6PnNiTm7tSPNXPoqDvAX</a:t>
            </a:r>
            <a:br>
              <a:rPr lang="en-IN" sz="2100" dirty="0">
                <a:latin typeface="Arial" panose="020B0604020202020204" pitchFamily="34" charset="0"/>
                <a:cs typeface="Arial" panose="020B0604020202020204" pitchFamily="34" charset="0"/>
              </a:rPr>
            </a:br>
            <a:br>
              <a:rPr lang="en-US" sz="2100" dirty="0">
                <a:latin typeface="Arial" panose="020B0604020202020204" pitchFamily="34" charset="0"/>
                <a:cs typeface="Arial" panose="020B0604020202020204" pitchFamily="34" charset="0"/>
              </a:rPr>
            </a:br>
            <a:endParaRPr lang="en-IN"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385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E427-04BA-49BC-BBC9-70A8A032918F}"/>
              </a:ext>
            </a:extLst>
          </p:cNvPr>
          <p:cNvSpPr>
            <a:spLocks noGrp="1"/>
          </p:cNvSpPr>
          <p:nvPr>
            <p:ph type="title"/>
          </p:nvPr>
        </p:nvSpPr>
        <p:spPr>
          <a:xfrm>
            <a:off x="838200" y="365125"/>
            <a:ext cx="10515600" cy="915035"/>
          </a:xfrm>
        </p:spPr>
        <p:txBody>
          <a:bodyPr>
            <a:normAutofit/>
          </a:bodyPr>
          <a:lstStyle/>
          <a:p>
            <a:pPr algn="ctr"/>
            <a:r>
              <a:rPr lang="en-IN" sz="3600" b="1"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2EB202C1-B86C-43A6-ABCD-6F65258B424C}"/>
              </a:ext>
            </a:extLst>
          </p:cNvPr>
          <p:cNvSpPr>
            <a:spLocks noGrp="1"/>
          </p:cNvSpPr>
          <p:nvPr>
            <p:ph idx="1"/>
          </p:nvPr>
        </p:nvSpPr>
        <p:spPr>
          <a:xfrm>
            <a:off x="838200" y="1588169"/>
            <a:ext cx="10515600" cy="4675422"/>
          </a:xfrm>
        </p:spPr>
        <p:txBody>
          <a:bodyPr>
            <a:noAutofit/>
          </a:bodyPr>
          <a:lstStyle/>
          <a:p>
            <a:pPr>
              <a:lnSpc>
                <a:spcPct val="100000"/>
              </a:lnSpc>
            </a:pPr>
            <a:r>
              <a:rPr lang="en-US" sz="2200" dirty="0">
                <a:latin typeface="Arial" panose="020B0604020202020204" pitchFamily="34" charset="0"/>
                <a:cs typeface="Arial" panose="020B0604020202020204" pitchFamily="34" charset="0"/>
              </a:rPr>
              <a:t>Import the python libraries like numpy, pandas, matplotlib, seaborn and scikit-learn.</a:t>
            </a:r>
          </a:p>
          <a:p>
            <a:pPr>
              <a:lnSpc>
                <a:spcPct val="100000"/>
              </a:lnSpc>
            </a:pPr>
            <a:r>
              <a:rPr lang="en-US" sz="2200" dirty="0">
                <a:latin typeface="Arial" panose="020B0604020202020204" pitchFamily="34" charset="0"/>
                <a:cs typeface="Arial" panose="020B0604020202020204" pitchFamily="34" charset="0"/>
              </a:rPr>
              <a:t>Import the dataset using the pandas library.</a:t>
            </a:r>
          </a:p>
          <a:p>
            <a:pPr>
              <a:lnSpc>
                <a:spcPct val="100000"/>
              </a:lnSpc>
            </a:pPr>
            <a:r>
              <a:rPr lang="en-US" sz="2200" dirty="0">
                <a:latin typeface="Arial" panose="020B0604020202020204" pitchFamily="34" charset="0"/>
                <a:cs typeface="Arial" panose="020B0604020202020204" pitchFamily="34" charset="0"/>
              </a:rPr>
              <a:t>View the imported dataset.</a:t>
            </a:r>
          </a:p>
          <a:p>
            <a:pPr>
              <a:lnSpc>
                <a:spcPct val="100000"/>
              </a:lnSpc>
            </a:pPr>
            <a:r>
              <a:rPr lang="en-US" sz="2200" dirty="0">
                <a:latin typeface="Arial" panose="020B0604020202020204" pitchFamily="34" charset="0"/>
                <a:cs typeface="Arial" panose="020B0604020202020204" pitchFamily="34" charset="0"/>
              </a:rPr>
              <a:t>Replace zeros with NaN values.</a:t>
            </a:r>
          </a:p>
          <a:p>
            <a:pPr>
              <a:lnSpc>
                <a:spcPct val="100000"/>
              </a:lnSpc>
            </a:pPr>
            <a:r>
              <a:rPr lang="en-US" sz="2200" dirty="0">
                <a:latin typeface="Arial" panose="020B0604020202020204" pitchFamily="34" charset="0"/>
                <a:cs typeface="Arial" panose="020B0604020202020204" pitchFamily="34" charset="0"/>
              </a:rPr>
              <a:t>Convert the data type of certain columns into float values to compute accurate mean values.</a:t>
            </a:r>
          </a:p>
          <a:p>
            <a:pPr>
              <a:lnSpc>
                <a:spcPct val="100000"/>
              </a:lnSpc>
            </a:pPr>
            <a:r>
              <a:rPr lang="en-US" sz="2200" dirty="0">
                <a:latin typeface="Arial" panose="020B0604020202020204" pitchFamily="34" charset="0"/>
                <a:cs typeface="Arial" panose="020B0604020202020204" pitchFamily="34" charset="0"/>
              </a:rPr>
              <a:t> Replace the NaN values with the mean values of their respective columns.</a:t>
            </a:r>
          </a:p>
          <a:p>
            <a:pPr>
              <a:lnSpc>
                <a:spcPct val="100000"/>
              </a:lnSpc>
            </a:pPr>
            <a:r>
              <a:rPr lang="en-US" sz="2200" dirty="0">
                <a:latin typeface="Arial" panose="020B0604020202020204" pitchFamily="34" charset="0"/>
                <a:cs typeface="Arial" panose="020B0604020202020204" pitchFamily="34" charset="0"/>
              </a:rPr>
              <a:t>Provide the aggregate functions for the dataset for statistical use.</a:t>
            </a:r>
          </a:p>
          <a:p>
            <a:pPr>
              <a:lnSpc>
                <a:spcPct val="100000"/>
              </a:lnSpc>
            </a:pPr>
            <a:r>
              <a:rPr lang="en-US" sz="2200" dirty="0">
                <a:latin typeface="Arial" panose="020B0604020202020204" pitchFamily="34" charset="0"/>
                <a:cs typeface="Arial" panose="020B0604020202020204" pitchFamily="34" charset="0"/>
              </a:rPr>
              <a:t>Removed the infinity float values of the dataset.</a:t>
            </a:r>
          </a:p>
          <a:p>
            <a:pPr marL="0" indent="0">
              <a:lnSpc>
                <a:spcPct val="100000"/>
              </a:lnSpc>
              <a:buNone/>
            </a:pP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8782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A82E-B389-4E88-A402-9F5ABD7B468F}"/>
              </a:ext>
            </a:extLst>
          </p:cNvPr>
          <p:cNvSpPr>
            <a:spLocks noGrp="1"/>
          </p:cNvSpPr>
          <p:nvPr>
            <p:ph type="title"/>
          </p:nvPr>
        </p:nvSpPr>
        <p:spPr>
          <a:xfrm>
            <a:off x="838200" y="365125"/>
            <a:ext cx="10515600" cy="881789"/>
          </a:xfrm>
        </p:spPr>
        <p:txBody>
          <a:bodyPr>
            <a:normAutofit/>
          </a:bodyPr>
          <a:lstStyle/>
          <a:p>
            <a:pPr algn="ctr"/>
            <a:r>
              <a:rPr lang="en-IN" sz="3600" b="1" dirty="0">
                <a:latin typeface="Times New Roman" panose="02020603050405020304" pitchFamily="18" charset="0"/>
                <a:cs typeface="Times New Roman" panose="02020603050405020304" pitchFamily="18" charset="0"/>
              </a:rPr>
              <a:t>DATA VISUALIZATION</a:t>
            </a:r>
          </a:p>
        </p:txBody>
      </p:sp>
      <p:sp>
        <p:nvSpPr>
          <p:cNvPr id="3" name="Content Placeholder 2">
            <a:extLst>
              <a:ext uri="{FF2B5EF4-FFF2-40B4-BE49-F238E27FC236}">
                <a16:creationId xmlns:a16="http://schemas.microsoft.com/office/drawing/2014/main" id="{6DAAE8BD-59C4-43F6-9052-35FF4B725525}"/>
              </a:ext>
            </a:extLst>
          </p:cNvPr>
          <p:cNvSpPr>
            <a:spLocks noGrp="1"/>
          </p:cNvSpPr>
          <p:nvPr>
            <p:ph idx="1"/>
          </p:nvPr>
        </p:nvSpPr>
        <p:spPr>
          <a:xfrm>
            <a:off x="539817" y="1440430"/>
            <a:ext cx="10515600" cy="5191375"/>
          </a:xfrm>
        </p:spPr>
        <p:txBody>
          <a:bodyPr>
            <a:normAutofit/>
          </a:bodyPr>
          <a:lstStyle/>
          <a:p>
            <a:pPr marL="0" indent="0" rtl="0" fontAlgn="base">
              <a:spcBef>
                <a:spcPts val="1000"/>
              </a:spcBef>
              <a:spcAft>
                <a:spcPts val="0"/>
              </a:spcAft>
              <a:buNone/>
            </a:pPr>
            <a:r>
              <a:rPr lang="en-US" sz="2200" b="0" i="0" u="none" strike="noStrike" dirty="0">
                <a:solidFill>
                  <a:schemeClr val="tx1"/>
                </a:solidFill>
                <a:effectLst/>
                <a:latin typeface="Arial" panose="020B0604020202020204" pitchFamily="34" charset="0"/>
                <a:cs typeface="Arial" panose="020B0604020202020204" pitchFamily="34" charset="0"/>
              </a:rPr>
              <a:t>With the use of seaborn and matplotlib libraries, the data visualization of the dataset has been done.</a:t>
            </a:r>
          </a:p>
          <a:p>
            <a:pPr marL="0" indent="0" rtl="0" fontAlgn="base">
              <a:spcBef>
                <a:spcPts val="1000"/>
              </a:spcBef>
              <a:spcAft>
                <a:spcPts val="0"/>
              </a:spcAft>
              <a:buNone/>
            </a:pPr>
            <a:br>
              <a:rPr lang="en-US" sz="2200" b="0" dirty="0">
                <a:solidFill>
                  <a:schemeClr val="tx1"/>
                </a:solidFill>
                <a:effectLst/>
                <a:latin typeface="Arial" panose="020B0604020202020204" pitchFamily="34" charset="0"/>
                <a:cs typeface="Arial" panose="020B0604020202020204" pitchFamily="34" charset="0"/>
              </a:rPr>
            </a:br>
            <a:r>
              <a:rPr lang="en-US" sz="2200" b="0" i="0" u="none" strike="noStrike" dirty="0">
                <a:solidFill>
                  <a:schemeClr val="tx1"/>
                </a:solidFill>
                <a:effectLst/>
                <a:latin typeface="Arial" panose="020B0604020202020204" pitchFamily="34" charset="0"/>
                <a:cs typeface="Arial" panose="020B0604020202020204" pitchFamily="34" charset="0"/>
              </a:rPr>
              <a:t>The graph has been plotted using the ‘Label’ column in the dataset.</a:t>
            </a:r>
          </a:p>
          <a:p>
            <a:pPr marL="0" indent="0">
              <a:buNone/>
            </a:pPr>
            <a:br>
              <a:rPr lang="en-US" sz="2200" b="0" dirty="0">
                <a:effectLst/>
                <a:latin typeface="Arial" panose="020B0604020202020204" pitchFamily="34" charset="0"/>
                <a:cs typeface="Arial" panose="020B0604020202020204" pitchFamily="34" charset="0"/>
              </a:rPr>
            </a:br>
            <a:endParaRPr lang="en-US" sz="2200" b="0" dirty="0">
              <a:effectLst/>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b="0" i="0" u="none" strike="noStrike" dirty="0">
              <a:solidFill>
                <a:srgbClr val="000000"/>
              </a:solidFill>
              <a:effectLst/>
              <a:latin typeface="Arial" panose="020B0604020202020204" pitchFamily="34" charset="0"/>
              <a:cs typeface="Arial" panose="020B0604020202020204" pitchFamily="34" charset="0"/>
            </a:endParaRPr>
          </a:p>
          <a:p>
            <a:pPr marL="0" indent="0">
              <a:buNone/>
            </a:pPr>
            <a:r>
              <a:rPr lang="en-US" sz="2200" b="0" i="0" u="none" strike="noStrike" dirty="0">
                <a:solidFill>
                  <a:schemeClr val="tx1"/>
                </a:solidFill>
                <a:effectLst/>
                <a:latin typeface="Arial" panose="020B0604020202020204" pitchFamily="34" charset="0"/>
                <a:cs typeface="Arial" panose="020B0604020202020204" pitchFamily="34" charset="0"/>
              </a:rPr>
              <a:t>As the imported dataset is considered to be an unbalanced one, Recall Scores is chosen as a metric to calculate the performance of the model.</a:t>
            </a:r>
          </a:p>
          <a:p>
            <a:pPr marL="0" indent="0">
              <a:buNone/>
            </a:pPr>
            <a:endParaRPr lang="en-IN" sz="22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C1DCA88-015D-46CF-ACBF-E23D8E95F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179" y="3067787"/>
            <a:ext cx="3650236" cy="2349783"/>
          </a:xfrm>
          <a:prstGeom prst="rect">
            <a:avLst/>
          </a:prstGeom>
        </p:spPr>
      </p:pic>
      <p:pic>
        <p:nvPicPr>
          <p:cNvPr id="2050" name="Picture 2">
            <a:extLst>
              <a:ext uri="{FF2B5EF4-FFF2-40B4-BE49-F238E27FC236}">
                <a16:creationId xmlns:a16="http://schemas.microsoft.com/office/drawing/2014/main" id="{6E5621EC-55A0-495B-A567-A6D2E29A5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17" y="3426517"/>
            <a:ext cx="59436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00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27A1-E575-49FA-BB01-9C424F63AC88}"/>
              </a:ext>
            </a:extLst>
          </p:cNvPr>
          <p:cNvSpPr>
            <a:spLocks noGrp="1"/>
          </p:cNvSpPr>
          <p:nvPr>
            <p:ph type="title"/>
          </p:nvPr>
        </p:nvSpPr>
        <p:spPr/>
        <p:txBody>
          <a:bodyPr/>
          <a:lstStyle/>
          <a:p>
            <a:r>
              <a:rPr lang="en-US" dirty="0"/>
              <a:t>		</a:t>
            </a: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OBJECTIVE AND SCOPE</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2CD312D8-E292-4B38-AF4D-B15FD378F881}"/>
              </a:ext>
            </a:extLst>
          </p:cNvPr>
          <p:cNvSpPr>
            <a:spLocks noGrp="1"/>
          </p:cNvSpPr>
          <p:nvPr>
            <p:ph idx="1"/>
          </p:nvPr>
        </p:nvSpPr>
        <p:spPr/>
        <p:txBody>
          <a:bodyPr>
            <a:normAutofit/>
          </a:bodyPr>
          <a:lstStyle/>
          <a:p>
            <a:pPr marL="0" indent="0">
              <a:buNone/>
            </a:pPr>
            <a:r>
              <a:rPr lang="en-US" sz="2000" b="1" u="sng" dirty="0">
                <a:latin typeface="Calibri" panose="020F0502020204030204" pitchFamily="34" charset="0"/>
                <a:cs typeface="Calibri" panose="020F0502020204030204" pitchFamily="34" charset="0"/>
              </a:rPr>
              <a:t>Objective:</a:t>
            </a:r>
          </a:p>
          <a:p>
            <a:r>
              <a:rPr lang="en-US" sz="2000" dirty="0">
                <a:latin typeface="Calibri" panose="020F0502020204030204" pitchFamily="34" charset="0"/>
                <a:cs typeface="Calibri" panose="020F0502020204030204" pitchFamily="34" charset="0"/>
              </a:rPr>
              <a:t>To produce a framework for in-vehicle network security that exposes threats in smart vehicles (CAVs) by ascertaining the state of the vehicles internal controls.</a:t>
            </a:r>
          </a:p>
          <a:p>
            <a:pPr marL="0" indent="0">
              <a:buNone/>
            </a:pPr>
            <a:r>
              <a:rPr lang="en-US" sz="2000" b="1" u="sng" dirty="0">
                <a:latin typeface="Calibri" panose="020F0502020204030204" pitchFamily="34" charset="0"/>
                <a:cs typeface="Calibri" panose="020F0502020204030204" pitchFamily="34" charset="0"/>
              </a:rPr>
              <a:t>Scope of the project:</a:t>
            </a:r>
          </a:p>
          <a:p>
            <a:r>
              <a:rPr lang="en-US" sz="2000" dirty="0">
                <a:latin typeface="Calibri" panose="020F0502020204030204" pitchFamily="34" charset="0"/>
                <a:cs typeface="Calibri" panose="020F0502020204030204" pitchFamily="34" charset="0"/>
              </a:rPr>
              <a:t>To build a decentralized security framework for in-vehicle networks</a:t>
            </a:r>
          </a:p>
          <a:p>
            <a:r>
              <a:rPr lang="en-US" sz="2000" dirty="0">
                <a:latin typeface="Calibri" panose="020F0502020204030204" pitchFamily="34" charset="0"/>
                <a:cs typeface="Calibri" panose="020F0502020204030204" pitchFamily="34" charset="0"/>
              </a:rPr>
              <a:t>To evaluate the resilience of the proposed framework to identified attacks</a:t>
            </a:r>
          </a:p>
          <a:p>
            <a:r>
              <a:rPr lang="en-US" sz="2000" dirty="0">
                <a:latin typeface="Calibri" panose="020F0502020204030204" pitchFamily="34" charset="0"/>
                <a:cs typeface="Calibri" panose="020F0502020204030204" pitchFamily="34" charset="0"/>
              </a:rPr>
              <a:t>To detect Distributed Denial of Service (DDoS) attack using Machine Learning </a:t>
            </a:r>
            <a:endParaRPr lang="en-IN" sz="20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317796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DCFA-3140-4735-A368-55BD586598A3}"/>
              </a:ext>
            </a:extLst>
          </p:cNvPr>
          <p:cNvSpPr>
            <a:spLocks noGrp="1"/>
          </p:cNvSpPr>
          <p:nvPr>
            <p:ph type="title"/>
          </p:nvPr>
        </p:nvSpPr>
        <p:spPr>
          <a:xfrm>
            <a:off x="838200" y="365125"/>
            <a:ext cx="10515600" cy="915035"/>
          </a:xfrm>
        </p:spPr>
        <p:txBody>
          <a:bodyPr>
            <a:normAutofit/>
          </a:bodyPr>
          <a:lstStyle/>
          <a:p>
            <a:pPr algn="ctr"/>
            <a:r>
              <a:rPr lang="en-IN" sz="3600" b="1" dirty="0">
                <a:latin typeface="Times New Roman" panose="02020603050405020304" pitchFamily="18" charset="0"/>
                <a:cs typeface="Times New Roman" panose="02020603050405020304" pitchFamily="18" charset="0"/>
              </a:rPr>
              <a:t>FEATURE SCALING</a:t>
            </a:r>
          </a:p>
        </p:txBody>
      </p:sp>
      <p:sp>
        <p:nvSpPr>
          <p:cNvPr id="3" name="Content Placeholder 2">
            <a:extLst>
              <a:ext uri="{FF2B5EF4-FFF2-40B4-BE49-F238E27FC236}">
                <a16:creationId xmlns:a16="http://schemas.microsoft.com/office/drawing/2014/main" id="{BF01F10E-8151-4AC8-82D2-3DE75AFAF12E}"/>
              </a:ext>
            </a:extLst>
          </p:cNvPr>
          <p:cNvSpPr>
            <a:spLocks noGrp="1"/>
          </p:cNvSpPr>
          <p:nvPr>
            <p:ph idx="1"/>
          </p:nvPr>
        </p:nvSpPr>
        <p:spPr>
          <a:xfrm>
            <a:off x="317635" y="1135780"/>
            <a:ext cx="11036166" cy="5722219"/>
          </a:xfrm>
        </p:spPr>
        <p:txBody>
          <a:bodyPr>
            <a:noAutofit/>
          </a:bodyPr>
          <a:lstStyle/>
          <a:p>
            <a:pPr algn="just"/>
            <a:r>
              <a:rPr lang="en-US" sz="2100" dirty="0">
                <a:latin typeface="Calibri" panose="020F0502020204030204" pitchFamily="34" charset="0"/>
                <a:cs typeface="Calibri" panose="020F0502020204030204" pitchFamily="34" charset="0"/>
              </a:rPr>
              <a:t>Data Scaling is a data preprocessing step for numerical features. Many machine learning algorithms like Gradient descent methods, KNN algorithm, linear and logistic regression, etc. require data scaling to produce good results. Various scalers are defined for this purpose.</a:t>
            </a:r>
          </a:p>
          <a:p>
            <a:pPr algn="just"/>
            <a:r>
              <a:rPr lang="en-US" sz="2100" dirty="0">
                <a:latin typeface="Calibri" panose="020F0502020204030204" pitchFamily="34" charset="0"/>
                <a:cs typeface="Calibri" panose="020F0502020204030204" pitchFamily="34" charset="0"/>
              </a:rPr>
              <a:t> In this data scaling, where the minimum of features is made equal to zero and the maximum of features equal to one. MinMax Scaler shrinks the data within the given range, usually of 0 to 1. It transforms data by scaling features to a given range. It scales the values to a specific value range without changing the shape of the original distribution.</a:t>
            </a:r>
          </a:p>
          <a:p>
            <a:pPr algn="just"/>
            <a:r>
              <a:rPr lang="en-US" sz="2100" b="1" dirty="0">
                <a:latin typeface="Calibri" panose="020F0502020204030204" pitchFamily="34" charset="0"/>
                <a:cs typeface="Calibri" panose="020F0502020204030204" pitchFamily="34" charset="0"/>
              </a:rPr>
              <a:t>The mathematical formulation for Min-Max Scaler:</a:t>
            </a:r>
          </a:p>
          <a:p>
            <a:pPr marL="0" indent="0" algn="just">
              <a:buNone/>
            </a:pPr>
            <a:r>
              <a:rPr lang="en-US" sz="2100" dirty="0">
                <a:latin typeface="Calibri" panose="020F0502020204030204" pitchFamily="34" charset="0"/>
                <a:cs typeface="Calibri" panose="020F0502020204030204" pitchFamily="34" charset="0"/>
              </a:rPr>
              <a:t>	X(scaled) = x-min(x)/max(x) – min(x)</a:t>
            </a:r>
          </a:p>
          <a:p>
            <a:pPr marL="0" indent="0" algn="just">
              <a:buNone/>
            </a:pPr>
            <a:endParaRPr lang="en-US" sz="2100" dirty="0">
              <a:latin typeface="Calibri" panose="020F0502020204030204" pitchFamily="34" charset="0"/>
              <a:cs typeface="Calibri" panose="020F0502020204030204" pitchFamily="34" charset="0"/>
            </a:endParaRPr>
          </a:p>
          <a:p>
            <a:pPr marL="0" indent="0" algn="just">
              <a:buNone/>
            </a:pPr>
            <a:r>
              <a:rPr lang="en-US" sz="2100" b="1" i="0" u="none" strike="noStrike" dirty="0">
                <a:solidFill>
                  <a:srgbClr val="000000"/>
                </a:solidFill>
                <a:effectLst/>
                <a:latin typeface="Calibri" panose="020F0502020204030204" pitchFamily="34" charset="0"/>
                <a:cs typeface="Calibri" panose="020F0502020204030204" pitchFamily="34" charset="0"/>
              </a:rPr>
              <a:t>For code, the collaboration link is: </a:t>
            </a:r>
            <a:r>
              <a:rPr lang="en-US" sz="2100" b="0" i="0" u="sng" strike="noStrike" dirty="0">
                <a:solidFill>
                  <a:srgbClr val="1155CC"/>
                </a:solidFill>
                <a:effectLst/>
                <a:latin typeface="Calibri" panose="020F0502020204030204" pitchFamily="34" charset="0"/>
                <a:cs typeface="Calibri" panose="020F0502020204030204" pitchFamily="34" charset="0"/>
                <a:hlinkClick r:id="rId2"/>
              </a:rPr>
              <a:t>https://colab.research.google.com/drive/1DnzxgVuHsJIx0Zly-nUTP1RZebg0P3kC?usp=sharing</a:t>
            </a:r>
            <a:endParaRPr lang="en-US" sz="2100" b="0" dirty="0">
              <a:effectLst/>
              <a:latin typeface="Calibri" panose="020F0502020204030204" pitchFamily="34" charset="0"/>
              <a:cs typeface="Calibri" panose="020F0502020204030204" pitchFamily="34" charset="0"/>
            </a:endParaRPr>
          </a:p>
          <a:p>
            <a:pPr marL="0" indent="0" algn="just">
              <a:buNone/>
            </a:pPr>
            <a:br>
              <a:rPr lang="en-US" sz="2100" dirty="0">
                <a:latin typeface="Arial" panose="020B0604020202020204" pitchFamily="34" charset="0"/>
                <a:cs typeface="Arial" panose="020B0604020202020204" pitchFamily="34" charset="0"/>
              </a:rPr>
            </a:br>
            <a:endParaRPr lang="en-IN"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7262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8D64-29D0-4845-8014-91CD12EE92EF}"/>
              </a:ext>
            </a:extLst>
          </p:cNvPr>
          <p:cNvSpPr>
            <a:spLocks noGrp="1"/>
          </p:cNvSpPr>
          <p:nvPr>
            <p:ph type="title"/>
          </p:nvPr>
        </p:nvSpPr>
        <p:spPr>
          <a:xfrm>
            <a:off x="838200" y="365125"/>
            <a:ext cx="10515600" cy="943911"/>
          </a:xfrm>
        </p:spPr>
        <p:txBody>
          <a:bodyPr>
            <a:normAutofit/>
          </a:bodyPr>
          <a:lstStyle/>
          <a:p>
            <a:pPr algn="ctr"/>
            <a:r>
              <a:rPr lang="en-IN" sz="3600" b="1" i="0" u="none" strike="noStrike" dirty="0">
                <a:effectLst/>
                <a:latin typeface="Times New Roman" panose="02020603050405020304" pitchFamily="18" charset="0"/>
              </a:rPr>
              <a:t>ALGORITHMS</a:t>
            </a:r>
            <a:r>
              <a:rPr lang="en-IN" sz="3600" b="1" i="0" u="none" strike="noStrike" dirty="0">
                <a:solidFill>
                  <a:srgbClr val="000000"/>
                </a:solidFill>
                <a:effectLst/>
                <a:latin typeface="Times New Roman" panose="02020603050405020304" pitchFamily="18" charset="0"/>
              </a:rPr>
              <a:t> </a:t>
            </a:r>
            <a:endParaRPr lang="en-IN" sz="3600" dirty="0"/>
          </a:p>
        </p:txBody>
      </p:sp>
      <p:sp>
        <p:nvSpPr>
          <p:cNvPr id="3" name="Content Placeholder 2">
            <a:extLst>
              <a:ext uri="{FF2B5EF4-FFF2-40B4-BE49-F238E27FC236}">
                <a16:creationId xmlns:a16="http://schemas.microsoft.com/office/drawing/2014/main" id="{86D1D69E-B78C-48E9-BF5B-F1354EDD912C}"/>
              </a:ext>
            </a:extLst>
          </p:cNvPr>
          <p:cNvSpPr>
            <a:spLocks noGrp="1"/>
          </p:cNvSpPr>
          <p:nvPr>
            <p:ph idx="1"/>
          </p:nvPr>
        </p:nvSpPr>
        <p:spPr>
          <a:xfrm>
            <a:off x="413887" y="1078029"/>
            <a:ext cx="10939914" cy="5580223"/>
          </a:xfrm>
        </p:spPr>
        <p:txBody>
          <a:bodyPr>
            <a:noAutofit/>
          </a:bodyPr>
          <a:lstStyle/>
          <a:p>
            <a:pPr marL="0" indent="0" rtl="0">
              <a:spcBef>
                <a:spcPts val="0"/>
              </a:spcBef>
              <a:spcAft>
                <a:spcPts val="1000"/>
              </a:spcAft>
              <a:buNone/>
            </a:pPr>
            <a:r>
              <a:rPr lang="en-US" sz="2000" b="1" i="0" u="none" strike="noStrike" dirty="0">
                <a:solidFill>
                  <a:schemeClr val="accent1">
                    <a:lumMod val="75000"/>
                  </a:schemeClr>
                </a:solidFill>
                <a:effectLst/>
                <a:latin typeface="Calibri" panose="020F0502020204030204" pitchFamily="34" charset="0"/>
                <a:cs typeface="Calibri" panose="020F0502020204030204" pitchFamily="34" charset="0"/>
              </a:rPr>
              <a:t>Objective</a:t>
            </a:r>
            <a:endParaRPr lang="en-US" sz="2000" b="0" dirty="0">
              <a:solidFill>
                <a:schemeClr val="accent1">
                  <a:lumMod val="75000"/>
                </a:schemeClr>
              </a:solidFill>
              <a:effectLst/>
              <a:latin typeface="Calibri" panose="020F0502020204030204" pitchFamily="34" charset="0"/>
              <a:cs typeface="Calibri" panose="020F0502020204030204" pitchFamily="34" charset="0"/>
            </a:endParaRPr>
          </a:p>
          <a:p>
            <a:pPr marL="0" indent="0" rtl="0">
              <a:spcBef>
                <a:spcPts val="0"/>
              </a:spcBef>
              <a:spcAft>
                <a:spcPts val="1000"/>
              </a:spcAft>
              <a:buNone/>
            </a:pPr>
            <a:r>
              <a:rPr lang="en-US" sz="2000" b="0" i="0" u="none" strike="noStrike" dirty="0">
                <a:solidFill>
                  <a:schemeClr val="tx1"/>
                </a:solidFill>
                <a:effectLst/>
                <a:latin typeface="Calibri" panose="020F0502020204030204" pitchFamily="34" charset="0"/>
                <a:cs typeface="Calibri" panose="020F0502020204030204" pitchFamily="34" charset="0"/>
              </a:rPr>
              <a:t>	To detect DDoS Detection, we use a dataset to evaluate and identify the right algorithm. We apply Machine learning algorithms on preprocessed Dataset to find the best algorithm of them all. </a:t>
            </a:r>
            <a:endParaRPr lang="en-US" sz="2000" b="1" i="0" u="none" strike="noStrike" dirty="0">
              <a:solidFill>
                <a:schemeClr val="tx1"/>
              </a:solidFill>
              <a:effectLst/>
              <a:latin typeface="Calibri" panose="020F0502020204030204" pitchFamily="34" charset="0"/>
              <a:cs typeface="Calibri" panose="020F0502020204030204" pitchFamily="34" charset="0"/>
            </a:endParaRPr>
          </a:p>
          <a:p>
            <a:pPr marL="0" indent="0" rtl="0">
              <a:spcBef>
                <a:spcPts val="1000"/>
              </a:spcBef>
              <a:spcAft>
                <a:spcPts val="0"/>
              </a:spcAft>
              <a:buNone/>
            </a:pPr>
            <a:r>
              <a:rPr lang="en-US" sz="2000" b="1" i="0" u="none" strike="noStrike" dirty="0">
                <a:solidFill>
                  <a:schemeClr val="accent1">
                    <a:lumMod val="75000"/>
                  </a:schemeClr>
                </a:solidFill>
                <a:effectLst/>
                <a:latin typeface="Calibri" panose="020F0502020204030204" pitchFamily="34" charset="0"/>
                <a:cs typeface="Calibri" panose="020F0502020204030204" pitchFamily="34" charset="0"/>
              </a:rPr>
              <a:t>DATASET USED:</a:t>
            </a:r>
            <a:endParaRPr lang="en-US" sz="2000" b="0" dirty="0">
              <a:solidFill>
                <a:schemeClr val="accent1">
                  <a:lumMod val="75000"/>
                </a:schemeClr>
              </a:solidFill>
              <a:effectLst/>
              <a:latin typeface="Calibri" panose="020F0502020204030204" pitchFamily="34" charset="0"/>
              <a:cs typeface="Calibri" panose="020F0502020204030204" pitchFamily="34" charset="0"/>
            </a:endParaRPr>
          </a:p>
          <a:p>
            <a:pPr marL="0" indent="0" rtl="0">
              <a:spcBef>
                <a:spcPts val="1000"/>
              </a:spcBef>
              <a:spcAft>
                <a:spcPts val="0"/>
              </a:spcAft>
              <a:buNone/>
            </a:pPr>
            <a:r>
              <a:rPr lang="en-US" sz="2000" b="1" i="0" u="none" strike="noStrike" dirty="0">
                <a:solidFill>
                  <a:schemeClr val="tx1"/>
                </a:solidFill>
                <a:effectLst/>
                <a:latin typeface="Calibri" panose="020F0502020204030204" pitchFamily="34" charset="0"/>
                <a:cs typeface="Calibri" panose="020F0502020204030204" pitchFamily="34" charset="0"/>
              </a:rPr>
              <a:t>CIC-IDS 2017 : </a:t>
            </a:r>
            <a:endParaRPr lang="en-US" sz="2000" b="0" dirty="0">
              <a:solidFill>
                <a:schemeClr val="tx1"/>
              </a:solidFill>
              <a:effectLst/>
              <a:latin typeface="Calibri" panose="020F0502020204030204" pitchFamily="34" charset="0"/>
              <a:cs typeface="Calibri" panose="020F0502020204030204" pitchFamily="34" charset="0"/>
            </a:endParaRPr>
          </a:p>
          <a:p>
            <a:pPr marL="685800" indent="0" rtl="0">
              <a:spcBef>
                <a:spcPts val="0"/>
              </a:spcBef>
              <a:spcAft>
                <a:spcPts val="0"/>
              </a:spcAft>
              <a:buNone/>
            </a:pPr>
            <a:br>
              <a:rPr lang="en-US" sz="2000" b="0" dirty="0">
                <a:solidFill>
                  <a:schemeClr val="tx1"/>
                </a:solidFill>
                <a:effectLst/>
                <a:latin typeface="Calibri" panose="020F0502020204030204" pitchFamily="34" charset="0"/>
                <a:cs typeface="Calibri" panose="020F0502020204030204" pitchFamily="34" charset="0"/>
              </a:rPr>
            </a:br>
            <a:r>
              <a:rPr lang="en-US" sz="2000" b="0" i="0" u="none" strike="noStrike" dirty="0">
                <a:solidFill>
                  <a:schemeClr val="tx1"/>
                </a:solidFill>
                <a:effectLst/>
                <a:latin typeface="Calibri" panose="020F0502020204030204" pitchFamily="34" charset="0"/>
                <a:cs typeface="Calibri" panose="020F0502020204030204" pitchFamily="34" charset="0"/>
              </a:rPr>
              <a:t>Canadian Institute of Cybersecurity IDS 2017 dataset is used</a:t>
            </a:r>
            <a:endParaRPr lang="en-US" sz="2000" b="0" dirty="0">
              <a:solidFill>
                <a:schemeClr val="tx1"/>
              </a:solidFill>
              <a:effectLst/>
              <a:latin typeface="Calibri" panose="020F0502020204030204" pitchFamily="34" charset="0"/>
              <a:cs typeface="Calibri" panose="020F0502020204030204" pitchFamily="34" charset="0"/>
            </a:endParaRPr>
          </a:p>
          <a:p>
            <a:pPr marL="0" indent="0" rtl="0">
              <a:spcBef>
                <a:spcPts val="0"/>
              </a:spcBef>
              <a:spcAft>
                <a:spcPts val="0"/>
              </a:spcAft>
              <a:buNone/>
            </a:pPr>
            <a:r>
              <a:rPr lang="en-US" sz="2000" b="0" i="0" u="none" strike="noStrike" dirty="0">
                <a:solidFill>
                  <a:schemeClr val="tx1"/>
                </a:solidFill>
                <a:effectLst/>
                <a:latin typeface="Calibri" panose="020F0502020204030204" pitchFamily="34" charset="0"/>
                <a:cs typeface="Calibri" panose="020F0502020204030204" pitchFamily="34" charset="0"/>
              </a:rPr>
              <a:t>for detection of DDoS attacks.</a:t>
            </a:r>
            <a:endParaRPr lang="en-US" sz="2000" b="0" dirty="0">
              <a:solidFill>
                <a:schemeClr val="tx1"/>
              </a:solidFill>
              <a:effectLst/>
              <a:latin typeface="Calibri" panose="020F0502020204030204" pitchFamily="34" charset="0"/>
              <a:cs typeface="Calibri" panose="020F0502020204030204" pitchFamily="34" charset="0"/>
            </a:endParaRPr>
          </a:p>
          <a:p>
            <a:pPr marL="0" indent="0">
              <a:buNone/>
            </a:pPr>
            <a:r>
              <a:rPr lang="en-IN" sz="2000" b="1" dirty="0">
                <a:solidFill>
                  <a:schemeClr val="accent1">
                    <a:lumMod val="75000"/>
                  </a:schemeClr>
                </a:solidFill>
                <a:latin typeface="Calibri" panose="020F0502020204030204" pitchFamily="34" charset="0"/>
                <a:cs typeface="Calibri" panose="020F0502020204030204" pitchFamily="34" charset="0"/>
              </a:rPr>
              <a:t>ALGORITHMS:</a:t>
            </a:r>
          </a:p>
          <a:p>
            <a:pPr marL="0" indent="0">
              <a:buNone/>
            </a:pPr>
            <a:r>
              <a:rPr lang="en-IN" sz="2000" dirty="0">
                <a:latin typeface="Calibri" panose="020F0502020204030204" pitchFamily="34" charset="0"/>
                <a:cs typeface="Calibri" panose="020F0502020204030204" pitchFamily="34" charset="0"/>
              </a:rPr>
              <a:t>Random Forest </a:t>
            </a:r>
          </a:p>
          <a:p>
            <a:pPr marL="0" indent="0">
              <a:buNone/>
            </a:pPr>
            <a:r>
              <a:rPr lang="en-IN" sz="2000" dirty="0">
                <a:latin typeface="Calibri" panose="020F0502020204030204" pitchFamily="34" charset="0"/>
                <a:cs typeface="Calibri" panose="020F0502020204030204" pitchFamily="34" charset="0"/>
              </a:rPr>
              <a:t>Logistic Regression</a:t>
            </a:r>
          </a:p>
          <a:p>
            <a:pPr marL="0" indent="0">
              <a:buNone/>
            </a:pPr>
            <a:r>
              <a:rPr lang="en-IN" sz="2000" dirty="0">
                <a:latin typeface="Calibri" panose="020F0502020204030204" pitchFamily="34" charset="0"/>
                <a:cs typeface="Calibri" panose="020F0502020204030204" pitchFamily="34" charset="0"/>
              </a:rPr>
              <a:t>K-Nearest Neighbour</a:t>
            </a:r>
          </a:p>
          <a:p>
            <a:pPr marL="0" indent="0">
              <a:buNone/>
            </a:pPr>
            <a:r>
              <a:rPr lang="en-IN" sz="2000" dirty="0">
                <a:latin typeface="Calibri" panose="020F0502020204030204" pitchFamily="34" charset="0"/>
                <a:cs typeface="Calibri" panose="020F0502020204030204" pitchFamily="34" charset="0"/>
              </a:rPr>
              <a:t>Decision Tree</a:t>
            </a:r>
          </a:p>
          <a:p>
            <a:pPr marL="0" indent="0">
              <a:buNone/>
            </a:pPr>
            <a:r>
              <a:rPr lang="en-IN" sz="2000" dirty="0">
                <a:latin typeface="Calibri" panose="020F0502020204030204" pitchFamily="34" charset="0"/>
                <a:cs typeface="Calibri" panose="020F0502020204030204" pitchFamily="34" charset="0"/>
              </a:rPr>
              <a:t>XG Boost</a:t>
            </a:r>
          </a:p>
          <a:p>
            <a:pPr marL="0" indent="0">
              <a:buNone/>
            </a:pPr>
            <a:endParaRPr lang="en-IN"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2457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3D2CF-1ECF-432D-BC13-4FC02D4FADE2}"/>
              </a:ext>
            </a:extLst>
          </p:cNvPr>
          <p:cNvSpPr>
            <a:spLocks noGrp="1"/>
          </p:cNvSpPr>
          <p:nvPr>
            <p:ph type="title"/>
          </p:nvPr>
        </p:nvSpPr>
        <p:spPr>
          <a:xfrm>
            <a:off x="838200" y="365126"/>
            <a:ext cx="10515600" cy="905410"/>
          </a:xfrm>
        </p:spPr>
        <p:txBody>
          <a:bodyPr>
            <a:normAutofit/>
          </a:bodyPr>
          <a:lstStyle/>
          <a:p>
            <a:pPr algn="ctr"/>
            <a:r>
              <a:rPr lang="en-IN" sz="3600" b="1" dirty="0">
                <a:latin typeface="Times New Roman" panose="02020603050405020304" pitchFamily="18" charset="0"/>
                <a:cs typeface="Times New Roman" panose="02020603050405020304" pitchFamily="18" charset="0"/>
              </a:rPr>
              <a:t>MACHINE LEARNING ALGORITHMS</a:t>
            </a:r>
          </a:p>
        </p:txBody>
      </p:sp>
      <p:sp>
        <p:nvSpPr>
          <p:cNvPr id="3" name="Content Placeholder 2">
            <a:extLst>
              <a:ext uri="{FF2B5EF4-FFF2-40B4-BE49-F238E27FC236}">
                <a16:creationId xmlns:a16="http://schemas.microsoft.com/office/drawing/2014/main" id="{BFC0BCD0-1091-491F-B52E-50743FBEE8F9}"/>
              </a:ext>
            </a:extLst>
          </p:cNvPr>
          <p:cNvSpPr>
            <a:spLocks noGrp="1"/>
          </p:cNvSpPr>
          <p:nvPr>
            <p:ph idx="1"/>
          </p:nvPr>
        </p:nvSpPr>
        <p:spPr>
          <a:xfrm>
            <a:off x="259882" y="1270536"/>
            <a:ext cx="11093918" cy="5380521"/>
          </a:xfrm>
        </p:spPr>
        <p:txBody>
          <a:bodyPr>
            <a:noAutofit/>
          </a:bodyPr>
          <a:lstStyle/>
          <a:p>
            <a:pPr marL="0" indent="0">
              <a:buNone/>
            </a:pPr>
            <a:r>
              <a:rPr lang="en-US" sz="2200" b="0" i="0" u="none" strike="noStrike" dirty="0">
                <a:solidFill>
                  <a:schemeClr val="tx1">
                    <a:lumMod val="95000"/>
                  </a:schemeClr>
                </a:solidFill>
                <a:effectLst/>
                <a:latin typeface="Arial" panose="020B0604020202020204" pitchFamily="34" charset="0"/>
                <a:cs typeface="Arial" panose="020B0604020202020204" pitchFamily="34" charset="0"/>
              </a:rPr>
              <a:t>Here we have applied five ML algorithms namely Logistic Regression, KNN, Random forest, Decision Tree, XgBoost.</a:t>
            </a:r>
          </a:p>
          <a:p>
            <a:pPr marL="0" indent="0">
              <a:buNone/>
            </a:pPr>
            <a:endParaRPr lang="en-US" sz="2200" b="0" i="0" u="none" strike="noStrike" dirty="0">
              <a:solidFill>
                <a:schemeClr val="tx1">
                  <a:lumMod val="95000"/>
                </a:schemeClr>
              </a:solidFill>
              <a:effectLst/>
              <a:latin typeface="Arial" panose="020B0604020202020204" pitchFamily="34" charset="0"/>
              <a:cs typeface="Arial" panose="020B0604020202020204" pitchFamily="34" charset="0"/>
            </a:endParaRPr>
          </a:p>
          <a:p>
            <a:pPr marL="0" indent="0" rtl="0">
              <a:spcBef>
                <a:spcPts val="0"/>
              </a:spcBef>
              <a:spcAft>
                <a:spcPts val="1000"/>
              </a:spcAft>
              <a:buNone/>
            </a:pPr>
            <a:r>
              <a:rPr lang="en-US" sz="2200" b="1" i="0" u="none" strike="noStrike" dirty="0">
                <a:solidFill>
                  <a:schemeClr val="accent1">
                    <a:lumMod val="75000"/>
                  </a:schemeClr>
                </a:solidFill>
                <a:effectLst/>
                <a:latin typeface="Arial" panose="020B0604020202020204" pitchFamily="34" charset="0"/>
                <a:cs typeface="Arial" panose="020B0604020202020204" pitchFamily="34" charset="0"/>
              </a:rPr>
              <a:t>Logistic Regression </a:t>
            </a:r>
            <a:endParaRPr lang="en-US" sz="2200" b="0" dirty="0">
              <a:solidFill>
                <a:schemeClr val="accent1">
                  <a:lumMod val="75000"/>
                </a:schemeClr>
              </a:solidFill>
              <a:effectLst/>
              <a:latin typeface="Arial" panose="020B0604020202020204" pitchFamily="34" charset="0"/>
              <a:cs typeface="Arial" panose="020B0604020202020204" pitchFamily="34" charset="0"/>
            </a:endParaRPr>
          </a:p>
          <a:p>
            <a:pPr marL="0" indent="0" rtl="0">
              <a:spcBef>
                <a:spcPts val="0"/>
              </a:spcBef>
              <a:spcAft>
                <a:spcPts val="1000"/>
              </a:spcAft>
              <a:buNone/>
            </a:pPr>
            <a:r>
              <a:rPr lang="en-US" sz="2200" b="0" i="0" u="none" strike="noStrike" dirty="0">
                <a:solidFill>
                  <a:schemeClr val="tx1">
                    <a:lumMod val="95000"/>
                  </a:schemeClr>
                </a:solidFill>
                <a:effectLst/>
                <a:latin typeface="Arial" panose="020B0604020202020204" pitchFamily="34" charset="0"/>
                <a:cs typeface="Arial" panose="020B0604020202020204" pitchFamily="34" charset="0"/>
              </a:rPr>
              <a:t>Logistic regression is a machine learning algorithm, which comes below the Supervised Learning approach used for fixing classification problems. It is used for predicting the categorical dependent variable with a given set of unbiased variables.</a:t>
            </a:r>
          </a:p>
          <a:p>
            <a:pPr marL="0" indent="0" rtl="0">
              <a:spcBef>
                <a:spcPts val="0"/>
              </a:spcBef>
              <a:spcAft>
                <a:spcPts val="1000"/>
              </a:spcAft>
              <a:buNone/>
            </a:pPr>
            <a:endParaRPr lang="en-US" sz="2200" b="0" dirty="0">
              <a:solidFill>
                <a:schemeClr val="tx1">
                  <a:lumMod val="95000"/>
                </a:schemeClr>
              </a:solidFill>
              <a:effectLst/>
              <a:latin typeface="Arial" panose="020B0604020202020204" pitchFamily="34" charset="0"/>
              <a:cs typeface="Arial" panose="020B0604020202020204" pitchFamily="34" charset="0"/>
            </a:endParaRPr>
          </a:p>
          <a:p>
            <a:pPr marL="0" indent="0" rtl="0">
              <a:spcBef>
                <a:spcPts val="0"/>
              </a:spcBef>
              <a:spcAft>
                <a:spcPts val="1000"/>
              </a:spcAft>
              <a:buNone/>
            </a:pPr>
            <a:r>
              <a:rPr lang="en-US" sz="2200" b="1" i="0" u="none" strike="noStrike" dirty="0">
                <a:solidFill>
                  <a:schemeClr val="accent1">
                    <a:lumMod val="75000"/>
                  </a:schemeClr>
                </a:solidFill>
                <a:effectLst/>
                <a:latin typeface="Arial" panose="020B0604020202020204" pitchFamily="34" charset="0"/>
                <a:cs typeface="Arial" panose="020B0604020202020204" pitchFamily="34" charset="0"/>
              </a:rPr>
              <a:t>K-Nearest Neighbor </a:t>
            </a:r>
            <a:endParaRPr lang="en-US" sz="2200" b="0" dirty="0">
              <a:solidFill>
                <a:schemeClr val="accent1">
                  <a:lumMod val="75000"/>
                </a:schemeClr>
              </a:solidFill>
              <a:effectLst/>
              <a:latin typeface="Arial" panose="020B0604020202020204" pitchFamily="34" charset="0"/>
              <a:cs typeface="Arial" panose="020B0604020202020204" pitchFamily="34" charset="0"/>
            </a:endParaRPr>
          </a:p>
          <a:p>
            <a:pPr marL="0" indent="0" rtl="0">
              <a:spcBef>
                <a:spcPts val="0"/>
              </a:spcBef>
              <a:spcAft>
                <a:spcPts val="1000"/>
              </a:spcAft>
              <a:buNone/>
            </a:pPr>
            <a:r>
              <a:rPr lang="en-US" sz="2200" b="0" i="0" u="none" strike="noStrike" dirty="0">
                <a:solidFill>
                  <a:schemeClr val="tx1">
                    <a:lumMod val="95000"/>
                  </a:schemeClr>
                </a:solidFill>
                <a:effectLst/>
                <a:latin typeface="Arial" panose="020B0604020202020204" pitchFamily="34" charset="0"/>
                <a:cs typeface="Arial" panose="020B0604020202020204" pitchFamily="34" charset="0"/>
              </a:rPr>
              <a:t>K-Nearest Neighbor is one of the least complex Machine Learning calculations dependent on Supervised Learning procedure utilized for classification problems. KNN calculation accepts the comparability between the new data and previously present cases and put the new case into the classification that is generally alike the available classes. </a:t>
            </a:r>
            <a:endParaRPr lang="en-US" sz="2200" b="0" dirty="0">
              <a:solidFill>
                <a:schemeClr val="tx1">
                  <a:lumMod val="95000"/>
                </a:schemeClr>
              </a:solidFill>
              <a:effectLst/>
              <a:latin typeface="Arial" panose="020B0604020202020204" pitchFamily="34" charset="0"/>
              <a:cs typeface="Arial" panose="020B0604020202020204" pitchFamily="34" charset="0"/>
            </a:endParaRPr>
          </a:p>
          <a:p>
            <a:pPr marL="0" indent="0" rtl="0">
              <a:spcBef>
                <a:spcPts val="0"/>
              </a:spcBef>
              <a:spcAft>
                <a:spcPts val="1000"/>
              </a:spcAft>
              <a:buNone/>
            </a:pPr>
            <a:br>
              <a:rPr lang="en-US" sz="2200" dirty="0">
                <a:latin typeface="Arial" panose="020B0604020202020204" pitchFamily="34" charset="0"/>
                <a:cs typeface="Arial" panose="020B0604020202020204" pitchFamily="34" charset="0"/>
              </a:rPr>
            </a:br>
            <a:br>
              <a:rPr lang="en-US" sz="2200" dirty="0">
                <a:latin typeface="Arial" panose="020B0604020202020204" pitchFamily="34" charset="0"/>
                <a:cs typeface="Arial" panose="020B0604020202020204" pitchFamily="34" charset="0"/>
              </a:rPr>
            </a:br>
            <a:br>
              <a:rPr lang="en-US" sz="2200" dirty="0">
                <a:latin typeface="Arial" panose="020B0604020202020204" pitchFamily="34" charset="0"/>
                <a:cs typeface="Arial" panose="020B0604020202020204" pitchFamily="34" charset="0"/>
              </a:rPr>
            </a:br>
            <a:br>
              <a:rPr lang="en-US" sz="2200" dirty="0">
                <a:latin typeface="Arial" panose="020B0604020202020204" pitchFamily="34" charset="0"/>
                <a:cs typeface="Arial" panose="020B0604020202020204" pitchFamily="34" charset="0"/>
              </a:rPr>
            </a:b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4507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E9599C-CA80-4A07-9CD7-DFE28EE7FE21}"/>
              </a:ext>
            </a:extLst>
          </p:cNvPr>
          <p:cNvSpPr>
            <a:spLocks noGrp="1"/>
          </p:cNvSpPr>
          <p:nvPr>
            <p:ph idx="1"/>
          </p:nvPr>
        </p:nvSpPr>
        <p:spPr>
          <a:xfrm>
            <a:off x="838200" y="596766"/>
            <a:ext cx="10515600" cy="5580197"/>
          </a:xfrm>
        </p:spPr>
        <p:txBody>
          <a:bodyPr>
            <a:noAutofit/>
          </a:bodyPr>
          <a:lstStyle/>
          <a:p>
            <a:pPr marL="0" indent="0" rtl="0">
              <a:spcBef>
                <a:spcPts val="0"/>
              </a:spcBef>
              <a:spcAft>
                <a:spcPts val="1000"/>
              </a:spcAft>
              <a:buNone/>
            </a:pPr>
            <a:r>
              <a:rPr lang="en-US" sz="2200" b="1" i="0" u="none" strike="noStrike" dirty="0">
                <a:solidFill>
                  <a:schemeClr val="accent1">
                    <a:lumMod val="75000"/>
                  </a:schemeClr>
                </a:solidFill>
                <a:effectLst/>
                <a:latin typeface="Arial" panose="020B0604020202020204" pitchFamily="34" charset="0"/>
                <a:cs typeface="Arial" panose="020B0604020202020204" pitchFamily="34" charset="0"/>
              </a:rPr>
              <a:t>Random Forest</a:t>
            </a:r>
            <a:endParaRPr lang="en-US" sz="2200" b="0" dirty="0">
              <a:solidFill>
                <a:schemeClr val="accent1">
                  <a:lumMod val="75000"/>
                </a:schemeClr>
              </a:solidFill>
              <a:effectLst/>
              <a:latin typeface="Arial" panose="020B0604020202020204" pitchFamily="34" charset="0"/>
              <a:cs typeface="Arial" panose="020B0604020202020204" pitchFamily="34" charset="0"/>
            </a:endParaRPr>
          </a:p>
          <a:p>
            <a:pPr marL="0" indent="0" rtl="0">
              <a:spcBef>
                <a:spcPts val="0"/>
              </a:spcBef>
              <a:spcAft>
                <a:spcPts val="1000"/>
              </a:spcAft>
              <a:buNone/>
            </a:pPr>
            <a:r>
              <a:rPr lang="en-US" sz="2200" b="0" i="0" u="none" strike="noStrike" dirty="0">
                <a:solidFill>
                  <a:schemeClr val="tx1">
                    <a:lumMod val="95000"/>
                  </a:schemeClr>
                </a:solidFill>
                <a:effectLst/>
                <a:latin typeface="Arial" panose="020B0604020202020204" pitchFamily="34" charset="0"/>
                <a:cs typeface="Arial" panose="020B0604020202020204" pitchFamily="34" charset="0"/>
              </a:rPr>
              <a:t>Random Forest is an machine learning algorithm that has a place with the regulated learning strategy utilized for both Classification and Regression issues in ML. It depends on the idea of ensemble learning, which is a course of consolidating various classifiers to take care of a complex problem and to work on the result of the model. </a:t>
            </a:r>
            <a:endParaRPr lang="en-US" sz="2200" b="0" dirty="0">
              <a:solidFill>
                <a:schemeClr val="tx1">
                  <a:lumMod val="95000"/>
                </a:schemeClr>
              </a:solidFill>
              <a:effectLst/>
              <a:latin typeface="Arial" panose="020B0604020202020204" pitchFamily="34" charset="0"/>
              <a:cs typeface="Arial" panose="020B0604020202020204" pitchFamily="34" charset="0"/>
            </a:endParaRPr>
          </a:p>
          <a:p>
            <a:pPr marL="0" indent="0" rtl="0">
              <a:spcBef>
                <a:spcPts val="0"/>
              </a:spcBef>
              <a:spcAft>
                <a:spcPts val="1000"/>
              </a:spcAft>
              <a:buNone/>
            </a:pPr>
            <a:r>
              <a:rPr lang="en-US" sz="2200" b="1" i="0" u="none" strike="noStrike" dirty="0">
                <a:solidFill>
                  <a:schemeClr val="accent1">
                    <a:lumMod val="75000"/>
                  </a:schemeClr>
                </a:solidFill>
                <a:effectLst/>
                <a:latin typeface="Arial" panose="020B0604020202020204" pitchFamily="34" charset="0"/>
                <a:cs typeface="Arial" panose="020B0604020202020204" pitchFamily="34" charset="0"/>
              </a:rPr>
              <a:t>Decision Tree</a:t>
            </a:r>
            <a:endParaRPr lang="en-US" sz="2200" b="0" dirty="0">
              <a:solidFill>
                <a:schemeClr val="accent1">
                  <a:lumMod val="75000"/>
                </a:schemeClr>
              </a:solidFill>
              <a:effectLst/>
              <a:latin typeface="Arial" panose="020B0604020202020204" pitchFamily="34" charset="0"/>
              <a:cs typeface="Arial" panose="020B0604020202020204" pitchFamily="34" charset="0"/>
            </a:endParaRPr>
          </a:p>
          <a:p>
            <a:pPr marL="0" indent="0" rtl="0">
              <a:spcBef>
                <a:spcPts val="0"/>
              </a:spcBef>
              <a:spcAft>
                <a:spcPts val="1000"/>
              </a:spcAft>
              <a:buNone/>
            </a:pPr>
            <a:r>
              <a:rPr lang="en-US" sz="2200" b="0" i="0" u="none" strike="noStrike" dirty="0">
                <a:solidFill>
                  <a:schemeClr val="tx1">
                    <a:lumMod val="95000"/>
                  </a:schemeClr>
                </a:solidFill>
                <a:effectLst/>
                <a:latin typeface="Arial" panose="020B0604020202020204" pitchFamily="34" charset="0"/>
                <a:cs typeface="Arial" panose="020B0604020202020204" pitchFamily="34" charset="0"/>
              </a:rPr>
              <a:t>Decision Tree is a supervised learning strategy utilized predominantly for classification. It is a tree-structured classifier, where internal nodes address the characteristics of a dataset, branches address the decision rules and each leaf node addresses the result. </a:t>
            </a:r>
            <a:endParaRPr lang="en-US" sz="2200" b="0" dirty="0">
              <a:solidFill>
                <a:schemeClr val="tx1">
                  <a:lumMod val="95000"/>
                </a:schemeClr>
              </a:solidFill>
              <a:effectLst/>
              <a:latin typeface="Arial" panose="020B0604020202020204" pitchFamily="34" charset="0"/>
              <a:cs typeface="Arial" panose="020B0604020202020204" pitchFamily="34" charset="0"/>
            </a:endParaRPr>
          </a:p>
          <a:p>
            <a:pPr marL="0" indent="0" rtl="0">
              <a:spcBef>
                <a:spcPts val="0"/>
              </a:spcBef>
              <a:spcAft>
                <a:spcPts val="1000"/>
              </a:spcAft>
              <a:buNone/>
            </a:pPr>
            <a:r>
              <a:rPr lang="en-US" sz="2200" b="1" i="0" u="none" strike="noStrike" dirty="0" err="1">
                <a:solidFill>
                  <a:schemeClr val="accent1">
                    <a:lumMod val="75000"/>
                  </a:schemeClr>
                </a:solidFill>
                <a:effectLst/>
                <a:latin typeface="Arial" panose="020B0604020202020204" pitchFamily="34" charset="0"/>
                <a:cs typeface="Arial" panose="020B0604020202020204" pitchFamily="34" charset="0"/>
              </a:rPr>
              <a:t>XGBoost</a:t>
            </a:r>
            <a:endParaRPr lang="en-US" sz="2200" b="0" dirty="0">
              <a:solidFill>
                <a:schemeClr val="accent1">
                  <a:lumMod val="75000"/>
                </a:schemeClr>
              </a:solidFill>
              <a:effectLst/>
              <a:latin typeface="Arial" panose="020B0604020202020204" pitchFamily="34" charset="0"/>
              <a:cs typeface="Arial" panose="020B0604020202020204" pitchFamily="34" charset="0"/>
            </a:endParaRPr>
          </a:p>
          <a:p>
            <a:pPr marL="0" indent="0" rtl="0">
              <a:spcBef>
                <a:spcPts val="0"/>
              </a:spcBef>
              <a:spcAft>
                <a:spcPts val="1000"/>
              </a:spcAft>
              <a:buNone/>
            </a:pPr>
            <a:r>
              <a:rPr lang="en-US" sz="2200" b="0" i="0" u="none" strike="noStrike" dirty="0" err="1">
                <a:solidFill>
                  <a:schemeClr val="tx1">
                    <a:lumMod val="95000"/>
                  </a:schemeClr>
                </a:solidFill>
                <a:effectLst/>
                <a:latin typeface="Arial" panose="020B0604020202020204" pitchFamily="34" charset="0"/>
                <a:cs typeface="Arial" panose="020B0604020202020204" pitchFamily="34" charset="0"/>
              </a:rPr>
              <a:t>XGBoost</a:t>
            </a:r>
            <a:r>
              <a:rPr lang="en-US" sz="2200" b="0" i="0" u="none" strike="noStrike" dirty="0">
                <a:solidFill>
                  <a:schemeClr val="tx1">
                    <a:lumMod val="95000"/>
                  </a:schemeClr>
                </a:solidFill>
                <a:effectLst/>
                <a:latin typeface="Arial" panose="020B0604020202020204" pitchFamily="34" charset="0"/>
                <a:cs typeface="Arial" panose="020B0604020202020204" pitchFamily="34" charset="0"/>
              </a:rPr>
              <a:t> stands for “Extreme Gradient Boosting”. </a:t>
            </a:r>
            <a:r>
              <a:rPr lang="en-US" sz="2200" b="0" i="0" u="none" strike="noStrike" dirty="0" err="1">
                <a:solidFill>
                  <a:schemeClr val="tx1">
                    <a:lumMod val="95000"/>
                  </a:schemeClr>
                </a:solidFill>
                <a:effectLst/>
                <a:latin typeface="Arial" panose="020B0604020202020204" pitchFamily="34" charset="0"/>
                <a:cs typeface="Arial" panose="020B0604020202020204" pitchFamily="34" charset="0"/>
              </a:rPr>
              <a:t>XGBoost</a:t>
            </a:r>
            <a:r>
              <a:rPr lang="en-US" sz="2200" b="0" i="0" u="none" strike="noStrike" dirty="0">
                <a:solidFill>
                  <a:schemeClr val="tx1">
                    <a:lumMod val="95000"/>
                  </a:schemeClr>
                </a:solidFill>
                <a:effectLst/>
                <a:latin typeface="Arial" panose="020B0604020202020204" pitchFamily="34" charset="0"/>
                <a:cs typeface="Arial" panose="020B0604020202020204" pitchFamily="34" charset="0"/>
              </a:rPr>
              <a:t> is an optimized distributed gradient boosting </a:t>
            </a:r>
            <a:r>
              <a:rPr lang="en-US" sz="2200" b="0" i="0" u="none" strike="noStrike" dirty="0" err="1">
                <a:solidFill>
                  <a:schemeClr val="tx1">
                    <a:lumMod val="95000"/>
                  </a:schemeClr>
                </a:solidFill>
                <a:effectLst/>
                <a:latin typeface="Arial" panose="020B0604020202020204" pitchFamily="34" charset="0"/>
                <a:cs typeface="Arial" panose="020B0604020202020204" pitchFamily="34" charset="0"/>
              </a:rPr>
              <a:t>library.It</a:t>
            </a:r>
            <a:r>
              <a:rPr lang="en-US" sz="2200" b="0" i="0" u="none" strike="noStrike" dirty="0">
                <a:solidFill>
                  <a:schemeClr val="tx1">
                    <a:lumMod val="95000"/>
                  </a:schemeClr>
                </a:solidFill>
                <a:effectLst/>
                <a:latin typeface="Arial" panose="020B0604020202020204" pitchFamily="34" charset="0"/>
                <a:cs typeface="Arial" panose="020B0604020202020204" pitchFamily="34" charset="0"/>
              </a:rPr>
              <a:t> implements Machine Learning algorithms under the Gradient Boosting framework. It provides a parallel tree boosting to solve many data science problems in a fast and accurate way. </a:t>
            </a:r>
            <a:endParaRPr lang="en-US" sz="2200" b="0" dirty="0">
              <a:solidFill>
                <a:schemeClr val="tx1">
                  <a:lumMod val="95000"/>
                </a:schemeClr>
              </a:solidFill>
              <a:effectLst/>
              <a:latin typeface="Arial" panose="020B0604020202020204" pitchFamily="34" charset="0"/>
              <a:cs typeface="Arial" panose="020B0604020202020204" pitchFamily="34" charset="0"/>
            </a:endParaRPr>
          </a:p>
          <a:p>
            <a:pPr marL="0" indent="0">
              <a:buNone/>
            </a:pPr>
            <a:br>
              <a:rPr lang="en-US" sz="2200" dirty="0">
                <a:latin typeface="Arial" panose="020B0604020202020204" pitchFamily="34" charset="0"/>
                <a:cs typeface="Arial" panose="020B0604020202020204" pitchFamily="34" charset="0"/>
              </a:rPr>
            </a:b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6709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24FF-8142-4FE9-B824-BC53F6937144}"/>
              </a:ext>
            </a:extLst>
          </p:cNvPr>
          <p:cNvSpPr>
            <a:spLocks noGrp="1"/>
          </p:cNvSpPr>
          <p:nvPr>
            <p:ph type="title"/>
          </p:nvPr>
        </p:nvSpPr>
        <p:spPr>
          <a:xfrm>
            <a:off x="838200" y="220746"/>
            <a:ext cx="10515600" cy="1011288"/>
          </a:xfrm>
        </p:spPr>
        <p:txBody>
          <a:bodyPr>
            <a:normAutofit fontScale="90000"/>
          </a:bodyPr>
          <a:lstStyle/>
          <a:p>
            <a:pPr algn="ctr"/>
            <a:r>
              <a:rPr lang="en-US" sz="4000" b="1" i="0" u="none" strike="noStrike" dirty="0">
                <a:effectLst/>
                <a:latin typeface="Times New Roman" panose="02020603050405020304" pitchFamily="18" charset="0"/>
                <a:cs typeface="Times New Roman" panose="02020603050405020304" pitchFamily="18" charset="0"/>
              </a:rPr>
              <a:t>PRECISION AND RECALL SCORE</a:t>
            </a:r>
            <a:br>
              <a:rPr lang="en-US" b="0" dirty="0">
                <a:effectLst/>
              </a:rPr>
            </a:br>
            <a:endParaRPr lang="en-IN" dirty="0"/>
          </a:p>
        </p:txBody>
      </p:sp>
      <p:sp>
        <p:nvSpPr>
          <p:cNvPr id="3" name="Content Placeholder 2">
            <a:extLst>
              <a:ext uri="{FF2B5EF4-FFF2-40B4-BE49-F238E27FC236}">
                <a16:creationId xmlns:a16="http://schemas.microsoft.com/office/drawing/2014/main" id="{D5264D09-81AB-4602-9700-3904214E5B48}"/>
              </a:ext>
            </a:extLst>
          </p:cNvPr>
          <p:cNvSpPr>
            <a:spLocks noGrp="1"/>
          </p:cNvSpPr>
          <p:nvPr>
            <p:ph idx="1"/>
          </p:nvPr>
        </p:nvSpPr>
        <p:spPr>
          <a:xfrm>
            <a:off x="606392" y="912905"/>
            <a:ext cx="10747408" cy="5832910"/>
          </a:xfrm>
        </p:spPr>
        <p:txBody>
          <a:bodyPr>
            <a:normAutofit/>
          </a:bodyPr>
          <a:lstStyle/>
          <a:p>
            <a:pPr marL="0" indent="0" rtl="0">
              <a:spcBef>
                <a:spcPts val="0"/>
              </a:spcBef>
              <a:spcAft>
                <a:spcPts val="1000"/>
              </a:spcAft>
              <a:buNone/>
            </a:pPr>
            <a:r>
              <a:rPr lang="en-US" sz="2100" b="0" i="0" u="none" strike="noStrike" dirty="0">
                <a:solidFill>
                  <a:schemeClr val="tx1">
                    <a:lumMod val="95000"/>
                  </a:schemeClr>
                </a:solidFill>
                <a:effectLst/>
                <a:latin typeface="Arial" panose="020B0604020202020204" pitchFamily="34" charset="0"/>
                <a:cs typeface="Arial" panose="020B0604020202020204" pitchFamily="34" charset="0"/>
              </a:rPr>
              <a:t>Now we proceed to estimate the precision and recall score of each of the five algorithms. Precision score quantifies the number of positive class predictions that actually belong to the positive class. Recall score quantifies the number of positive class predictions made out of all positive examples in the dataset.</a:t>
            </a:r>
            <a:endParaRPr lang="en-US" sz="2100" b="0" dirty="0">
              <a:solidFill>
                <a:schemeClr val="tx1">
                  <a:lumMod val="95000"/>
                </a:schemeClr>
              </a:solidFill>
              <a:effectLst/>
              <a:latin typeface="Arial" panose="020B0604020202020204" pitchFamily="34" charset="0"/>
              <a:cs typeface="Arial" panose="020B0604020202020204" pitchFamily="34" charset="0"/>
            </a:endParaRPr>
          </a:p>
          <a:p>
            <a:pPr marL="0" indent="0">
              <a:buNone/>
            </a:pPr>
            <a:br>
              <a:rPr lang="en-US" sz="2100" dirty="0">
                <a:latin typeface="Arial" panose="020B0604020202020204" pitchFamily="34" charset="0"/>
                <a:cs typeface="Arial" panose="020B0604020202020204" pitchFamily="34" charset="0"/>
              </a:rPr>
            </a:br>
            <a:endParaRPr lang="en-IN" sz="21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D7FE627A-4667-4061-8857-192DBBE65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81649"/>
            <a:ext cx="3955126" cy="4355606"/>
          </a:xfrm>
          <a:prstGeom prst="rect">
            <a:avLst/>
          </a:prstGeom>
        </p:spPr>
      </p:pic>
      <p:pic>
        <p:nvPicPr>
          <p:cNvPr id="10" name="Picture 9">
            <a:extLst>
              <a:ext uri="{FF2B5EF4-FFF2-40B4-BE49-F238E27FC236}">
                <a16:creationId xmlns:a16="http://schemas.microsoft.com/office/drawing/2014/main" id="{682A86C6-31DF-4CF6-93BB-8A6057B6B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1387" y="2903571"/>
            <a:ext cx="3810532" cy="2152950"/>
          </a:xfrm>
          <a:prstGeom prst="rect">
            <a:avLst/>
          </a:prstGeom>
        </p:spPr>
      </p:pic>
    </p:spTree>
    <p:extLst>
      <p:ext uri="{BB962C8B-B14F-4D97-AF65-F5344CB8AC3E}">
        <p14:creationId xmlns:p14="http://schemas.microsoft.com/office/powerpoint/2010/main" val="3010650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1BE0-9C63-438A-9B59-A485AB45E399}"/>
              </a:ext>
            </a:extLst>
          </p:cNvPr>
          <p:cNvSpPr>
            <a:spLocks noGrp="1"/>
          </p:cNvSpPr>
          <p:nvPr>
            <p:ph type="title"/>
          </p:nvPr>
        </p:nvSpPr>
        <p:spPr>
          <a:xfrm>
            <a:off x="838200" y="347370"/>
            <a:ext cx="10515600" cy="963161"/>
          </a:xfrm>
        </p:spPr>
        <p:txBody>
          <a:bodyPr>
            <a:normAutofit/>
          </a:bodyPr>
          <a:lstStyle/>
          <a:p>
            <a:pPr algn="ctr"/>
            <a:r>
              <a:rPr lang="en-US" b="1" dirty="0">
                <a:latin typeface="Times New Roman" panose="02020603050405020304" pitchFamily="18" charset="0"/>
                <a:cs typeface="Times New Roman" panose="02020603050405020304" pitchFamily="18" charset="0"/>
              </a:rPr>
              <a:t>C</a:t>
            </a:r>
            <a:r>
              <a:rPr lang="en-IN" b="1" dirty="0">
                <a:latin typeface="Times New Roman" panose="02020603050405020304" pitchFamily="18" charset="0"/>
                <a:cs typeface="Times New Roman" panose="02020603050405020304" pitchFamily="18" charset="0"/>
              </a:rPr>
              <a:t>OMPARATIVE ANALYSIS</a:t>
            </a:r>
            <a:endParaRPr lang="en-IN" sz="36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055129C-A846-4191-8599-F888F50FB26B}"/>
              </a:ext>
            </a:extLst>
          </p:cNvPr>
          <p:cNvPicPr>
            <a:picLocks noGrp="1" noChangeAspect="1"/>
          </p:cNvPicPr>
          <p:nvPr>
            <p:ph idx="1"/>
          </p:nvPr>
        </p:nvPicPr>
        <p:blipFill rotWithShape="1">
          <a:blip r:embed="rId2"/>
          <a:srcRect l="5662" t="40701" r="42710" b="40127"/>
          <a:stretch/>
        </p:blipFill>
        <p:spPr>
          <a:xfrm>
            <a:off x="2863930" y="1824094"/>
            <a:ext cx="4904032" cy="3950896"/>
          </a:xfrm>
        </p:spPr>
      </p:pic>
    </p:spTree>
    <p:extLst>
      <p:ext uri="{BB962C8B-B14F-4D97-AF65-F5344CB8AC3E}">
        <p14:creationId xmlns:p14="http://schemas.microsoft.com/office/powerpoint/2010/main" val="1249789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25405-04C3-4D35-B1A2-76A9F1688E9D}"/>
              </a:ext>
            </a:extLst>
          </p:cNvPr>
          <p:cNvSpPr>
            <a:spLocks noGrp="1"/>
          </p:cNvSpPr>
          <p:nvPr>
            <p:ph type="title"/>
          </p:nvPr>
        </p:nvSpPr>
        <p:spPr>
          <a:xfrm>
            <a:off x="838200" y="365126"/>
            <a:ext cx="10515600" cy="818782"/>
          </a:xfrm>
        </p:spPr>
        <p:txBody>
          <a:bodyPr>
            <a:normAutofit/>
          </a:bodyPr>
          <a:lstStyle/>
          <a:p>
            <a:pPr algn="ctr"/>
            <a:r>
              <a:rPr lang="fr-FR" sz="3600" b="1" i="0" u="none" strike="noStrike" dirty="0">
                <a:effectLst/>
                <a:latin typeface="Times New Roman" panose="02020603050405020304" pitchFamily="18" charset="0"/>
                <a:cs typeface="Times New Roman" panose="02020603050405020304" pitchFamily="18" charset="0"/>
              </a:rPr>
              <a:t>CONFUSION MATRIX FOR RANDOM FOREST</a:t>
            </a:r>
            <a:endParaRPr lang="en-IN"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FF0C153-BDC7-4193-B9BC-4D1EFBB22AB4}"/>
              </a:ext>
            </a:extLst>
          </p:cNvPr>
          <p:cNvSpPr>
            <a:spLocks noGrp="1"/>
          </p:cNvSpPr>
          <p:nvPr>
            <p:ph idx="1"/>
          </p:nvPr>
        </p:nvSpPr>
        <p:spPr>
          <a:xfrm>
            <a:off x="838200" y="1270535"/>
            <a:ext cx="10515600" cy="4906428"/>
          </a:xfrm>
        </p:spPr>
        <p:txBody>
          <a:bodyPr>
            <a:normAutofit/>
          </a:bodyPr>
          <a:lstStyle/>
          <a:p>
            <a:pPr marL="0" indent="0">
              <a:buNone/>
            </a:pPr>
            <a:r>
              <a:rPr lang="en-IN" sz="2200" dirty="0"/>
              <a:t>From the recall and the precision scores of the algorithms used Random Forest algorithm performs better.</a:t>
            </a:r>
          </a:p>
          <a:p>
            <a:pPr marL="0" indent="0">
              <a:buNone/>
            </a:pPr>
            <a:r>
              <a:rPr lang="en-IN" sz="2200" dirty="0"/>
              <a:t> </a:t>
            </a:r>
          </a:p>
        </p:txBody>
      </p:sp>
      <p:pic>
        <p:nvPicPr>
          <p:cNvPr id="6" name="Picture 5">
            <a:extLst>
              <a:ext uri="{FF2B5EF4-FFF2-40B4-BE49-F238E27FC236}">
                <a16:creationId xmlns:a16="http://schemas.microsoft.com/office/drawing/2014/main" id="{1CAE35AC-27B3-4C91-AA4B-A592A5F00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810" y="2003980"/>
            <a:ext cx="6429769" cy="4488893"/>
          </a:xfrm>
          <a:prstGeom prst="rect">
            <a:avLst/>
          </a:prstGeom>
        </p:spPr>
      </p:pic>
    </p:spTree>
    <p:extLst>
      <p:ext uri="{BB962C8B-B14F-4D97-AF65-F5344CB8AC3E}">
        <p14:creationId xmlns:p14="http://schemas.microsoft.com/office/powerpoint/2010/main" val="1913848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F142-3C0F-4846-8519-86603B600AB5}"/>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1AD15B0E-3A95-4E52-8101-F60F63DA6AD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67147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AE39-2B04-4BC1-BD35-30BA7C2D0546}"/>
              </a:ext>
            </a:extLst>
          </p:cNvPr>
          <p:cNvSpPr>
            <a:spLocks noGrp="1"/>
          </p:cNvSpPr>
          <p:nvPr>
            <p:ph type="title"/>
          </p:nvPr>
        </p:nvSpPr>
        <p:spPr/>
        <p:txBody>
          <a:bodyPr/>
          <a:lstStyle/>
          <a:p>
            <a:pPr algn="ctr"/>
            <a:r>
              <a:rPr lang="en-US" b="1" dirty="0">
                <a:latin typeface="Cambria" panose="02040503050406030204" pitchFamily="18" charset="0"/>
                <a:ea typeface="Cambria" panose="02040503050406030204" pitchFamily="18" charset="0"/>
              </a:rPr>
              <a:t>BLOCKCHAIN IMPLEMENTATION</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3E3D42D-0587-4569-86B3-22BE419FA5F3}"/>
              </a:ext>
            </a:extLst>
          </p:cNvPr>
          <p:cNvSpPr>
            <a:spLocks noGrp="1"/>
          </p:cNvSpPr>
          <p:nvPr>
            <p:ph idx="1"/>
          </p:nvPr>
        </p:nvSpPr>
        <p:spPr>
          <a:xfrm>
            <a:off x="677334" y="1420427"/>
            <a:ext cx="8596668" cy="5193437"/>
          </a:xfrm>
        </p:spPr>
        <p:txBody>
          <a:bodyPr>
            <a:normAutofit fontScale="85000" lnSpcReduction="20000"/>
          </a:bodyPr>
          <a:lstStyle/>
          <a:p>
            <a:pPr marL="342900" lvl="0" indent="-342900">
              <a:lnSpc>
                <a:spcPct val="105000"/>
              </a:lnSpc>
              <a:buFont typeface="Symbol" panose="05050102010706020507" pitchFamily="18" charset="2"/>
              <a:buChar char=""/>
            </a:pPr>
            <a:r>
              <a:rPr lang="en-US" sz="2300" dirty="0">
                <a:effectLst/>
                <a:latin typeface="Calibri" panose="020F0502020204030204" pitchFamily="34" charset="0"/>
                <a:ea typeface="Calibri" panose="020F0502020204030204" pitchFamily="34" charset="0"/>
                <a:cs typeface="Calibri" panose="020F0502020204030204" pitchFamily="34" charset="0"/>
              </a:rPr>
              <a:t>Blockchains are immutable and decentralized ledgers that help us store data and the transactions in a series of blocks. </a:t>
            </a:r>
            <a:endParaRPr lang="en-IN" sz="23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5000"/>
              </a:lnSpc>
              <a:buFont typeface="Symbol" panose="05050102010706020507" pitchFamily="18" charset="2"/>
              <a:buChar char=""/>
            </a:pPr>
            <a:r>
              <a:rPr lang="en-US" sz="2300" dirty="0">
                <a:effectLst/>
                <a:latin typeface="Calibri" panose="020F0502020204030204" pitchFamily="34" charset="0"/>
                <a:ea typeface="Calibri" panose="020F0502020204030204" pitchFamily="34" charset="0"/>
                <a:cs typeface="Calibri" panose="020F0502020204030204" pitchFamily="34" charset="0"/>
              </a:rPr>
              <a:t>Ethereum is a decentralized open-sourced platform that allows us to build other blockchain applications on it using smart contract. An Ethereum blockchain account is created using the Ethereum cryptocurrency wallet. The Ethereum cryptocurrency wallet allows us to interact with the Ethereum blockchain and decentralized applications.</a:t>
            </a:r>
            <a:endParaRPr lang="en-IN" sz="23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5000"/>
              </a:lnSpc>
              <a:spcAft>
                <a:spcPts val="800"/>
              </a:spcAft>
              <a:buFont typeface="Symbol" panose="05050102010706020507" pitchFamily="18" charset="2"/>
              <a:buChar char=""/>
            </a:pPr>
            <a:r>
              <a:rPr lang="en-US" sz="2300" dirty="0">
                <a:effectLst/>
                <a:latin typeface="Calibri" panose="020F0502020204030204" pitchFamily="34" charset="0"/>
                <a:ea typeface="Calibri" panose="020F0502020204030204" pitchFamily="34" charset="0"/>
                <a:cs typeface="Calibri" panose="020F0502020204030204" pitchFamily="34" charset="0"/>
              </a:rPr>
              <a:t>Here, </a:t>
            </a:r>
            <a:r>
              <a:rPr lang="en-US" sz="2300" dirty="0" err="1">
                <a:effectLst/>
                <a:latin typeface="Calibri" panose="020F0502020204030204" pitchFamily="34" charset="0"/>
                <a:ea typeface="Calibri" panose="020F0502020204030204" pitchFamily="34" charset="0"/>
                <a:cs typeface="Calibri" panose="020F0502020204030204" pitchFamily="34" charset="0"/>
              </a:rPr>
              <a:t>Metamask</a:t>
            </a:r>
            <a:r>
              <a:rPr lang="en-US" sz="2300" dirty="0">
                <a:effectLst/>
                <a:latin typeface="Calibri" panose="020F0502020204030204" pitchFamily="34" charset="0"/>
                <a:ea typeface="Calibri" panose="020F0502020204030204" pitchFamily="34" charset="0"/>
                <a:cs typeface="Calibri" panose="020F0502020204030204" pitchFamily="34" charset="0"/>
              </a:rPr>
              <a:t> wallet is used to interact with the Ethereum blockchain. It provides unique account address, public key and private key that ensures a secure interaction with the Ethereum blockchain.</a:t>
            </a:r>
          </a:p>
          <a:p>
            <a:pPr>
              <a:lnSpc>
                <a:spcPct val="105000"/>
              </a:lnSpc>
              <a:spcAft>
                <a:spcPts val="800"/>
              </a:spcAft>
            </a:pPr>
            <a:r>
              <a:rPr lang="en-US" sz="2300" b="1"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SOFTWARE TOOLS USED:</a:t>
            </a:r>
            <a:endParaRPr lang="en-IN" sz="230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5000"/>
              </a:lnSpc>
              <a:spcAft>
                <a:spcPts val="800"/>
              </a:spcAft>
              <a:buNone/>
            </a:pPr>
            <a:r>
              <a:rPr lang="en-US" sz="2300" b="1" dirty="0">
                <a:effectLst/>
                <a:latin typeface="Calibri" panose="020F0502020204030204" pitchFamily="34" charset="0"/>
                <a:ea typeface="Calibri" panose="020F0502020204030204" pitchFamily="34" charset="0"/>
                <a:cs typeface="Calibri" panose="020F0502020204030204" pitchFamily="34" charset="0"/>
              </a:rPr>
              <a:t>	</a:t>
            </a:r>
            <a:r>
              <a:rPr lang="en-US" sz="2300" dirty="0">
                <a:effectLst/>
                <a:latin typeface="Calibri" panose="020F0502020204030204" pitchFamily="34" charset="0"/>
                <a:ea typeface="Calibri" panose="020F0502020204030204" pitchFamily="34" charset="0"/>
                <a:cs typeface="Calibri" panose="020F0502020204030204" pitchFamily="34" charset="0"/>
              </a:rPr>
              <a:t>Remix Ethereum IDE, </a:t>
            </a:r>
            <a:r>
              <a:rPr lang="en-US" sz="2300" dirty="0" err="1">
                <a:effectLst/>
                <a:latin typeface="Calibri" panose="020F0502020204030204" pitchFamily="34" charset="0"/>
                <a:ea typeface="Calibri" panose="020F0502020204030204" pitchFamily="34" charset="0"/>
                <a:cs typeface="Calibri" panose="020F0502020204030204" pitchFamily="34" charset="0"/>
              </a:rPr>
              <a:t>Metamask</a:t>
            </a:r>
            <a:r>
              <a:rPr lang="en-US" sz="2300" dirty="0">
                <a:effectLst/>
                <a:latin typeface="Calibri" panose="020F0502020204030204" pitchFamily="34" charset="0"/>
                <a:ea typeface="Calibri" panose="020F0502020204030204" pitchFamily="34" charset="0"/>
                <a:cs typeface="Calibri" panose="020F0502020204030204" pitchFamily="34" charset="0"/>
              </a:rPr>
              <a:t> wallet, </a:t>
            </a:r>
            <a:r>
              <a:rPr lang="en-US" sz="2300" dirty="0" err="1">
                <a:effectLst/>
                <a:latin typeface="Calibri" panose="020F0502020204030204" pitchFamily="34" charset="0"/>
                <a:ea typeface="Calibri" panose="020F0502020204030204" pitchFamily="34" charset="0"/>
                <a:cs typeface="Calibri" panose="020F0502020204030204" pitchFamily="34" charset="0"/>
              </a:rPr>
              <a:t>Rinkeby</a:t>
            </a:r>
            <a:r>
              <a:rPr lang="en-US" sz="2300" dirty="0">
                <a:effectLst/>
                <a:latin typeface="Calibri" panose="020F0502020204030204" pitchFamily="34" charset="0"/>
                <a:ea typeface="Calibri" panose="020F0502020204030204" pitchFamily="34" charset="0"/>
                <a:cs typeface="Calibri" panose="020F0502020204030204" pitchFamily="34" charset="0"/>
              </a:rPr>
              <a:t> Test Network</a:t>
            </a:r>
            <a:endParaRPr lang="en-IN" sz="2300" dirty="0">
              <a:effectLst/>
              <a:latin typeface="Calibri" panose="020F0502020204030204" pitchFamily="34" charset="0"/>
              <a:ea typeface="Calibri" panose="020F0502020204030204" pitchFamily="34" charset="0"/>
              <a:cs typeface="Calibri" panose="020F0502020204030204" pitchFamily="34" charset="0"/>
            </a:endParaRPr>
          </a:p>
          <a:p>
            <a:pPr>
              <a:lnSpc>
                <a:spcPct val="105000"/>
              </a:lnSpc>
              <a:spcAft>
                <a:spcPts val="800"/>
              </a:spcAft>
            </a:pPr>
            <a:r>
              <a:rPr lang="en-US" sz="2300" b="1"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PROGRAMMING LANGUAGE:</a:t>
            </a:r>
            <a:endParaRPr lang="en-IN" sz="230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5000"/>
              </a:lnSpc>
              <a:spcAft>
                <a:spcPts val="800"/>
              </a:spcAft>
              <a:buNone/>
            </a:pPr>
            <a:r>
              <a:rPr lang="en-US" sz="2300" b="1" dirty="0">
                <a:effectLst/>
                <a:latin typeface="Calibri" panose="020F0502020204030204" pitchFamily="34" charset="0"/>
                <a:ea typeface="Calibri" panose="020F0502020204030204" pitchFamily="34" charset="0"/>
                <a:cs typeface="Calibri" panose="020F0502020204030204" pitchFamily="34" charset="0"/>
              </a:rPr>
              <a:t>	</a:t>
            </a:r>
            <a:r>
              <a:rPr lang="en-US" sz="2300" dirty="0">
                <a:effectLst/>
                <a:latin typeface="Calibri" panose="020F0502020204030204" pitchFamily="34" charset="0"/>
                <a:ea typeface="Calibri" panose="020F0502020204030204" pitchFamily="34" charset="0"/>
                <a:cs typeface="Calibri" panose="020F0502020204030204" pitchFamily="34" charset="0"/>
              </a:rPr>
              <a:t>Solidity (Ethereum)</a:t>
            </a:r>
            <a:endParaRPr lang="en-IN" sz="23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5000"/>
              </a:lnSpc>
              <a:spcAft>
                <a:spcPts val="8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7940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0029E-8809-43C2-B84C-C6B5406E82D5}"/>
              </a:ext>
            </a:extLst>
          </p:cNvPr>
          <p:cNvSpPr>
            <a:spLocks noGrp="1"/>
          </p:cNvSpPr>
          <p:nvPr>
            <p:ph type="title"/>
          </p:nvPr>
        </p:nvSpPr>
        <p:spPr/>
        <p:txBody>
          <a:bodyPr/>
          <a:lstStyle/>
          <a:p>
            <a:pPr algn="ctr"/>
            <a:r>
              <a:rPr lang="en-US" b="1" dirty="0">
                <a:latin typeface="Cambria" panose="02040503050406030204" pitchFamily="18" charset="0"/>
                <a:ea typeface="Cambria" panose="02040503050406030204" pitchFamily="18" charset="0"/>
              </a:rPr>
              <a:t>SMART CONTRACTS</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B651ED4-557B-4FA9-AA8D-DE3A356F7BF7}"/>
              </a:ext>
            </a:extLst>
          </p:cNvPr>
          <p:cNvSpPr>
            <a:spLocks noGrp="1"/>
          </p:cNvSpPr>
          <p:nvPr>
            <p:ph sz="half" idx="1"/>
          </p:nvPr>
        </p:nvSpPr>
        <p:spPr>
          <a:xfrm>
            <a:off x="677334" y="1793289"/>
            <a:ext cx="4184035" cy="4248072"/>
          </a:xfrm>
        </p:spPr>
        <p:txBody>
          <a:bodyPr>
            <a:normAutofit fontScale="92500" lnSpcReduction="20000"/>
          </a:bodyPr>
          <a:lstStyle/>
          <a:p>
            <a:r>
              <a:rPr lang="en-US" sz="1900" dirty="0">
                <a:effectLst/>
                <a:latin typeface="Calibri" panose="020F0502020204030204" pitchFamily="34" charset="0"/>
                <a:ea typeface="Calibri" panose="020F0502020204030204" pitchFamily="34" charset="0"/>
                <a:cs typeface="Calibri" panose="020F0502020204030204" pitchFamily="34" charset="0"/>
              </a:rPr>
              <a:t>A smart contract is a computer program or a transaction protocol that run on the blockchain when predetermined conditions are met. </a:t>
            </a:r>
          </a:p>
          <a:p>
            <a:r>
              <a:rPr lang="en-US" sz="1900" dirty="0">
                <a:effectLst/>
                <a:latin typeface="Calibri" panose="020F0502020204030204" pitchFamily="34" charset="0"/>
                <a:ea typeface="Calibri" panose="020F0502020204030204" pitchFamily="34" charset="0"/>
                <a:cs typeface="Calibri" panose="020F0502020204030204" pitchFamily="34" charset="0"/>
              </a:rPr>
              <a:t>They are used to automate the execution of an agreement according to the terms of a contract.</a:t>
            </a:r>
          </a:p>
          <a:p>
            <a:r>
              <a:rPr lang="en-US" sz="1900" dirty="0">
                <a:effectLst/>
                <a:latin typeface="Calibri" panose="020F0502020204030204" pitchFamily="34" charset="0"/>
                <a:ea typeface="Calibri" panose="020F0502020204030204" pitchFamily="34" charset="0"/>
                <a:cs typeface="Calibri" panose="020F0502020204030204" pitchFamily="34" charset="0"/>
              </a:rPr>
              <a:t>Solidity is an object-oriented programming language for writing smart contracts. It is used to implement smart contracts on various blockchain platforms like Ethereum.</a:t>
            </a:r>
          </a:p>
          <a:p>
            <a:r>
              <a:rPr lang="en-US" sz="1900" dirty="0">
                <a:effectLst/>
                <a:latin typeface="Calibri" panose="020F0502020204030204" pitchFamily="34" charset="0"/>
                <a:ea typeface="Calibri" panose="020F0502020204030204" pitchFamily="34" charset="0"/>
                <a:cs typeface="Calibri" panose="020F0502020204030204" pitchFamily="34" charset="0"/>
              </a:rPr>
              <a:t>Here, Remix Ethereum IDE is used to create, compile and debug smart contracts and </a:t>
            </a:r>
            <a:r>
              <a:rPr lang="en-US" sz="1900" dirty="0" err="1">
                <a:effectLst/>
                <a:latin typeface="Calibri" panose="020F0502020204030204" pitchFamily="34" charset="0"/>
                <a:ea typeface="Calibri" panose="020F0502020204030204" pitchFamily="34" charset="0"/>
                <a:cs typeface="Calibri" panose="020F0502020204030204" pitchFamily="34" charset="0"/>
              </a:rPr>
              <a:t>Rinkeby</a:t>
            </a:r>
            <a:r>
              <a:rPr lang="en-US" sz="1900" dirty="0">
                <a:effectLst/>
                <a:latin typeface="Calibri" panose="020F0502020204030204" pitchFamily="34" charset="0"/>
                <a:ea typeface="Calibri" panose="020F0502020204030204" pitchFamily="34" charset="0"/>
                <a:cs typeface="Calibri" panose="020F0502020204030204" pitchFamily="34" charset="0"/>
              </a:rPr>
              <a:t> Test Network is used to test smart contracts before deployment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endParaRPr>
          </a:p>
          <a:p>
            <a:endParaRPr lang="en-IN" dirty="0"/>
          </a:p>
        </p:txBody>
      </p:sp>
      <p:sp>
        <p:nvSpPr>
          <p:cNvPr id="4" name="Content Placeholder 3">
            <a:extLst>
              <a:ext uri="{FF2B5EF4-FFF2-40B4-BE49-F238E27FC236}">
                <a16:creationId xmlns:a16="http://schemas.microsoft.com/office/drawing/2014/main" id="{D55AF9B0-65A4-4FA4-87E2-C8D86FDFB01C}"/>
              </a:ext>
            </a:extLst>
          </p:cNvPr>
          <p:cNvSpPr>
            <a:spLocks noGrp="1"/>
          </p:cNvSpPr>
          <p:nvPr>
            <p:ph sz="half" idx="2"/>
          </p:nvPr>
        </p:nvSpPr>
        <p:spPr>
          <a:xfrm>
            <a:off x="5089970" y="1930401"/>
            <a:ext cx="4184034" cy="4110962"/>
          </a:xfrm>
        </p:spPr>
        <p:txBody>
          <a:bodyPr>
            <a:normAutofit fontScale="92500" lnSpcReduction="20000"/>
          </a:bodyPr>
          <a:lstStyle/>
          <a:p>
            <a:r>
              <a:rPr lang="en-US" dirty="0"/>
              <a:t>Sample smart contract</a:t>
            </a:r>
          </a:p>
          <a:p>
            <a:pPr marL="0" indent="0">
              <a:buNone/>
            </a:pP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chemeClr val="accent1">
                    <a:lumMod val="60000"/>
                    <a:lumOff val="40000"/>
                  </a:schemeClr>
                </a:solidFill>
                <a:effectLst/>
                <a:latin typeface="Courier New" panose="02070309020205020404" pitchFamily="49" charset="0"/>
              </a:rPr>
              <a:t>pragma solidity ^0.5.0;</a:t>
            </a:r>
          </a:p>
          <a:p>
            <a:pPr marL="0" indent="0">
              <a:buNone/>
            </a:pPr>
            <a:r>
              <a:rPr kumimoji="0" lang="en-US" altLang="en-US" sz="1400" b="0" i="0" u="none" strike="noStrike" cap="none" normalizeH="0" baseline="0" dirty="0">
                <a:ln>
                  <a:noFill/>
                </a:ln>
                <a:solidFill>
                  <a:schemeClr val="accent1">
                    <a:lumMod val="60000"/>
                    <a:lumOff val="40000"/>
                  </a:schemeClr>
                </a:solidFill>
                <a:effectLst/>
                <a:latin typeface="Courier New" panose="02070309020205020404" pitchFamily="49" charset="0"/>
              </a:rPr>
              <a:t>	contract Sample </a:t>
            </a:r>
          </a:p>
          <a:p>
            <a:pPr marL="0" indent="0">
              <a:buNone/>
            </a:pPr>
            <a:r>
              <a:rPr lang="en-US" altLang="en-US" sz="1400" dirty="0">
                <a:solidFill>
                  <a:schemeClr val="accent1">
                    <a:lumMod val="60000"/>
                    <a:lumOff val="40000"/>
                  </a:schemeClr>
                </a:solidFill>
                <a:latin typeface="Courier New" panose="02070309020205020404" pitchFamily="49" charset="0"/>
              </a:rPr>
              <a:t>	</a:t>
            </a:r>
            <a:r>
              <a:rPr kumimoji="0" lang="en-US" altLang="en-US" sz="1400" b="0" i="0" u="none" strike="noStrike" cap="none" normalizeH="0" baseline="0" dirty="0">
                <a:ln>
                  <a:noFill/>
                </a:ln>
                <a:solidFill>
                  <a:schemeClr val="accent1">
                    <a:lumMod val="60000"/>
                    <a:lumOff val="40000"/>
                  </a:schemeClr>
                </a:solidFill>
                <a:effectLst/>
                <a:latin typeface="Courier New" panose="02070309020205020404" pitchFamily="49" charset="0"/>
              </a:rPr>
              <a:t>{</a:t>
            </a:r>
          </a:p>
          <a:p>
            <a:pPr marL="0" indent="0">
              <a:buNone/>
            </a:pPr>
            <a:r>
              <a:rPr kumimoji="0" lang="en-US" altLang="en-US" sz="1400" b="0" i="0" u="none" strike="noStrike" cap="none" normalizeH="0" baseline="0" dirty="0">
                <a:ln>
                  <a:noFill/>
                </a:ln>
                <a:solidFill>
                  <a:schemeClr val="accent1">
                    <a:lumMod val="60000"/>
                    <a:lumOff val="40000"/>
                  </a:schemeClr>
                </a:solidFill>
                <a:effectLst/>
                <a:latin typeface="Courier New" panose="02070309020205020404" pitchFamily="49" charset="0"/>
              </a:rPr>
              <a:t> 	   constructor() public{ } </a:t>
            </a:r>
          </a:p>
          <a:p>
            <a:pPr marL="0" indent="0">
              <a:buNone/>
            </a:pPr>
            <a:r>
              <a:rPr lang="en-US" altLang="en-US" sz="1400" dirty="0">
                <a:solidFill>
                  <a:schemeClr val="accent1">
                    <a:lumMod val="60000"/>
                    <a:lumOff val="40000"/>
                  </a:schemeClr>
                </a:solidFill>
                <a:latin typeface="Courier New" panose="02070309020205020404" pitchFamily="49" charset="0"/>
              </a:rPr>
              <a:t>	   </a:t>
            </a:r>
            <a:r>
              <a:rPr kumimoji="0" lang="en-US" altLang="en-US" sz="1400" b="0" i="0" u="none" strike="noStrike" cap="none" normalizeH="0" baseline="0" dirty="0">
                <a:ln>
                  <a:noFill/>
                </a:ln>
                <a:solidFill>
                  <a:schemeClr val="accent1">
                    <a:lumMod val="60000"/>
                    <a:lumOff val="40000"/>
                  </a:schemeClr>
                </a:solidFill>
                <a:effectLst/>
                <a:latin typeface="Courier New" panose="02070309020205020404" pitchFamily="49" charset="0"/>
              </a:rPr>
              <a:t>function </a:t>
            </a:r>
            <a:r>
              <a:rPr kumimoji="0" lang="en-US" altLang="en-US" sz="1400" b="0" i="0" u="none" strike="noStrike" cap="none" normalizeH="0" baseline="0" dirty="0" err="1">
                <a:ln>
                  <a:noFill/>
                </a:ln>
                <a:solidFill>
                  <a:schemeClr val="accent1">
                    <a:lumMod val="60000"/>
                    <a:lumOff val="40000"/>
                  </a:schemeClr>
                </a:solidFill>
                <a:effectLst/>
                <a:latin typeface="Courier New" panose="02070309020205020404" pitchFamily="49" charset="0"/>
              </a:rPr>
              <a:t>getResult</a:t>
            </a:r>
            <a:r>
              <a:rPr kumimoji="0" lang="en-US" altLang="en-US" sz="1400" b="0" i="0" u="none" strike="noStrike" cap="none" normalizeH="0" baseline="0" dirty="0">
                <a:ln>
                  <a:noFill/>
                </a:ln>
                <a:solidFill>
                  <a:schemeClr val="accent1">
                    <a:lumMod val="60000"/>
                    <a:lumOff val="40000"/>
                  </a:schemeClr>
                </a:solidFill>
                <a:effectLst/>
                <a:latin typeface="Courier New" panose="02070309020205020404" pitchFamily="49" charset="0"/>
              </a:rPr>
              <a:t>() public view returns(</a:t>
            </a:r>
            <a:r>
              <a:rPr kumimoji="0" lang="en-US" altLang="en-US" sz="1400" b="0" i="0" u="none" strike="noStrike" cap="none" normalizeH="0" baseline="0" dirty="0" err="1">
                <a:ln>
                  <a:noFill/>
                </a:ln>
                <a:solidFill>
                  <a:schemeClr val="accent1">
                    <a:lumMod val="60000"/>
                    <a:lumOff val="40000"/>
                  </a:schemeClr>
                </a:solidFill>
                <a:effectLst/>
                <a:latin typeface="Courier New" panose="02070309020205020404" pitchFamily="49" charset="0"/>
              </a:rPr>
              <a:t>uint</a:t>
            </a:r>
            <a:r>
              <a:rPr kumimoji="0" lang="en-US" altLang="en-US" sz="1400" b="0" i="0" u="none" strike="noStrike" cap="none" normalizeH="0" baseline="0" dirty="0">
                <a:ln>
                  <a:noFill/>
                </a:ln>
                <a:solidFill>
                  <a:schemeClr val="accent1">
                    <a:lumMod val="60000"/>
                    <a:lumOff val="40000"/>
                  </a:schemeClr>
                </a:solidFill>
                <a:effectLst/>
                <a:latin typeface="Courier New" panose="02070309020205020404" pitchFamily="49" charset="0"/>
              </a:rPr>
              <a:t>)</a:t>
            </a:r>
          </a:p>
          <a:p>
            <a:pPr marL="0" indent="0">
              <a:buNone/>
            </a:pPr>
            <a:r>
              <a:rPr lang="en-US" altLang="en-US" sz="1400" dirty="0">
                <a:solidFill>
                  <a:schemeClr val="accent1">
                    <a:lumMod val="60000"/>
                    <a:lumOff val="40000"/>
                  </a:schemeClr>
                </a:solidFill>
                <a:latin typeface="Courier New" panose="02070309020205020404" pitchFamily="49" charset="0"/>
              </a:rPr>
              <a:t>	   </a:t>
            </a:r>
            <a:r>
              <a:rPr kumimoji="0" lang="en-US" altLang="en-US" sz="1400" b="0" i="0" u="none" strike="noStrike" cap="none" normalizeH="0" baseline="0" dirty="0">
                <a:ln>
                  <a:noFill/>
                </a:ln>
                <a:solidFill>
                  <a:schemeClr val="accent1">
                    <a:lumMod val="60000"/>
                    <a:lumOff val="40000"/>
                  </a:schemeClr>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chemeClr val="accent1">
                    <a:lumMod val="60000"/>
                    <a:lumOff val="40000"/>
                  </a:schemeClr>
                </a:solidFill>
                <a:effectLst/>
                <a:latin typeface="Courier New" panose="02070309020205020404" pitchFamily="49" charset="0"/>
              </a:rPr>
              <a:t>		</a:t>
            </a:r>
            <a:r>
              <a:rPr kumimoji="0" lang="en-US" altLang="en-US" sz="1400" b="0" i="0" u="none" strike="noStrike" cap="none" normalizeH="0" baseline="0" dirty="0" err="1">
                <a:ln>
                  <a:noFill/>
                </a:ln>
                <a:solidFill>
                  <a:schemeClr val="accent1">
                    <a:lumMod val="60000"/>
                    <a:lumOff val="40000"/>
                  </a:schemeClr>
                </a:solidFill>
                <a:effectLst/>
                <a:latin typeface="Courier New" panose="02070309020205020404" pitchFamily="49" charset="0"/>
              </a:rPr>
              <a:t>uint</a:t>
            </a:r>
            <a:r>
              <a:rPr kumimoji="0" lang="en-US" altLang="en-US" sz="1400" b="0" i="0" u="none" strike="noStrike" cap="none" normalizeH="0" baseline="0" dirty="0">
                <a:ln>
                  <a:noFill/>
                </a:ln>
                <a:solidFill>
                  <a:schemeClr val="accent1">
                    <a:lumMod val="60000"/>
                    <a:lumOff val="40000"/>
                  </a:schemeClr>
                </a:solidFill>
                <a:effectLst/>
                <a:latin typeface="Courier New" panose="02070309020205020404" pitchFamily="49" charset="0"/>
              </a:rPr>
              <a:t> a = 1; </a:t>
            </a:r>
            <a:r>
              <a:rPr kumimoji="0" lang="en-US" altLang="en-US" sz="1400" b="0" i="0" u="none" strike="noStrike" cap="none" normalizeH="0" baseline="0" dirty="0" err="1">
                <a:ln>
                  <a:noFill/>
                </a:ln>
                <a:solidFill>
                  <a:schemeClr val="accent1">
                    <a:lumMod val="60000"/>
                    <a:lumOff val="40000"/>
                  </a:schemeClr>
                </a:solidFill>
                <a:effectLst/>
                <a:latin typeface="Courier New" panose="02070309020205020404" pitchFamily="49" charset="0"/>
              </a:rPr>
              <a:t>uint</a:t>
            </a:r>
            <a:r>
              <a:rPr kumimoji="0" lang="en-US" altLang="en-US" sz="1400" b="0" i="0" u="none" strike="noStrike" cap="none" normalizeH="0" baseline="0" dirty="0">
                <a:ln>
                  <a:noFill/>
                </a:ln>
                <a:solidFill>
                  <a:schemeClr val="accent1">
                    <a:lumMod val="60000"/>
                    <a:lumOff val="40000"/>
                  </a:schemeClr>
                </a:solidFill>
                <a:effectLst/>
                <a:latin typeface="Courier New" panose="02070309020205020404" pitchFamily="49" charset="0"/>
              </a:rPr>
              <a:t> b = 2; </a:t>
            </a:r>
          </a:p>
          <a:p>
            <a:pPr marL="0" indent="0">
              <a:buNone/>
            </a:pPr>
            <a:r>
              <a:rPr lang="en-US" altLang="en-US" sz="1400" dirty="0">
                <a:solidFill>
                  <a:schemeClr val="accent1">
                    <a:lumMod val="60000"/>
                    <a:lumOff val="40000"/>
                  </a:schemeClr>
                </a:solidFill>
                <a:latin typeface="Courier New" panose="02070309020205020404" pitchFamily="49" charset="0"/>
              </a:rPr>
              <a:t>		</a:t>
            </a:r>
            <a:r>
              <a:rPr kumimoji="0" lang="en-US" altLang="en-US" sz="1400" b="0" i="0" u="none" strike="noStrike" cap="none" normalizeH="0" baseline="0" dirty="0" err="1">
                <a:ln>
                  <a:noFill/>
                </a:ln>
                <a:solidFill>
                  <a:schemeClr val="accent1">
                    <a:lumMod val="60000"/>
                    <a:lumOff val="40000"/>
                  </a:schemeClr>
                </a:solidFill>
                <a:effectLst/>
                <a:latin typeface="Courier New" panose="02070309020205020404" pitchFamily="49" charset="0"/>
              </a:rPr>
              <a:t>uint</a:t>
            </a:r>
            <a:r>
              <a:rPr kumimoji="0" lang="en-US" altLang="en-US" sz="1400" b="0" i="0" u="none" strike="noStrike" cap="none" normalizeH="0" baseline="0" dirty="0">
                <a:ln>
                  <a:noFill/>
                </a:ln>
                <a:solidFill>
                  <a:schemeClr val="accent1">
                    <a:lumMod val="60000"/>
                    <a:lumOff val="40000"/>
                  </a:schemeClr>
                </a:solidFill>
                <a:effectLst/>
                <a:latin typeface="Courier New" panose="02070309020205020404" pitchFamily="49" charset="0"/>
              </a:rPr>
              <a:t> result = a + b; </a:t>
            </a:r>
          </a:p>
          <a:p>
            <a:pPr marL="0" indent="0">
              <a:buNone/>
            </a:pPr>
            <a:r>
              <a:rPr lang="en-US" altLang="en-US" sz="1400" dirty="0">
                <a:solidFill>
                  <a:schemeClr val="accent1">
                    <a:lumMod val="60000"/>
                    <a:lumOff val="40000"/>
                  </a:schemeClr>
                </a:solidFill>
                <a:latin typeface="Courier New" panose="02070309020205020404" pitchFamily="49" charset="0"/>
              </a:rPr>
              <a:t>		</a:t>
            </a:r>
            <a:r>
              <a:rPr kumimoji="0" lang="en-US" altLang="en-US" sz="1400" b="0" i="0" u="none" strike="noStrike" cap="none" normalizeH="0" baseline="0" dirty="0">
                <a:ln>
                  <a:noFill/>
                </a:ln>
                <a:solidFill>
                  <a:schemeClr val="accent1">
                    <a:lumMod val="60000"/>
                    <a:lumOff val="40000"/>
                  </a:schemeClr>
                </a:solidFill>
                <a:effectLst/>
                <a:latin typeface="Courier New" panose="02070309020205020404" pitchFamily="49" charset="0"/>
              </a:rPr>
              <a:t>return result; </a:t>
            </a:r>
          </a:p>
          <a:p>
            <a:pPr marL="0" indent="0">
              <a:buNone/>
            </a:pPr>
            <a:r>
              <a:rPr lang="en-US" altLang="en-US" sz="1400" dirty="0">
                <a:solidFill>
                  <a:schemeClr val="accent1">
                    <a:lumMod val="60000"/>
                    <a:lumOff val="40000"/>
                  </a:schemeClr>
                </a:solidFill>
                <a:latin typeface="Courier New" panose="02070309020205020404" pitchFamily="49" charset="0"/>
              </a:rPr>
              <a:t>	    </a:t>
            </a:r>
            <a:r>
              <a:rPr kumimoji="0" lang="en-US" altLang="en-US" sz="1400" b="0" i="0" u="none" strike="noStrike" cap="none" normalizeH="0" baseline="0" dirty="0">
                <a:ln>
                  <a:noFill/>
                </a:ln>
                <a:solidFill>
                  <a:schemeClr val="accent1">
                    <a:lumMod val="60000"/>
                    <a:lumOff val="40000"/>
                  </a:schemeClr>
                </a:solidFill>
                <a:effectLst/>
                <a:latin typeface="Courier New" panose="02070309020205020404" pitchFamily="49" charset="0"/>
              </a:rPr>
              <a:t>} </a:t>
            </a:r>
          </a:p>
          <a:p>
            <a:pPr marL="0" indent="0">
              <a:buNone/>
            </a:pPr>
            <a:r>
              <a:rPr lang="en-US" altLang="en-US" sz="1400" dirty="0">
                <a:solidFill>
                  <a:schemeClr val="accent1">
                    <a:lumMod val="60000"/>
                    <a:lumOff val="40000"/>
                  </a:schemeClr>
                </a:solidFill>
                <a:latin typeface="Courier New" panose="02070309020205020404" pitchFamily="49" charset="0"/>
              </a:rPr>
              <a:t>	</a:t>
            </a:r>
            <a:r>
              <a:rPr kumimoji="0" lang="en-US" altLang="en-US" sz="1400" b="0" i="0" u="none" strike="noStrike" cap="none" normalizeH="0" baseline="0" dirty="0">
                <a:ln>
                  <a:noFill/>
                </a:ln>
                <a:solidFill>
                  <a:schemeClr val="accent1">
                    <a:lumMod val="60000"/>
                    <a:lumOff val="40000"/>
                  </a:schemeClr>
                </a:solidFill>
                <a:effectLst/>
                <a:latin typeface="Courier New" panose="02070309020205020404" pitchFamily="49" charset="0"/>
              </a:rPr>
              <a:t>}</a:t>
            </a:r>
            <a:r>
              <a:rPr kumimoji="0" lang="en-US" altLang="en-US" sz="1000" b="0" i="0" u="none" strike="noStrike" cap="none" normalizeH="0" baseline="0" dirty="0">
                <a:ln>
                  <a:noFill/>
                </a:ln>
                <a:solidFill>
                  <a:schemeClr val="accent1">
                    <a:lumMod val="60000"/>
                    <a:lumOff val="40000"/>
                  </a:schemeClr>
                </a:solidFill>
                <a:effectLst/>
              </a:rPr>
              <a:t> </a:t>
            </a:r>
            <a:endParaRPr kumimoji="0" lang="en-US" altLang="en-US" b="0" i="0" u="none" strike="noStrike" cap="none" normalizeH="0" baseline="0" dirty="0">
              <a:ln>
                <a:noFill/>
              </a:ln>
              <a:solidFill>
                <a:schemeClr val="accent1">
                  <a:lumMod val="60000"/>
                  <a:lumOff val="40000"/>
                </a:schemeClr>
              </a:solidFill>
              <a:effectLst/>
              <a:latin typeface="Arial" panose="020B0604020202020204" pitchFamily="34" charset="0"/>
            </a:endParaRPr>
          </a:p>
          <a:p>
            <a:endParaRPr lang="en-IN" sz="1400" dirty="0"/>
          </a:p>
        </p:txBody>
      </p:sp>
      <p:sp>
        <p:nvSpPr>
          <p:cNvPr id="6" name="Rectangle 2">
            <a:extLst>
              <a:ext uri="{FF2B5EF4-FFF2-40B4-BE49-F238E27FC236}">
                <a16:creationId xmlns:a16="http://schemas.microsoft.com/office/drawing/2014/main" id="{C66A6542-14D6-4A71-A7FF-54F70A0EA663}"/>
              </a:ext>
            </a:extLst>
          </p:cNvPr>
          <p:cNvSpPr>
            <a:spLocks noChangeArrowheads="1"/>
          </p:cNvSpPr>
          <p:nvPr/>
        </p:nvSpPr>
        <p:spPr bwMode="auto">
          <a:xfrm>
            <a:off x="0" y="83042"/>
            <a:ext cx="184731" cy="29111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477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CB834-43FA-43F8-8F5F-64FBBC37AE4E}"/>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TRANSACTIONS IN BLOCKCHAIN</a:t>
            </a:r>
            <a:endParaRPr lang="en-IN" dirty="0">
              <a:latin typeface="Cambria" panose="02040503050406030204" pitchFamily="18" charset="0"/>
              <a:ea typeface="Cambria" panose="02040503050406030204" pitchFamily="18" charset="0"/>
            </a:endParaRPr>
          </a:p>
        </p:txBody>
      </p:sp>
      <p:pic>
        <p:nvPicPr>
          <p:cNvPr id="4" name="Content Placeholder 3">
            <a:extLst>
              <a:ext uri="{FF2B5EF4-FFF2-40B4-BE49-F238E27FC236}">
                <a16:creationId xmlns:a16="http://schemas.microsoft.com/office/drawing/2014/main" id="{DF0855F8-C64D-46A5-B8E6-0D1D46FF947E}"/>
              </a:ext>
            </a:extLst>
          </p:cNvPr>
          <p:cNvPicPr>
            <a:picLocks noGrp="1" noChangeAspect="1"/>
          </p:cNvPicPr>
          <p:nvPr>
            <p:ph idx="1"/>
          </p:nvPr>
        </p:nvPicPr>
        <p:blipFill rotWithShape="1">
          <a:blip r:embed="rId2"/>
          <a:srcRect l="4133" t="8378" r="5036" b="4480"/>
          <a:stretch/>
        </p:blipFill>
        <p:spPr bwMode="auto">
          <a:xfrm>
            <a:off x="819452" y="1569128"/>
            <a:ext cx="8670778" cy="46792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39825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6195-8AD0-4E99-8D9C-CAB8174DC63F}"/>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REGISTRATION OF CAV</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3D3DDE23-0503-4356-89CF-D4F528AF09E5}"/>
              </a:ext>
            </a:extLst>
          </p:cNvPr>
          <p:cNvSpPr>
            <a:spLocks noGrp="1"/>
          </p:cNvSpPr>
          <p:nvPr>
            <p:ph idx="1"/>
          </p:nvPr>
        </p:nvSpPr>
        <p:spPr>
          <a:xfrm>
            <a:off x="677334" y="1651247"/>
            <a:ext cx="8596668" cy="4882718"/>
          </a:xfrm>
        </p:spPr>
        <p:txBody>
          <a:bodyPr>
            <a:normAutofit lnSpcReduction="10000"/>
          </a:bodyPr>
          <a:lstStyle/>
          <a:p>
            <a:pPr marL="342900" lvl="0" indent="-342900">
              <a:lnSpc>
                <a:spcPct val="105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Registration of a CAV by vehicle manufacturer when it is assembled creates a block called the genesis block for the CAV and this transaction is termed as genesis transaction.</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5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 genesis block consists of </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5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 public key/id</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5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Firmware hashes of all ECUs (Electronic Control Units)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SS</a:t>
            </a:r>
            <a:r>
              <a:rPr lang="en-IN" sz="1800" baseline="-25000" dirty="0">
                <a:effectLst/>
                <a:latin typeface="Calibri" panose="020F0502020204030204" pitchFamily="34" charset="0"/>
                <a:ea typeface="Calibri" panose="020F0502020204030204" pitchFamily="34" charset="0"/>
                <a:cs typeface="Calibri" panose="020F0502020204030204" pitchFamily="34" charset="0"/>
              </a:rPr>
              <a:t>ID</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 Merkle tree root from all firmware hashes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Timestamp of block</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5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This block becomes a permanent block in the blockchain after the authenticity of the transaction is verified by the transport and legal authorities. This block is used for validate the CAV in the lower tier until a further update</a:t>
            </a:r>
          </a:p>
          <a:p>
            <a:r>
              <a:rPr lang="en-US" sz="1800" dirty="0">
                <a:latin typeface="Calibri" panose="020F0502020204030204" pitchFamily="34" charset="0"/>
                <a:cs typeface="Calibri" panose="020F0502020204030204" pitchFamily="34" charset="0"/>
              </a:rPr>
              <a:t>Source Code Link:</a:t>
            </a:r>
          </a:p>
          <a:p>
            <a:pPr marL="0" indent="0">
              <a:buNone/>
            </a:pPr>
            <a:r>
              <a:rPr lang="en-US" sz="1800"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hlinkClick r:id="rId2"/>
              </a:rPr>
              <a:t>https://drive.google.com/drive/folders/17IHNmS1bxdY6qyUsF0uPnqmRt0zUNq-8?usp=sharing</a:t>
            </a:r>
            <a:endParaRPr lang="en-US" sz="1800" dirty="0">
              <a:latin typeface="Calibri" panose="020F0502020204030204" pitchFamily="34" charset="0"/>
              <a:cs typeface="Calibri" panose="020F0502020204030204" pitchFamily="34" charset="0"/>
            </a:endParaRPr>
          </a:p>
          <a:p>
            <a:pPr marL="342900" lvl="0" indent="-342900">
              <a:lnSpc>
                <a:spcPct val="105000"/>
              </a:lnSpc>
              <a:buFont typeface="Symbol" panose="05050102010706020507" pitchFamily="18" charset="2"/>
              <a:buChar char=""/>
            </a:pPr>
            <a:endParaRPr lang="en-IN" dirty="0"/>
          </a:p>
        </p:txBody>
      </p:sp>
    </p:spTree>
    <p:extLst>
      <p:ext uri="{BB962C8B-B14F-4D97-AF65-F5344CB8AC3E}">
        <p14:creationId xmlns:p14="http://schemas.microsoft.com/office/powerpoint/2010/main" val="128672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9871-C839-401B-AF89-E762E7911A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300F60-7D11-47B2-88B7-4274245F72A6}"/>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406BA7DA-490D-467B-A200-AF0A6F57C821}"/>
              </a:ext>
            </a:extLst>
          </p:cNvPr>
          <p:cNvPicPr>
            <a:picLocks noChangeAspect="1"/>
          </p:cNvPicPr>
          <p:nvPr/>
        </p:nvPicPr>
        <p:blipFill rotWithShape="1">
          <a:blip r:embed="rId2">
            <a:extLst>
              <a:ext uri="{28A0092B-C50C-407E-A947-70E740481C1C}">
                <a14:useLocalDpi xmlns:a14="http://schemas.microsoft.com/office/drawing/2010/main" val="0"/>
              </a:ext>
            </a:extLst>
          </a:blip>
          <a:srcRect l="32257" t="19507" r="43204" b="69115"/>
          <a:stretch/>
        </p:blipFill>
        <p:spPr>
          <a:xfrm>
            <a:off x="1755908" y="3274334"/>
            <a:ext cx="8018408" cy="1617956"/>
          </a:xfrm>
          <a:prstGeom prst="rect">
            <a:avLst/>
          </a:prstGeom>
        </p:spPr>
      </p:pic>
      <p:pic>
        <p:nvPicPr>
          <p:cNvPr id="5" name="Picture 4">
            <a:extLst>
              <a:ext uri="{FF2B5EF4-FFF2-40B4-BE49-F238E27FC236}">
                <a16:creationId xmlns:a16="http://schemas.microsoft.com/office/drawing/2014/main" id="{AC978C3A-692D-44FD-96AE-9BAE8350F264}"/>
              </a:ext>
            </a:extLst>
          </p:cNvPr>
          <p:cNvPicPr>
            <a:picLocks noChangeAspect="1"/>
          </p:cNvPicPr>
          <p:nvPr/>
        </p:nvPicPr>
        <p:blipFill>
          <a:blip r:embed="rId3"/>
          <a:stretch>
            <a:fillRect/>
          </a:stretch>
        </p:blipFill>
        <p:spPr>
          <a:xfrm>
            <a:off x="4283974" y="1690688"/>
            <a:ext cx="2962275" cy="1733550"/>
          </a:xfrm>
          <a:prstGeom prst="rect">
            <a:avLst/>
          </a:prstGeom>
        </p:spPr>
      </p:pic>
      <p:cxnSp>
        <p:nvCxnSpPr>
          <p:cNvPr id="6" name="Straight Connector 5">
            <a:extLst>
              <a:ext uri="{FF2B5EF4-FFF2-40B4-BE49-F238E27FC236}">
                <a16:creationId xmlns:a16="http://schemas.microsoft.com/office/drawing/2014/main" id="{ACC32A04-3481-4BA4-8CAB-1971A6E33740}"/>
              </a:ext>
            </a:extLst>
          </p:cNvPr>
          <p:cNvCxnSpPr>
            <a:cxnSpLocks/>
          </p:cNvCxnSpPr>
          <p:nvPr/>
        </p:nvCxnSpPr>
        <p:spPr>
          <a:xfrm>
            <a:off x="4283974" y="1960440"/>
            <a:ext cx="0" cy="1463798"/>
          </a:xfrm>
          <a:prstGeom prst="line">
            <a:avLst/>
          </a:prstGeom>
          <a:ln>
            <a:solidFill>
              <a:schemeClr val="bg2">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722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36E3-1FDC-40C0-8096-E8C8917A4B35}"/>
              </a:ext>
            </a:extLst>
          </p:cNvPr>
          <p:cNvSpPr>
            <a:spLocks noGrp="1"/>
          </p:cNvSpPr>
          <p:nvPr>
            <p:ph type="title"/>
          </p:nvPr>
        </p:nvSpPr>
        <p:spPr>
          <a:xfrm>
            <a:off x="838200" y="0"/>
            <a:ext cx="10515600" cy="681038"/>
          </a:xfrm>
        </p:spPr>
        <p:txBody>
          <a:bodyPr>
            <a:normAutofit/>
          </a:bodyPr>
          <a:lstStyle/>
          <a:p>
            <a:pPr algn="ctr"/>
            <a:r>
              <a:rPr lang="en-US" dirty="0"/>
              <a:t>OUTPUT</a:t>
            </a:r>
            <a:endParaRPr lang="en-IN" dirty="0"/>
          </a:p>
        </p:txBody>
      </p:sp>
      <p:pic>
        <p:nvPicPr>
          <p:cNvPr id="4" name="Content Placeholder 3">
            <a:extLst>
              <a:ext uri="{FF2B5EF4-FFF2-40B4-BE49-F238E27FC236}">
                <a16:creationId xmlns:a16="http://schemas.microsoft.com/office/drawing/2014/main" id="{B1C1C1CA-694E-47B6-927B-04969FD3B82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855" t="8272" r="76069" b="2619"/>
          <a:stretch/>
        </p:blipFill>
        <p:spPr bwMode="auto">
          <a:xfrm>
            <a:off x="2034278" y="565796"/>
            <a:ext cx="2157400" cy="5386388"/>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B57D7423-52BD-4EED-8299-1285DE22378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190" t="67836" r="76069" b="13492"/>
          <a:stretch/>
        </p:blipFill>
        <p:spPr bwMode="auto">
          <a:xfrm>
            <a:off x="2013808" y="5745807"/>
            <a:ext cx="2157400" cy="1092794"/>
          </a:xfrm>
          <a:prstGeom prst="rect">
            <a:avLst/>
          </a:prstGeom>
          <a:noFill/>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05B33ACC-D022-4A26-8EF4-D5D299D445B6}"/>
              </a:ext>
            </a:extLst>
          </p:cNvPr>
          <p:cNvPicPr>
            <a:picLocks noChangeAspect="1"/>
          </p:cNvPicPr>
          <p:nvPr/>
        </p:nvPicPr>
        <p:blipFill rotWithShape="1">
          <a:blip r:embed="rId4">
            <a:extLst>
              <a:ext uri="{28A0092B-C50C-407E-A947-70E740481C1C}">
                <a14:useLocalDpi xmlns:a14="http://schemas.microsoft.com/office/drawing/2010/main" val="0"/>
              </a:ext>
            </a:extLst>
          </a:blip>
          <a:srcRect l="4078" t="21458" r="77135" b="5324"/>
          <a:stretch/>
        </p:blipFill>
        <p:spPr>
          <a:xfrm>
            <a:off x="6986727" y="565796"/>
            <a:ext cx="2290438" cy="5021262"/>
          </a:xfrm>
          <a:prstGeom prst="rect">
            <a:avLst/>
          </a:prstGeom>
        </p:spPr>
      </p:pic>
      <p:pic>
        <p:nvPicPr>
          <p:cNvPr id="9" name="Picture 8">
            <a:extLst>
              <a:ext uri="{FF2B5EF4-FFF2-40B4-BE49-F238E27FC236}">
                <a16:creationId xmlns:a16="http://schemas.microsoft.com/office/drawing/2014/main" id="{F851CE82-DCB6-4AD2-83D3-0AAE0CED91B9}"/>
              </a:ext>
            </a:extLst>
          </p:cNvPr>
          <p:cNvPicPr>
            <a:picLocks noChangeAspect="1"/>
          </p:cNvPicPr>
          <p:nvPr/>
        </p:nvPicPr>
        <p:blipFill rotWithShape="1">
          <a:blip r:embed="rId5">
            <a:extLst>
              <a:ext uri="{28A0092B-C50C-407E-A947-70E740481C1C}">
                <a14:useLocalDpi xmlns:a14="http://schemas.microsoft.com/office/drawing/2010/main" val="0"/>
              </a:ext>
            </a:extLst>
          </a:blip>
          <a:srcRect l="3859" t="59418" r="76044" b="21424"/>
          <a:stretch/>
        </p:blipFill>
        <p:spPr>
          <a:xfrm>
            <a:off x="6986727" y="5610394"/>
            <a:ext cx="2290438" cy="1228207"/>
          </a:xfrm>
          <a:prstGeom prst="rect">
            <a:avLst/>
          </a:prstGeom>
        </p:spPr>
      </p:pic>
    </p:spTree>
    <p:extLst>
      <p:ext uri="{BB962C8B-B14F-4D97-AF65-F5344CB8AC3E}">
        <p14:creationId xmlns:p14="http://schemas.microsoft.com/office/powerpoint/2010/main" val="3031658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4F54-DF97-4FF5-B6C3-C5B47A2B669A}"/>
              </a:ext>
            </a:extLst>
          </p:cNvPr>
          <p:cNvSpPr>
            <a:spLocks noGrp="1"/>
          </p:cNvSpPr>
          <p:nvPr>
            <p:ph type="title"/>
          </p:nvPr>
        </p:nvSpPr>
        <p:spPr/>
        <p:txBody>
          <a:bodyPr/>
          <a:lstStyle/>
          <a:p>
            <a:r>
              <a:rPr lang="en-US" dirty="0"/>
              <a:t>	</a:t>
            </a:r>
            <a:r>
              <a:rPr lang="en-US" b="1" dirty="0">
                <a:latin typeface="Cambria" panose="02040503050406030204" pitchFamily="18" charset="0"/>
                <a:ea typeface="Cambria" panose="02040503050406030204" pitchFamily="18" charset="0"/>
              </a:rPr>
              <a:t>CHALLENGE RESPONSE MECHANISM</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C16E3649-C97B-4033-9120-11FBB0BE4F47}"/>
              </a:ext>
            </a:extLst>
          </p:cNvPr>
          <p:cNvSpPr>
            <a:spLocks noGrp="1"/>
          </p:cNvSpPr>
          <p:nvPr>
            <p:ph idx="1"/>
          </p:nvPr>
        </p:nvSpPr>
        <p:spPr>
          <a:xfrm>
            <a:off x="677334" y="1819922"/>
            <a:ext cx="8596668" cy="4518733"/>
          </a:xfrm>
        </p:spPr>
        <p:txBody>
          <a:bodyPr>
            <a:normAutofit fontScale="92500" lnSpcReduction="20000"/>
          </a:bodyPr>
          <a:lstStyle/>
          <a:p>
            <a:pPr>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Calibri" panose="020F0502020204030204" pitchFamily="34" charset="0"/>
              </a:rPr>
              <a:t>When CAV approaches </a:t>
            </a:r>
            <a:r>
              <a:rPr lang="en-US" sz="1800" dirty="0">
                <a:latin typeface="Calibri" panose="020F0502020204030204" pitchFamily="34" charset="0"/>
                <a:ea typeface="Calibri" panose="020F0502020204030204" pitchFamily="34" charset="0"/>
                <a:cs typeface="Calibri" panose="020F0502020204030204" pitchFamily="34" charset="0"/>
              </a:rPr>
              <a:t>a </a:t>
            </a:r>
            <a:r>
              <a:rPr lang="en-US" sz="1800" dirty="0">
                <a:effectLst/>
                <a:latin typeface="Calibri" panose="020F0502020204030204" pitchFamily="34" charset="0"/>
                <a:ea typeface="Calibri" panose="020F0502020204030204" pitchFamily="34" charset="0"/>
                <a:cs typeface="Calibri" panose="020F0502020204030204" pitchFamily="34" charset="0"/>
              </a:rPr>
              <a:t>RSU ,the RSU sends challenge request CAV to prove the integrity of its ECUs.</a:t>
            </a:r>
          </a:p>
          <a:p>
            <a:pPr>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Calibri" panose="020F0502020204030204" pitchFamily="34" charset="0"/>
              </a:rPr>
              <a:t>CAV computes the SSID and hash values of</a:t>
            </a:r>
            <a:r>
              <a:rPr lang="en-IN" sz="1800" dirty="0">
                <a:effectLst/>
                <a:latin typeface="Calibri" panose="020F0502020204030204" pitchFamily="34" charset="0"/>
                <a:ea typeface="Calibri" panose="020F0502020204030204" pitchFamily="34" charset="0"/>
                <a:cs typeface="Calibri" panose="020F0502020204030204" pitchFamily="34" charset="0"/>
              </a:rPr>
              <a:t> the  selected ECUs  including its signature, time stamp and public key to as a response to the RSU for the verification.</a:t>
            </a:r>
          </a:p>
          <a:p>
            <a:pPr>
              <a:buFont typeface="Courier New" panose="02070309020205020404" pitchFamily="49" charset="0"/>
              <a:buChar char="o"/>
            </a:pPr>
            <a:r>
              <a:rPr lang="en-IN" sz="1800" dirty="0">
                <a:latin typeface="Calibri" panose="020F0502020204030204" pitchFamily="34" charset="0"/>
                <a:ea typeface="Calibri" panose="020F0502020204030204" pitchFamily="34" charset="0"/>
                <a:cs typeface="Calibri" panose="020F0502020204030204" pitchFamily="34" charset="0"/>
              </a:rPr>
              <a:t>T</a:t>
            </a:r>
            <a:r>
              <a:rPr lang="en-IN" sz="1800" dirty="0">
                <a:effectLst/>
                <a:latin typeface="Calibri" panose="020F0502020204030204" pitchFamily="34" charset="0"/>
                <a:ea typeface="Calibri" panose="020F0502020204030204" pitchFamily="34" charset="0"/>
                <a:cs typeface="Calibri" panose="020F0502020204030204" pitchFamily="34" charset="0"/>
              </a:rPr>
              <a:t>he RSU first checks the validity of CAV </a:t>
            </a:r>
            <a:r>
              <a:rPr lang="en-IN" sz="1800" dirty="0">
                <a:latin typeface="Calibri" panose="020F0502020204030204" pitchFamily="34" charset="0"/>
                <a:ea typeface="Calibri" panose="020F0502020204030204" pitchFamily="34" charset="0"/>
                <a:cs typeface="Calibri" panose="020F0502020204030204" pitchFamily="34" charset="0"/>
              </a:rPr>
              <a:t>by </a:t>
            </a:r>
            <a:r>
              <a:rPr lang="en-IN" sz="1800" dirty="0">
                <a:effectLst/>
                <a:latin typeface="Calibri" panose="020F0502020204030204" pitchFamily="34" charset="0"/>
                <a:ea typeface="Calibri" panose="020F0502020204030204" pitchFamily="34" charset="0"/>
                <a:cs typeface="Calibri" panose="020F0502020204030204" pitchFamily="34" charset="0"/>
              </a:rPr>
              <a:t>checking </a:t>
            </a:r>
            <a:r>
              <a:rPr lang="en-IN" sz="1800" dirty="0">
                <a:latin typeface="Calibri" panose="020F0502020204030204" pitchFamily="34" charset="0"/>
                <a:ea typeface="Calibri" panose="020F0502020204030204" pitchFamily="34" charset="0"/>
                <a:cs typeface="Calibri" panose="020F0502020204030204" pitchFamily="34" charset="0"/>
              </a:rPr>
              <a:t>the </a:t>
            </a:r>
            <a:r>
              <a:rPr lang="en-IN" sz="1800" dirty="0">
                <a:effectLst/>
                <a:latin typeface="Calibri" panose="020F0502020204030204" pitchFamily="34" charset="0"/>
                <a:ea typeface="Calibri" panose="020F0502020204030204" pitchFamily="34" charset="0"/>
                <a:cs typeface="Calibri" panose="020F0502020204030204" pitchFamily="34" charset="0"/>
              </a:rPr>
              <a:t>Blockchain for the block </a:t>
            </a:r>
            <a:r>
              <a:rPr lang="en-IN" sz="1800" dirty="0">
                <a:latin typeface="Calibri" panose="020F0502020204030204" pitchFamily="34" charset="0"/>
                <a:ea typeface="Calibri" panose="020F0502020204030204" pitchFamily="34" charset="0"/>
                <a:cs typeface="Calibri" panose="020F0502020204030204" pitchFamily="34" charset="0"/>
              </a:rPr>
              <a:t>of that CAV</a:t>
            </a:r>
            <a:r>
              <a:rPr lang="en-IN" sz="1800" dirty="0">
                <a:effectLst/>
                <a:latin typeface="Calibri" panose="020F0502020204030204" pitchFamily="34" charset="0"/>
                <a:ea typeface="Calibri" panose="020F0502020204030204" pitchFamily="34" charset="0"/>
                <a:cs typeface="Calibri" panose="020F0502020204030204" pitchFamily="34" charset="0"/>
              </a:rPr>
              <a:t>.</a:t>
            </a: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If no block found</a:t>
            </a: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it reports the  malicious CAV.</a:t>
            </a:r>
          </a:p>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If the validation succeeds, RSU compares the SSID in response received from CAV with the SSID in the block. W</a:t>
            </a:r>
            <a:r>
              <a:rPr lang="en-IN" sz="1800" dirty="0">
                <a:latin typeface="Calibri" panose="020F0502020204030204" pitchFamily="34" charset="0"/>
                <a:ea typeface="Calibri" panose="020F0502020204030204" pitchFamily="34" charset="0"/>
                <a:cs typeface="Calibri" panose="020F0502020204030204" pitchFamily="34" charset="0"/>
              </a:rPr>
              <a:t>hen</a:t>
            </a:r>
            <a:r>
              <a:rPr lang="en-IN" sz="1800" dirty="0">
                <a:effectLst/>
                <a:latin typeface="Calibri" panose="020F0502020204030204" pitchFamily="34" charset="0"/>
                <a:ea typeface="Calibri" panose="020F0502020204030204" pitchFamily="34" charset="0"/>
                <a:cs typeface="Calibri" panose="020F0502020204030204" pitchFamily="34" charset="0"/>
              </a:rPr>
              <a:t> SSID is verified it checks the hash value of a random ECU. When verification is successful </a:t>
            </a:r>
            <a:r>
              <a:rPr lang="en-IN" sz="1800" dirty="0" err="1">
                <a:effectLst/>
                <a:latin typeface="Calibri" panose="020F0502020204030204" pitchFamily="34" charset="0"/>
                <a:ea typeface="Calibri" panose="020F0502020204030204" pitchFamily="34" charset="0"/>
                <a:cs typeface="Calibri" panose="020F0502020204030204" pitchFamily="34" charset="0"/>
              </a:rPr>
              <a:t>updation</a:t>
            </a:r>
            <a:r>
              <a:rPr lang="en-IN" sz="1800" dirty="0">
                <a:effectLst/>
                <a:latin typeface="Calibri" panose="020F0502020204030204" pitchFamily="34" charset="0"/>
                <a:ea typeface="Calibri" panose="020F0502020204030204" pitchFamily="34" charset="0"/>
                <a:cs typeface="Calibri" panose="020F0502020204030204" pitchFamily="34" charset="0"/>
              </a:rPr>
              <a:t> in the lower tier occurs. </a:t>
            </a:r>
            <a:r>
              <a:rPr lang="en-IN" sz="1800" dirty="0">
                <a:latin typeface="Calibri" panose="020F0502020204030204" pitchFamily="34" charset="0"/>
                <a:ea typeface="Calibri" panose="020F0502020204030204" pitchFamily="34" charset="0"/>
                <a:cs typeface="Calibri" panose="020F0502020204030204" pitchFamily="34" charset="0"/>
              </a:rPr>
              <a:t>I</a:t>
            </a:r>
            <a:r>
              <a:rPr lang="en-IN" sz="1800" dirty="0">
                <a:effectLst/>
                <a:latin typeface="Calibri" panose="020F0502020204030204" pitchFamily="34" charset="0"/>
                <a:ea typeface="Calibri" panose="020F0502020204030204" pitchFamily="34" charset="0"/>
                <a:cs typeface="Calibri" panose="020F0502020204030204" pitchFamily="34" charset="0"/>
              </a:rPr>
              <a:t>f </a:t>
            </a:r>
            <a:r>
              <a:rPr lang="en-IN" sz="1800" dirty="0">
                <a:latin typeface="Calibri" panose="020F0502020204030204" pitchFamily="34" charset="0"/>
                <a:ea typeface="Calibri" panose="020F0502020204030204" pitchFamily="34" charset="0"/>
                <a:cs typeface="Calibri" panose="020F0502020204030204" pitchFamily="34" charset="0"/>
              </a:rPr>
              <a:t>the CAV fails to prove its integrity, </a:t>
            </a:r>
            <a:r>
              <a:rPr lang="en-IN" sz="1800" dirty="0">
                <a:effectLst/>
                <a:latin typeface="Calibri" panose="020F0502020204030204" pitchFamily="34" charset="0"/>
                <a:ea typeface="Calibri" panose="020F0502020204030204" pitchFamily="34" charset="0"/>
                <a:cs typeface="Calibri" panose="020F0502020204030204" pitchFamily="34" charset="0"/>
              </a:rPr>
              <a:t>RSU </a:t>
            </a:r>
            <a:r>
              <a:rPr lang="en-IN" sz="1800" dirty="0">
                <a:latin typeface="Calibri" panose="020F0502020204030204" pitchFamily="34" charset="0"/>
                <a:ea typeface="Calibri" panose="020F0502020204030204" pitchFamily="34" charset="0"/>
                <a:cs typeface="Calibri" panose="020F0502020204030204" pitchFamily="34" charset="0"/>
              </a:rPr>
              <a:t>reports </a:t>
            </a:r>
            <a:r>
              <a:rPr lang="en-IN" sz="1800" dirty="0">
                <a:effectLst/>
                <a:latin typeface="Calibri" panose="020F0502020204030204" pitchFamily="34" charset="0"/>
                <a:ea typeface="Calibri" panose="020F0502020204030204" pitchFamily="34" charset="0"/>
                <a:cs typeface="Calibri" panose="020F0502020204030204" pitchFamily="34" charset="0"/>
              </a:rPr>
              <a:t>the malicious CAV.</a:t>
            </a:r>
          </a:p>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When the same CAV encounters the another RSU , challenge and response activity begins again . It follows the same step as above but in-addition ton those, the RSU compares the time stamp on the response data to the immediate previous record stored on the lower tier blockchain to prevent any reply attack.</a:t>
            </a:r>
          </a:p>
          <a:p>
            <a:pPr>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Calibri" panose="020F0502020204030204" pitchFamily="34" charset="0"/>
              </a:rPr>
              <a:t>The time stamp value is expected to continuously increase as the vehicle travels, </a:t>
            </a:r>
            <a:r>
              <a:rPr lang="en-IN" sz="1800" dirty="0">
                <a:latin typeface="Calibri" panose="020F0502020204030204" pitchFamily="34" charset="0"/>
                <a:ea typeface="Calibri" panose="020F0502020204030204" pitchFamily="34" charset="0"/>
                <a:cs typeface="Calibri" panose="020F0502020204030204" pitchFamily="34" charset="0"/>
              </a:rPr>
              <a:t>in </a:t>
            </a:r>
            <a:r>
              <a:rPr lang="en-IN" sz="1800" dirty="0">
                <a:effectLst/>
                <a:latin typeface="Calibri" panose="020F0502020204030204" pitchFamily="34" charset="0"/>
                <a:ea typeface="Calibri" panose="020F0502020204030204" pitchFamily="34" charset="0"/>
                <a:cs typeface="Calibri" panose="020F0502020204030204" pitchFamily="34" charset="0"/>
              </a:rPr>
              <a:t>this is the case, RSU updates the CAVs block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356567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206</TotalTime>
  <Words>1832</Words>
  <Application>Microsoft Office PowerPoint</Application>
  <PresentationFormat>Widescreen</PresentationFormat>
  <Paragraphs>158</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Cambria</vt:lpstr>
      <vt:lpstr>Courier New</vt:lpstr>
      <vt:lpstr>Symbol</vt:lpstr>
      <vt:lpstr>Times New Roman</vt:lpstr>
      <vt:lpstr>Trebuchet MS</vt:lpstr>
      <vt:lpstr>Wingdings</vt:lpstr>
      <vt:lpstr>Wingdings 3</vt:lpstr>
      <vt:lpstr>Facet</vt:lpstr>
      <vt:lpstr>B-FERL: BLOCKCHAIN BASED FRAMEWORK FOR SECURING SMART VEHICLES</vt:lpstr>
      <vt:lpstr>   OBJECTIVE AND SCOPE</vt:lpstr>
      <vt:lpstr>BLOCKCHAIN IMPLEMENTATION</vt:lpstr>
      <vt:lpstr>SMART CONTRACTS</vt:lpstr>
      <vt:lpstr>TRANSACTIONS IN BLOCKCHAIN</vt:lpstr>
      <vt:lpstr> REGISTRATION OF CAV</vt:lpstr>
      <vt:lpstr>PowerPoint Presentation</vt:lpstr>
      <vt:lpstr>OUTPUT</vt:lpstr>
      <vt:lpstr> CHALLENGE RESPONSE MECHANISM</vt:lpstr>
      <vt:lpstr>PowerPoint Presentation</vt:lpstr>
      <vt:lpstr>OUTPUT</vt:lpstr>
      <vt:lpstr>UPDATION OF CAV</vt:lpstr>
      <vt:lpstr>PowerPoint Presentation</vt:lpstr>
      <vt:lpstr>OUTPUT</vt:lpstr>
      <vt:lpstr>PowerPoint Presentation</vt:lpstr>
      <vt:lpstr>DDoS ATTACKS IN VANETs</vt:lpstr>
      <vt:lpstr>PowerPoint Presentation</vt:lpstr>
      <vt:lpstr>DATA PRE-PROCESSING</vt:lpstr>
      <vt:lpstr>DATA VISUALIZATION</vt:lpstr>
      <vt:lpstr>FEATURE SCALING</vt:lpstr>
      <vt:lpstr>ALGORITHMS </vt:lpstr>
      <vt:lpstr>MACHINE LEARNING ALGORITHMS</vt:lpstr>
      <vt:lpstr>PowerPoint Presentation</vt:lpstr>
      <vt:lpstr>PRECISION AND RECALL SCORE </vt:lpstr>
      <vt:lpstr>COMPARATIVE ANALYSIS</vt:lpstr>
      <vt:lpstr>CONFUSION MATRIX FOR RANDOM FOREST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B-FERL: BLOCKCHAIN BASED FRAMEWORK FOR SECURING SMART VEHICLES</dc:title>
  <dc:creator>amirthavarshni t</dc:creator>
  <cp:lastModifiedBy>amirthavarshni t</cp:lastModifiedBy>
  <cp:revision>7</cp:revision>
  <dcterms:created xsi:type="dcterms:W3CDTF">2021-10-23T13:56:35Z</dcterms:created>
  <dcterms:modified xsi:type="dcterms:W3CDTF">2021-10-23T17:48:12Z</dcterms:modified>
</cp:coreProperties>
</file>