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67" r:id="rId5"/>
    <p:sldId id="369" r:id="rId6"/>
    <p:sldId id="260" r:id="rId7"/>
    <p:sldId id="368" r:id="rId8"/>
    <p:sldId id="261" r:id="rId9"/>
    <p:sldId id="366" r:id="rId10"/>
    <p:sldId id="355" r:id="rId11"/>
    <p:sldId id="356" r:id="rId12"/>
    <p:sldId id="360" r:id="rId13"/>
    <p:sldId id="324" r:id="rId14"/>
    <p:sldId id="300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r>
            <a:rPr lang="en-US" sz="4300" dirty="0"/>
            <a:t>Decision theory = </a:t>
          </a:r>
          <a:br>
            <a:rPr lang="en-US" sz="4300" dirty="0"/>
          </a:br>
          <a:r>
            <a:rPr lang="en-US" sz="4300" dirty="0"/>
            <a:t>            Probability theory </a:t>
          </a:r>
          <a:r>
            <a:rPr lang="en-US" sz="2400" dirty="0"/>
            <a:t>(evidence &amp; belief) </a:t>
          </a:r>
          <a:br>
            <a:rPr lang="en-US" sz="4300" dirty="0"/>
          </a:br>
          <a:r>
            <a:rPr lang="en-US" sz="4300" dirty="0"/>
            <a:t>                                       +</a:t>
          </a:r>
          <a:br>
            <a:rPr lang="en-US" sz="4300" dirty="0"/>
          </a:br>
          <a:r>
            <a:rPr lang="en-US" sz="4300" dirty="0"/>
            <a:t>                   Utility theory   </a:t>
          </a:r>
          <a:r>
            <a:rPr lang="en-US" sz="2000" dirty="0"/>
            <a:t>(want)   </a:t>
          </a:r>
          <a:endParaRPr lang="en-US" sz="43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LinFactNeighborX="5196" custLinFactNeighborY="-15237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A4129-E7B7-4FF3-BD78-4239ADBBD45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26B06-13BF-446A-A3AA-26BFF8E8DE99}">
      <dgm:prSet/>
      <dgm:spPr/>
      <dgm:t>
        <a:bodyPr/>
        <a:lstStyle/>
        <a:p>
          <a:r>
            <a:rPr lang="en-US" dirty="0"/>
            <a:t>Logical agents</a:t>
          </a:r>
        </a:p>
      </dgm:t>
    </dgm:pt>
    <dgm:pt modelId="{53DEA5CF-F394-4168-935F-20029DD26C4F}" type="parTrans" cxnId="{1F6CFE23-D1CF-458C-96F0-DBACDA23080C}">
      <dgm:prSet/>
      <dgm:spPr/>
      <dgm:t>
        <a:bodyPr/>
        <a:lstStyle/>
        <a:p>
          <a:endParaRPr lang="en-US"/>
        </a:p>
      </dgm:t>
    </dgm:pt>
    <dgm:pt modelId="{40739C63-C209-4371-ADE5-1B04019EBC7B}" type="sibTrans" cxnId="{1F6CFE23-D1CF-458C-96F0-DBACDA23080C}">
      <dgm:prSet/>
      <dgm:spPr/>
      <dgm:t>
        <a:bodyPr/>
        <a:lstStyle/>
        <a:p>
          <a:endParaRPr lang="en-US"/>
        </a:p>
      </dgm:t>
    </dgm:pt>
    <dgm:pt modelId="{966CC07C-EFC6-4A61-AF3A-527EE23EF4D5}">
      <dgm:prSet/>
      <dgm:spPr/>
      <dgm:t>
        <a:bodyPr/>
        <a:lstStyle/>
        <a:p>
          <a:r>
            <a:rPr lang="en-US" dirty="0"/>
            <a:t>Uncertainty</a:t>
          </a:r>
        </a:p>
      </dgm:t>
    </dgm:pt>
    <dgm:pt modelId="{B1B898A1-8EA7-416C-A507-21BD9955C2A4}" type="parTrans" cxnId="{8092C626-4761-41E7-AB75-853CFFA3F070}">
      <dgm:prSet/>
      <dgm:spPr/>
      <dgm:t>
        <a:bodyPr/>
        <a:lstStyle/>
        <a:p>
          <a:endParaRPr lang="en-US"/>
        </a:p>
      </dgm:t>
    </dgm:pt>
    <dgm:pt modelId="{8FBB91C3-497D-4B47-AAA3-18046FA6786B}" type="sibTrans" cxnId="{8092C626-4761-41E7-AB75-853CFFA3F070}">
      <dgm:prSet/>
      <dgm:spPr/>
      <dgm:t>
        <a:bodyPr/>
        <a:lstStyle/>
        <a:p>
          <a:endParaRPr lang="en-US"/>
        </a:p>
      </dgm:t>
    </dgm:pt>
    <dgm:pt modelId="{BC1D39E5-4F9E-42F9-91AC-963AC41A5A2D}">
      <dgm:prSet/>
      <dgm:spPr/>
      <dgm:t>
        <a:bodyPr/>
        <a:lstStyle/>
        <a:p>
          <a:r>
            <a:rPr lang="en-US" dirty="0"/>
            <a:t>Conflicting goals</a:t>
          </a:r>
        </a:p>
      </dgm:t>
    </dgm:pt>
    <dgm:pt modelId="{6F458294-3E72-4927-A8E6-63F38C77AD47}" type="parTrans" cxnId="{1D1A9CCD-5F57-4C43-926C-9CF6D1C5BAFA}">
      <dgm:prSet/>
      <dgm:spPr/>
      <dgm:t>
        <a:bodyPr/>
        <a:lstStyle/>
        <a:p>
          <a:endParaRPr lang="en-US"/>
        </a:p>
      </dgm:t>
    </dgm:pt>
    <dgm:pt modelId="{34E31353-0C9A-4B56-812F-0381AB078ACC}" type="sibTrans" cxnId="{1D1A9CCD-5F57-4C43-926C-9CF6D1C5BAFA}">
      <dgm:prSet/>
      <dgm:spPr/>
      <dgm:t>
        <a:bodyPr/>
        <a:lstStyle/>
        <a:p>
          <a:endParaRPr lang="en-US"/>
        </a:p>
      </dgm:t>
    </dgm:pt>
    <dgm:pt modelId="{AA6FF214-6024-4199-B536-14668E2EE2B9}">
      <dgm:prSet/>
      <dgm:spPr/>
      <dgm:t>
        <a:bodyPr/>
        <a:lstStyle/>
        <a:p>
          <a:r>
            <a:rPr lang="en-US"/>
            <a:t>Goal-based agents</a:t>
          </a:r>
        </a:p>
      </dgm:t>
    </dgm:pt>
    <dgm:pt modelId="{DF4C9FC8-EFAA-4C79-B353-64D3B1CAAD07}" type="parTrans" cxnId="{055DD4D4-1B3A-4BAC-A479-034A4EFA9FC8}">
      <dgm:prSet/>
      <dgm:spPr/>
      <dgm:t>
        <a:bodyPr/>
        <a:lstStyle/>
        <a:p>
          <a:endParaRPr lang="en-US"/>
        </a:p>
      </dgm:t>
    </dgm:pt>
    <dgm:pt modelId="{5FABF7AB-FB10-45CD-9635-A489CB8CFC65}" type="sibTrans" cxnId="{055DD4D4-1B3A-4BAC-A479-034A4EFA9FC8}">
      <dgm:prSet/>
      <dgm:spPr/>
      <dgm:t>
        <a:bodyPr/>
        <a:lstStyle/>
        <a:p>
          <a:endParaRPr lang="en-US"/>
        </a:p>
      </dgm:t>
    </dgm:pt>
    <dgm:pt modelId="{633B413C-3878-4101-BDC4-6DE8D05D2E40}">
      <dgm:prSet/>
      <dgm:spPr/>
      <dgm:t>
        <a:bodyPr/>
        <a:lstStyle/>
        <a:p>
          <a:r>
            <a:rPr lang="en-US" dirty="0"/>
            <a:t>Can only assign goal/not goal to states and find goal states.</a:t>
          </a:r>
        </a:p>
      </dgm:t>
    </dgm:pt>
    <dgm:pt modelId="{ADBC6F35-24F9-4136-BD4A-9A1E48BFC5EF}" type="parTrans" cxnId="{C6B7D62A-5202-4E2C-97B8-606DDD1F0635}">
      <dgm:prSet/>
      <dgm:spPr/>
      <dgm:t>
        <a:bodyPr/>
        <a:lstStyle/>
        <a:p>
          <a:endParaRPr lang="en-US"/>
        </a:p>
      </dgm:t>
    </dgm:pt>
    <dgm:pt modelId="{19B8896E-6518-4D86-89D7-C72083866245}" type="sibTrans" cxnId="{C6B7D62A-5202-4E2C-97B8-606DDD1F0635}">
      <dgm:prSet/>
      <dgm:spPr/>
      <dgm:t>
        <a:bodyPr/>
        <a:lstStyle/>
        <a:p>
          <a:endParaRPr lang="en-US"/>
        </a:p>
      </dgm:t>
    </dgm:pt>
    <dgm:pt modelId="{6B5873E4-C7E4-4D88-BF4D-39890CB6DF49}">
      <dgm:prSet/>
      <dgm:spPr/>
      <dgm:t>
        <a:bodyPr/>
        <a:lstStyle/>
        <a:p>
          <a:r>
            <a:rPr lang="en-US"/>
            <a:t>Decision-theoretic agents </a:t>
          </a:r>
        </a:p>
      </dgm:t>
    </dgm:pt>
    <dgm:pt modelId="{276C562A-C5E9-40C2-A3B8-9006A34E1153}" type="parTrans" cxnId="{6A9A4297-40D7-44B8-B420-22A33932BD81}">
      <dgm:prSet/>
      <dgm:spPr/>
      <dgm:t>
        <a:bodyPr/>
        <a:lstStyle/>
        <a:p>
          <a:endParaRPr lang="en-US"/>
        </a:p>
      </dgm:t>
    </dgm:pt>
    <dgm:pt modelId="{5154FC08-FE76-4CEB-9F92-36A8962FAFD1}" type="sibTrans" cxnId="{6A9A4297-40D7-44B8-B420-22A33932BD81}">
      <dgm:prSet/>
      <dgm:spPr/>
      <dgm:t>
        <a:bodyPr/>
        <a:lstStyle/>
        <a:p>
          <a:endParaRPr lang="en-US"/>
        </a:p>
      </dgm:t>
    </dgm:pt>
    <dgm:pt modelId="{BB256BE0-357C-47D1-A872-DC2D2B15D54F}">
      <dgm:prSet/>
      <dgm:spPr/>
      <dgm:t>
        <a:bodyPr/>
        <a:lstStyle/>
        <a:p>
          <a:r>
            <a:rPr lang="en-US" dirty="0"/>
            <a:t>Assign a utility value to each state. </a:t>
          </a:r>
        </a:p>
      </dgm:t>
    </dgm:pt>
    <dgm:pt modelId="{38B77AC9-38E3-4624-BB12-4E88DE675BF7}" type="parTrans" cxnId="{86B778F3-ABD8-4B74-BAEC-4A83D636B63A}">
      <dgm:prSet/>
      <dgm:spPr/>
      <dgm:t>
        <a:bodyPr/>
        <a:lstStyle/>
        <a:p>
          <a:endParaRPr lang="en-US"/>
        </a:p>
      </dgm:t>
    </dgm:pt>
    <dgm:pt modelId="{BDA00ABA-D21E-470E-9D06-74B670A836AC}" type="sibTrans" cxnId="{86B778F3-ABD8-4B74-BAEC-4A83D636B63A}">
      <dgm:prSet/>
      <dgm:spPr/>
      <dgm:t>
        <a:bodyPr/>
        <a:lstStyle/>
        <a:p>
          <a:endParaRPr lang="en-US"/>
        </a:p>
      </dgm:t>
    </dgm:pt>
    <dgm:pt modelId="{326CD3FF-FAB3-4605-88CF-517E76107B10}">
      <dgm:prSet/>
      <dgm:spPr/>
      <dgm:t>
        <a:bodyPr/>
        <a:lstStyle/>
        <a:p>
          <a:pPr>
            <a:buNone/>
          </a:pPr>
          <a:r>
            <a:rPr lang="en-US" dirty="0"/>
            <a:t>Cannot deal with:</a:t>
          </a:r>
        </a:p>
      </dgm:t>
    </dgm:pt>
    <dgm:pt modelId="{5153D3C6-4F5E-442E-8596-4B5D9939A14A}" type="parTrans" cxnId="{1F46DE7D-96B0-4294-8A5F-1023A8F1E4D6}">
      <dgm:prSet/>
      <dgm:spPr/>
      <dgm:t>
        <a:bodyPr/>
        <a:lstStyle/>
        <a:p>
          <a:endParaRPr lang="en-US"/>
        </a:p>
      </dgm:t>
    </dgm:pt>
    <dgm:pt modelId="{FDD7DC57-86EF-4733-B9F2-EC4896E78863}" type="sibTrans" cxnId="{1F46DE7D-96B0-4294-8A5F-1023A8F1E4D6}">
      <dgm:prSet/>
      <dgm:spPr/>
      <dgm:t>
        <a:bodyPr/>
        <a:lstStyle/>
        <a:p>
          <a:endParaRPr lang="en-US"/>
        </a:p>
      </dgm:t>
    </dgm:pt>
    <dgm:pt modelId="{C3B30398-C718-4959-8F78-DA5F4CBE4428}">
      <dgm:prSet/>
      <dgm:spPr/>
      <dgm:t>
        <a:bodyPr/>
        <a:lstStyle/>
        <a:p>
          <a:r>
            <a:rPr lang="en-US" dirty="0"/>
            <a:t>A rational agent optimizes the expected utility.</a:t>
          </a:r>
        </a:p>
      </dgm:t>
    </dgm:pt>
    <dgm:pt modelId="{F47CA554-C349-4168-A120-9F04C9273627}" type="parTrans" cxnId="{2949560A-2640-4A32-8383-6E03A7C4BE55}">
      <dgm:prSet/>
      <dgm:spPr/>
      <dgm:t>
        <a:bodyPr/>
        <a:lstStyle/>
        <a:p>
          <a:endParaRPr lang="en-US"/>
        </a:p>
      </dgm:t>
    </dgm:pt>
    <dgm:pt modelId="{ABB8EEE3-1869-494A-8EAB-6148640AF65F}" type="sibTrans" cxnId="{2949560A-2640-4A32-8383-6E03A7C4BE55}">
      <dgm:prSet/>
      <dgm:spPr/>
      <dgm:t>
        <a:bodyPr/>
        <a:lstStyle/>
        <a:p>
          <a:endParaRPr lang="en-US"/>
        </a:p>
      </dgm:t>
    </dgm:pt>
    <dgm:pt modelId="{07EE9C96-1816-4A0D-9897-B7BAF8DE94FE}">
      <dgm:prSet/>
      <dgm:spPr/>
      <dgm:t>
        <a:bodyPr/>
        <a:lstStyle/>
        <a:p>
          <a:r>
            <a:rPr lang="en-US" dirty="0"/>
            <a:t>Utility is related to the external performance measure (see PEAS).</a:t>
          </a:r>
        </a:p>
      </dgm:t>
    </dgm:pt>
    <dgm:pt modelId="{5183D439-7CBA-43C3-9FC6-DF78953F356D}" type="parTrans" cxnId="{D4CFFA7C-FA14-4EF5-9AE6-DF78404B1A49}">
      <dgm:prSet/>
      <dgm:spPr/>
      <dgm:t>
        <a:bodyPr/>
        <a:lstStyle/>
        <a:p>
          <a:endParaRPr lang="en-US"/>
        </a:p>
      </dgm:t>
    </dgm:pt>
    <dgm:pt modelId="{E94562FD-61EF-4934-B3CD-AAD1712A255D}" type="sibTrans" cxnId="{D4CFFA7C-FA14-4EF5-9AE6-DF78404B1A49}">
      <dgm:prSet/>
      <dgm:spPr/>
      <dgm:t>
        <a:bodyPr/>
        <a:lstStyle/>
        <a:p>
          <a:endParaRPr lang="en-US"/>
        </a:p>
      </dgm:t>
    </dgm:pt>
    <dgm:pt modelId="{488BB3C3-8A55-47D3-A58A-4D4400591B4F}" type="pres">
      <dgm:prSet presAssocID="{E92A4129-E7B7-4FF3-BD78-4239ADBBD456}" presName="Name0" presStyleCnt="0">
        <dgm:presLayoutVars>
          <dgm:dir/>
          <dgm:animLvl val="lvl"/>
          <dgm:resizeHandles val="exact"/>
        </dgm:presLayoutVars>
      </dgm:prSet>
      <dgm:spPr/>
    </dgm:pt>
    <dgm:pt modelId="{50DE8C98-FCFE-431D-BA89-B9424DF19174}" type="pres">
      <dgm:prSet presAssocID="{D4726B06-13BF-446A-A3AA-26BFF8E8DE99}" presName="linNode" presStyleCnt="0"/>
      <dgm:spPr/>
    </dgm:pt>
    <dgm:pt modelId="{4D2471F2-458A-4F02-A12F-53B4940881CB}" type="pres">
      <dgm:prSet presAssocID="{D4726B06-13BF-446A-A3AA-26BFF8E8DE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C4DEAF7-3931-412C-A2B8-5FD3D970AEEC}" type="pres">
      <dgm:prSet presAssocID="{D4726B06-13BF-446A-A3AA-26BFF8E8DE99}" presName="descendantText" presStyleLbl="alignAccFollowNode1" presStyleIdx="0" presStyleCnt="3">
        <dgm:presLayoutVars>
          <dgm:bulletEnabled val="1"/>
        </dgm:presLayoutVars>
      </dgm:prSet>
      <dgm:spPr/>
    </dgm:pt>
    <dgm:pt modelId="{A77F2B26-1B76-4D43-A101-D1EBA4D7DE1E}" type="pres">
      <dgm:prSet presAssocID="{40739C63-C209-4371-ADE5-1B04019EBC7B}" presName="sp" presStyleCnt="0"/>
      <dgm:spPr/>
    </dgm:pt>
    <dgm:pt modelId="{C3A1A574-74D3-4CCD-A1AA-7B1E05E5E2E8}" type="pres">
      <dgm:prSet presAssocID="{AA6FF214-6024-4199-B536-14668E2EE2B9}" presName="linNode" presStyleCnt="0"/>
      <dgm:spPr/>
    </dgm:pt>
    <dgm:pt modelId="{C791829E-0444-4BEC-9F86-875F86CA7209}" type="pres">
      <dgm:prSet presAssocID="{AA6FF214-6024-4199-B536-14668E2EE2B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6E64FB-8486-467C-A930-323D92E26CFF}" type="pres">
      <dgm:prSet presAssocID="{AA6FF214-6024-4199-B536-14668E2EE2B9}" presName="descendantText" presStyleLbl="alignAccFollowNode1" presStyleIdx="1" presStyleCnt="3">
        <dgm:presLayoutVars>
          <dgm:bulletEnabled val="1"/>
        </dgm:presLayoutVars>
      </dgm:prSet>
      <dgm:spPr/>
    </dgm:pt>
    <dgm:pt modelId="{1DC3E0D4-6F21-4691-8C12-B3156650C7DF}" type="pres">
      <dgm:prSet presAssocID="{5FABF7AB-FB10-45CD-9635-A489CB8CFC65}" presName="sp" presStyleCnt="0"/>
      <dgm:spPr/>
    </dgm:pt>
    <dgm:pt modelId="{AF5E34FE-F7A1-43D2-AE87-1F83EE61656E}" type="pres">
      <dgm:prSet presAssocID="{6B5873E4-C7E4-4D88-BF4D-39890CB6DF49}" presName="linNode" presStyleCnt="0"/>
      <dgm:spPr/>
    </dgm:pt>
    <dgm:pt modelId="{FCA6C204-9AEE-495E-B88E-BCEDD6A585E8}" type="pres">
      <dgm:prSet presAssocID="{6B5873E4-C7E4-4D88-BF4D-39890CB6DF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313AF4-B619-4FE0-A597-A1CCC2EEC2CD}" type="pres">
      <dgm:prSet presAssocID="{6B5873E4-C7E4-4D88-BF4D-39890CB6DF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949560A-2640-4A32-8383-6E03A7C4BE55}" srcId="{6B5873E4-C7E4-4D88-BF4D-39890CB6DF49}" destId="{C3B30398-C718-4959-8F78-DA5F4CBE4428}" srcOrd="1" destOrd="0" parTransId="{F47CA554-C349-4168-A120-9F04C9273627}" sibTransId="{ABB8EEE3-1869-494A-8EAB-6148640AF65F}"/>
    <dgm:cxn modelId="{45A93D12-170A-4FD2-BA52-EEED55C5CF8E}" type="presOf" srcId="{07EE9C96-1816-4A0D-9897-B7BAF8DE94FE}" destId="{04313AF4-B619-4FE0-A597-A1CCC2EEC2CD}" srcOrd="0" destOrd="2" presId="urn:microsoft.com/office/officeart/2005/8/layout/vList5"/>
    <dgm:cxn modelId="{1F6CFE23-D1CF-458C-96F0-DBACDA23080C}" srcId="{E92A4129-E7B7-4FF3-BD78-4239ADBBD456}" destId="{D4726B06-13BF-446A-A3AA-26BFF8E8DE99}" srcOrd="0" destOrd="0" parTransId="{53DEA5CF-F394-4168-935F-20029DD26C4F}" sibTransId="{40739C63-C209-4371-ADE5-1B04019EBC7B}"/>
    <dgm:cxn modelId="{1A0B7B25-9083-430D-8112-B51C11D6516F}" type="presOf" srcId="{BC1D39E5-4F9E-42F9-91AC-963AC41A5A2D}" destId="{0C4DEAF7-3931-412C-A2B8-5FD3D970AEEC}" srcOrd="0" destOrd="2" presId="urn:microsoft.com/office/officeart/2005/8/layout/vList5"/>
    <dgm:cxn modelId="{8092C626-4761-41E7-AB75-853CFFA3F070}" srcId="{D4726B06-13BF-446A-A3AA-26BFF8E8DE99}" destId="{966CC07C-EFC6-4A61-AF3A-527EE23EF4D5}" srcOrd="1" destOrd="0" parTransId="{B1B898A1-8EA7-416C-A507-21BD9955C2A4}" sibTransId="{8FBB91C3-497D-4B47-AAA3-18046FA6786B}"/>
    <dgm:cxn modelId="{C6B7D62A-5202-4E2C-97B8-606DDD1F0635}" srcId="{AA6FF214-6024-4199-B536-14668E2EE2B9}" destId="{633B413C-3878-4101-BDC4-6DE8D05D2E40}" srcOrd="0" destOrd="0" parTransId="{ADBC6F35-24F9-4136-BD4A-9A1E48BFC5EF}" sibTransId="{19B8896E-6518-4D86-89D7-C72083866245}"/>
    <dgm:cxn modelId="{8AF30A5B-B4E6-430F-9063-40F2F2A238CA}" type="presOf" srcId="{633B413C-3878-4101-BDC4-6DE8D05D2E40}" destId="{D06E64FB-8486-467C-A930-323D92E26CFF}" srcOrd="0" destOrd="0" presId="urn:microsoft.com/office/officeart/2005/8/layout/vList5"/>
    <dgm:cxn modelId="{8ACABE65-1006-4CBB-9F35-D8ED85066D5B}" type="presOf" srcId="{326CD3FF-FAB3-4605-88CF-517E76107B10}" destId="{0C4DEAF7-3931-412C-A2B8-5FD3D970AEEC}" srcOrd="0" destOrd="0" presId="urn:microsoft.com/office/officeart/2005/8/layout/vList5"/>
    <dgm:cxn modelId="{530D6C46-2F62-42B8-BA56-CB42B044C989}" type="presOf" srcId="{6B5873E4-C7E4-4D88-BF4D-39890CB6DF49}" destId="{FCA6C204-9AEE-495E-B88E-BCEDD6A585E8}" srcOrd="0" destOrd="0" presId="urn:microsoft.com/office/officeart/2005/8/layout/vList5"/>
    <dgm:cxn modelId="{39E34147-4C33-4471-A81C-43799CBCD28A}" type="presOf" srcId="{D4726B06-13BF-446A-A3AA-26BFF8E8DE99}" destId="{4D2471F2-458A-4F02-A12F-53B4940881CB}" srcOrd="0" destOrd="0" presId="urn:microsoft.com/office/officeart/2005/8/layout/vList5"/>
    <dgm:cxn modelId="{F1D6AC67-0531-4595-A337-070BD4C5BF0C}" type="presOf" srcId="{BB256BE0-357C-47D1-A872-DC2D2B15D54F}" destId="{04313AF4-B619-4FE0-A597-A1CCC2EEC2CD}" srcOrd="0" destOrd="0" presId="urn:microsoft.com/office/officeart/2005/8/layout/vList5"/>
    <dgm:cxn modelId="{CE31536A-66D9-41C3-8781-F5ABF2577C40}" type="presOf" srcId="{C3B30398-C718-4959-8F78-DA5F4CBE4428}" destId="{04313AF4-B619-4FE0-A597-A1CCC2EEC2CD}" srcOrd="0" destOrd="1" presId="urn:microsoft.com/office/officeart/2005/8/layout/vList5"/>
    <dgm:cxn modelId="{D4CFFA7C-FA14-4EF5-9AE6-DF78404B1A49}" srcId="{6B5873E4-C7E4-4D88-BF4D-39890CB6DF49}" destId="{07EE9C96-1816-4A0D-9897-B7BAF8DE94FE}" srcOrd="2" destOrd="0" parTransId="{5183D439-7CBA-43C3-9FC6-DF78953F356D}" sibTransId="{E94562FD-61EF-4934-B3CD-AAD1712A255D}"/>
    <dgm:cxn modelId="{9F251E7D-C467-44D3-BD6E-2B9E5EB613C3}" type="presOf" srcId="{AA6FF214-6024-4199-B536-14668E2EE2B9}" destId="{C791829E-0444-4BEC-9F86-875F86CA7209}" srcOrd="0" destOrd="0" presId="urn:microsoft.com/office/officeart/2005/8/layout/vList5"/>
    <dgm:cxn modelId="{1F46DE7D-96B0-4294-8A5F-1023A8F1E4D6}" srcId="{D4726B06-13BF-446A-A3AA-26BFF8E8DE99}" destId="{326CD3FF-FAB3-4605-88CF-517E76107B10}" srcOrd="0" destOrd="0" parTransId="{5153D3C6-4F5E-442E-8596-4B5D9939A14A}" sibTransId="{FDD7DC57-86EF-4733-B9F2-EC4896E78863}"/>
    <dgm:cxn modelId="{6A9A4297-40D7-44B8-B420-22A33932BD81}" srcId="{E92A4129-E7B7-4FF3-BD78-4239ADBBD456}" destId="{6B5873E4-C7E4-4D88-BF4D-39890CB6DF49}" srcOrd="2" destOrd="0" parTransId="{276C562A-C5E9-40C2-A3B8-9006A34E1153}" sibTransId="{5154FC08-FE76-4CEB-9F92-36A8962FAFD1}"/>
    <dgm:cxn modelId="{05C2D7CC-65A7-4D51-B908-2D583CD29AF6}" type="presOf" srcId="{E92A4129-E7B7-4FF3-BD78-4239ADBBD456}" destId="{488BB3C3-8A55-47D3-A58A-4D4400591B4F}" srcOrd="0" destOrd="0" presId="urn:microsoft.com/office/officeart/2005/8/layout/vList5"/>
    <dgm:cxn modelId="{1D1A9CCD-5F57-4C43-926C-9CF6D1C5BAFA}" srcId="{D4726B06-13BF-446A-A3AA-26BFF8E8DE99}" destId="{BC1D39E5-4F9E-42F9-91AC-963AC41A5A2D}" srcOrd="2" destOrd="0" parTransId="{6F458294-3E72-4927-A8E6-63F38C77AD47}" sibTransId="{34E31353-0C9A-4B56-812F-0381AB078ACC}"/>
    <dgm:cxn modelId="{055DD4D4-1B3A-4BAC-A479-034A4EFA9FC8}" srcId="{E92A4129-E7B7-4FF3-BD78-4239ADBBD456}" destId="{AA6FF214-6024-4199-B536-14668E2EE2B9}" srcOrd="1" destOrd="0" parTransId="{DF4C9FC8-EFAA-4C79-B353-64D3B1CAAD07}" sibTransId="{5FABF7AB-FB10-45CD-9635-A489CB8CFC65}"/>
    <dgm:cxn modelId="{86B778F3-ABD8-4B74-BAEC-4A83D636B63A}" srcId="{6B5873E4-C7E4-4D88-BF4D-39890CB6DF49}" destId="{BB256BE0-357C-47D1-A872-DC2D2B15D54F}" srcOrd="0" destOrd="0" parTransId="{38B77AC9-38E3-4624-BB12-4E88DE675BF7}" sibTransId="{BDA00ABA-D21E-470E-9D06-74B670A836AC}"/>
    <dgm:cxn modelId="{6F6169F5-AB4E-4C57-A8C7-17890FA7FFA1}" type="presOf" srcId="{966CC07C-EFC6-4A61-AF3A-527EE23EF4D5}" destId="{0C4DEAF7-3931-412C-A2B8-5FD3D970AEEC}" srcOrd="0" destOrd="1" presId="urn:microsoft.com/office/officeart/2005/8/layout/vList5"/>
    <dgm:cxn modelId="{0BB56C0B-D13F-411A-92CC-B06764B452CD}" type="presParOf" srcId="{488BB3C3-8A55-47D3-A58A-4D4400591B4F}" destId="{50DE8C98-FCFE-431D-BA89-B9424DF19174}" srcOrd="0" destOrd="0" presId="urn:microsoft.com/office/officeart/2005/8/layout/vList5"/>
    <dgm:cxn modelId="{92B3234F-B637-4225-92FF-CC20BC253BED}" type="presParOf" srcId="{50DE8C98-FCFE-431D-BA89-B9424DF19174}" destId="{4D2471F2-458A-4F02-A12F-53B4940881CB}" srcOrd="0" destOrd="0" presId="urn:microsoft.com/office/officeart/2005/8/layout/vList5"/>
    <dgm:cxn modelId="{8B7126F7-3559-416A-8109-659EAE85F397}" type="presParOf" srcId="{50DE8C98-FCFE-431D-BA89-B9424DF19174}" destId="{0C4DEAF7-3931-412C-A2B8-5FD3D970AEEC}" srcOrd="1" destOrd="0" presId="urn:microsoft.com/office/officeart/2005/8/layout/vList5"/>
    <dgm:cxn modelId="{71C629B7-2875-44FB-9ABF-2821ACE18610}" type="presParOf" srcId="{488BB3C3-8A55-47D3-A58A-4D4400591B4F}" destId="{A77F2B26-1B76-4D43-A101-D1EBA4D7DE1E}" srcOrd="1" destOrd="0" presId="urn:microsoft.com/office/officeart/2005/8/layout/vList5"/>
    <dgm:cxn modelId="{A721EE87-3359-45EA-A8AE-B82CBDE03673}" type="presParOf" srcId="{488BB3C3-8A55-47D3-A58A-4D4400591B4F}" destId="{C3A1A574-74D3-4CCD-A1AA-7B1E05E5E2E8}" srcOrd="2" destOrd="0" presId="urn:microsoft.com/office/officeart/2005/8/layout/vList5"/>
    <dgm:cxn modelId="{0AC63E84-FC38-430C-873D-102F8F7D7DAF}" type="presParOf" srcId="{C3A1A574-74D3-4CCD-A1AA-7B1E05E5E2E8}" destId="{C791829E-0444-4BEC-9F86-875F86CA7209}" srcOrd="0" destOrd="0" presId="urn:microsoft.com/office/officeart/2005/8/layout/vList5"/>
    <dgm:cxn modelId="{9F39B9A1-0D2E-419D-BA5D-5A178E1047AF}" type="presParOf" srcId="{C3A1A574-74D3-4CCD-A1AA-7B1E05E5E2E8}" destId="{D06E64FB-8486-467C-A930-323D92E26CFF}" srcOrd="1" destOrd="0" presId="urn:microsoft.com/office/officeart/2005/8/layout/vList5"/>
    <dgm:cxn modelId="{3C2225CD-9AC5-44E7-99DE-B112F951D767}" type="presParOf" srcId="{488BB3C3-8A55-47D3-A58A-4D4400591B4F}" destId="{1DC3E0D4-6F21-4691-8C12-B3156650C7DF}" srcOrd="3" destOrd="0" presId="urn:microsoft.com/office/officeart/2005/8/layout/vList5"/>
    <dgm:cxn modelId="{318D61B2-9283-458D-83C3-604A5306BA86}" type="presParOf" srcId="{488BB3C3-8A55-47D3-A58A-4D4400591B4F}" destId="{AF5E34FE-F7A1-43D2-AE87-1F83EE61656E}" srcOrd="4" destOrd="0" presId="urn:microsoft.com/office/officeart/2005/8/layout/vList5"/>
    <dgm:cxn modelId="{BDFEFAFF-C291-48A4-A9DB-49D8F7D06639}" type="presParOf" srcId="{AF5E34FE-F7A1-43D2-AE87-1F83EE61656E}" destId="{FCA6C204-9AEE-495E-B88E-BCEDD6A585E8}" srcOrd="0" destOrd="0" presId="urn:microsoft.com/office/officeart/2005/8/layout/vList5"/>
    <dgm:cxn modelId="{FCAC89B1-D1DE-4030-BB8A-7538E2274E79}" type="presParOf" srcId="{AF5E34FE-F7A1-43D2-AE87-1F83EE61656E}" destId="{04313AF4-B619-4FE0-A597-A1CCC2EEC2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0" y="191159"/>
          <a:ext cx="10515600" cy="304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Decision theory = </a:t>
          </a:r>
          <a:br>
            <a:rPr lang="en-US" sz="4300" kern="1200" dirty="0"/>
          </a:br>
          <a:r>
            <a:rPr lang="en-US" sz="4300" kern="1200" dirty="0"/>
            <a:t>            Probability theory </a:t>
          </a:r>
          <a:r>
            <a:rPr lang="en-US" sz="2400" kern="1200" dirty="0"/>
            <a:t>(evidence &amp; belief) </a:t>
          </a:r>
          <a:br>
            <a:rPr lang="en-US" sz="4300" kern="1200" dirty="0"/>
          </a:br>
          <a:r>
            <a:rPr lang="en-US" sz="4300" kern="1200" dirty="0"/>
            <a:t>                                       +</a:t>
          </a:r>
          <a:br>
            <a:rPr lang="en-US" sz="4300" kern="1200" dirty="0"/>
          </a:br>
          <a:r>
            <a:rPr lang="en-US" sz="4300" kern="1200" dirty="0"/>
            <a:t>                   Utility theory   </a:t>
          </a:r>
          <a:r>
            <a:rPr lang="en-US" sz="2000" kern="1200" dirty="0"/>
            <a:t>(want)   </a:t>
          </a:r>
          <a:endParaRPr lang="en-US" sz="4300" kern="1200" dirty="0"/>
        </a:p>
      </dsp:txBody>
      <dsp:txXfrm>
        <a:off x="148498" y="339657"/>
        <a:ext cx="10218604" cy="2745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DEAF7-3931-412C-A2B8-5FD3D970AEE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Cannot deal with: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Uncertainty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Conflicting goals</a:t>
          </a:r>
        </a:p>
      </dsp:txBody>
      <dsp:txXfrm rot="-5400000">
        <a:off x="3785616" y="197117"/>
        <a:ext cx="6675221" cy="1012303"/>
      </dsp:txXfrm>
    </dsp:sp>
    <dsp:sp modelId="{4D2471F2-458A-4F02-A12F-53B4940881C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Logical agents</a:t>
          </a:r>
        </a:p>
      </dsp:txBody>
      <dsp:txXfrm>
        <a:off x="68454" y="70578"/>
        <a:ext cx="3648708" cy="1265378"/>
      </dsp:txXfrm>
    </dsp:sp>
    <dsp:sp modelId="{D06E64FB-8486-467C-A930-323D92E26CF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only assign goal/not goal to states and find goal states.</a:t>
          </a:r>
        </a:p>
      </dsp:txBody>
      <dsp:txXfrm rot="-5400000">
        <a:off x="3785616" y="1669517"/>
        <a:ext cx="6675221" cy="1012303"/>
      </dsp:txXfrm>
    </dsp:sp>
    <dsp:sp modelId="{C791829E-0444-4BEC-9F86-875F86CA720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Goal-based agents</a:t>
          </a:r>
        </a:p>
      </dsp:txBody>
      <dsp:txXfrm>
        <a:off x="68454" y="1542979"/>
        <a:ext cx="3648708" cy="1265378"/>
      </dsp:txXfrm>
    </dsp:sp>
    <dsp:sp modelId="{04313AF4-B619-4FE0-A597-A1CCC2EEC2C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Assign a utility value to each state.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rational agent optimizes the expected utility.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Utility is related to the external performance measure (see PEAS).</a:t>
          </a:r>
        </a:p>
      </dsp:txBody>
      <dsp:txXfrm rot="-5400000">
        <a:off x="3785616" y="3141918"/>
        <a:ext cx="6675221" cy="1012303"/>
      </dsp:txXfrm>
    </dsp:sp>
    <dsp:sp modelId="{FCA6C204-9AEE-495E-B88E-BCEDD6A585E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Decision-theoretic agents 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12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5" Type="http://schemas.openxmlformats.org/officeDocument/2006/relationships/tags" Target="../tags/tag5.xml"/><Relationship Id="rId10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8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3.png"/><Relationship Id="rId5" Type="http://schemas.openxmlformats.org/officeDocument/2006/relationships/tags" Target="../tags/tag10.xml"/><Relationship Id="rId10" Type="http://schemas.openxmlformats.org/officeDocument/2006/relationships/image" Target="../media/image32.png"/><Relationship Id="rId4" Type="http://schemas.openxmlformats.org/officeDocument/2006/relationships/tags" Target="../tags/tag9.xm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90785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7850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MEU: choose the action which maximizes the expected utility given the evidence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759604" y="4720604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805642" y="5406404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59604" y="6092204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30763" y="2053604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Can directly operationalize this with 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nodes for utility and actions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Let's us calculate the expected utility for each action</a:t>
            </a:r>
          </a:p>
          <a:p>
            <a:pPr lvl="4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New node types: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Chance nodes (just like BNs)</a:t>
            </a: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Actions (rectangles, cannot have parents, act as observed evidence)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Utility node (diamond, depends on action and chance nodes)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6800" y="1447800"/>
            <a:ext cx="4800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Action selection</a:t>
            </a: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Instantiate all evidence</a:t>
            </a:r>
          </a:p>
          <a:p>
            <a:pPr lvl="5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Set action node(s) each possible way</a:t>
            </a:r>
          </a:p>
          <a:p>
            <a:pPr lvl="4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Calculate posterior for all parents of utility node, given the evidence</a:t>
            </a:r>
          </a:p>
          <a:p>
            <a:pPr lvl="4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Calculate expected utility for each action</a:t>
            </a:r>
          </a:p>
          <a:p>
            <a:pPr lvl="4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Choose maximizing action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C8F1527D-4B69-43C6-BE2F-85D0A9BE80DA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8335463" y="4415445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5">
            <a:extLst>
              <a:ext uri="{FF2B5EF4-FFF2-40B4-BE49-F238E27FC236}">
                <a16:creationId xmlns:a16="http://schemas.microsoft.com/office/drawing/2014/main" id="{25C1F0F2-44DF-459B-B39D-89C7F0E3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275" y="38264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F6924AF2-B2E3-41A8-AF93-5F395396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275" y="5579082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0C27518-1F4E-4F07-BE22-1A60584A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475" y="2343757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539147D1-BAC8-4037-B528-4A9B092EEDF3}"/>
              </a:ext>
            </a:extLst>
          </p:cNvPr>
          <p:cNvGrpSpPr>
            <a:grpSpLocks/>
          </p:cNvGrpSpPr>
          <p:nvPr/>
        </p:nvGrpSpPr>
        <p:grpSpPr bwMode="auto">
          <a:xfrm>
            <a:off x="10010275" y="3105757"/>
            <a:ext cx="838200" cy="533400"/>
            <a:chOff x="4368" y="1728"/>
            <a:chExt cx="528" cy="336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1FDAB0C-964F-48ED-AFF9-1F8C518F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303D11A5-BEBA-40A8-96B6-E267543E8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1" name="AutoShape 11">
            <a:extLst>
              <a:ext uri="{FF2B5EF4-FFF2-40B4-BE49-F238E27FC236}">
                <a16:creationId xmlns:a16="http://schemas.microsoft.com/office/drawing/2014/main" id="{57BDCFF4-1A4F-4711-BB2C-84D512A0BF8C}"/>
              </a:ext>
            </a:extLst>
          </p:cNvPr>
          <p:cNvCxnSpPr>
            <a:cxnSpLocks noChangeShapeType="1"/>
            <a:stCxn id="16" idx="3"/>
            <a:endCxn id="19" idx="1"/>
          </p:cNvCxnSpPr>
          <p:nvPr/>
        </p:nvCxnSpPr>
        <p:spPr bwMode="auto">
          <a:xfrm>
            <a:off x="8957763" y="2610457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2">
            <a:extLst>
              <a:ext uri="{FF2B5EF4-FFF2-40B4-BE49-F238E27FC236}">
                <a16:creationId xmlns:a16="http://schemas.microsoft.com/office/drawing/2014/main" id="{C9EAE5E2-B73E-451E-9139-9D4CEE42B4E1}"/>
              </a:ext>
            </a:extLst>
          </p:cNvPr>
          <p:cNvCxnSpPr>
            <a:cxnSpLocks noChangeShapeType="1"/>
            <a:stCxn id="14" idx="6"/>
            <a:endCxn id="19" idx="1"/>
          </p:cNvCxnSpPr>
          <p:nvPr/>
        </p:nvCxnSpPr>
        <p:spPr bwMode="auto">
          <a:xfrm flipV="1">
            <a:off x="8960938" y="3372457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41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833947" y="21336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6991235" y="2400300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06142"/>
              </p:ext>
            </p:extLst>
          </p:nvPr>
        </p:nvGraphicFramePr>
        <p:xfrm>
          <a:off x="5529147" y="4525962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4" y="1447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04" y="4572000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959004" y="5500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leave</a:t>
            </a:r>
          </a:p>
        </p:txBody>
      </p:sp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04" y="2667000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95" y="1303026"/>
            <a:ext cx="3591652" cy="2430773"/>
          </a:xfrm>
          <a:prstGeom prst="rect">
            <a:avLst/>
          </a:prstGeom>
        </p:spPr>
      </p:pic>
      <p:graphicFrame>
        <p:nvGraphicFramePr>
          <p:cNvPr id="2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7443"/>
              </p:ext>
            </p:extLst>
          </p:nvPr>
        </p:nvGraphicFramePr>
        <p:xfrm>
          <a:off x="8653347" y="4191000"/>
          <a:ext cx="3200400" cy="1981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U(A,W)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3962400" y="5791200"/>
            <a:ext cx="8229600" cy="6397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ea typeface="ＭＳ Ｐゴシック" pitchFamily="34" charset="-128"/>
              </a:rPr>
              <a:t>Almost exactly like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/ MDPs</a:t>
            </a:r>
          </a:p>
          <a:p>
            <a:r>
              <a:rPr lang="en-US" sz="2400" dirty="0">
                <a:ea typeface="ＭＳ Ｐゴシック" pitchFamily="34" charset="-128"/>
              </a:rPr>
              <a:t>What’</a:t>
            </a:r>
            <a:r>
              <a:rPr lang="en-US" altLang="ja-JP" sz="2400" dirty="0">
                <a:ea typeface="ＭＳ Ｐゴシック" pitchFamily="34" charset="-128"/>
              </a:rPr>
              <a:t>s changed?</a:t>
            </a: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" y="4527396"/>
            <a:ext cx="1889895" cy="2209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04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20" y="4681175"/>
            <a:ext cx="3158180" cy="2176824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Example: Decision Networks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943600" y="17526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  <a:endCxn id="22588" idx="1"/>
          </p:cNvCxnSpPr>
          <p:nvPr/>
        </p:nvCxnSpPr>
        <p:spPr bwMode="auto">
          <a:xfrm>
            <a:off x="7086600" y="2019300"/>
            <a:ext cx="1066800" cy="1111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84780" name="Group 12"/>
          <p:cNvGraphicFramePr>
            <a:graphicFrameLocks noGrp="1"/>
          </p:cNvGraphicFramePr>
          <p:nvPr/>
        </p:nvGraphicFramePr>
        <p:xfrm>
          <a:off x="9525000" y="1524000"/>
          <a:ext cx="2286000" cy="172239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U(A,W)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4865" name="Group 97"/>
          <p:cNvGraphicFramePr>
            <a:graphicFrameLocks noGrp="1"/>
          </p:cNvGraphicFramePr>
          <p:nvPr/>
        </p:nvGraphicFramePr>
        <p:xfrm>
          <a:off x="7162800" y="4038600"/>
          <a:ext cx="2057400" cy="10064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P(W|F=bad)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0.34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0.66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1" y="16002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3148" y="1629939"/>
            <a:ext cx="2420937" cy="3619500"/>
            <a:chOff x="9126537" y="1257300"/>
            <a:chExt cx="3124200" cy="4114800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>
              <a:off x="9737725" y="3633788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126537" y="4797425"/>
              <a:ext cx="1222375" cy="574675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8" y="5398611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61" grpId="0"/>
      <p:bldP spid="23562" grpId="0"/>
      <p:bldP spid="18" grpId="0" animBg="1"/>
      <p:bldP spid="23565" grpId="0"/>
      <p:bldP spid="23568" grpId="0"/>
      <p:bldP spid="23573" grpId="0"/>
      <p:bldP spid="23574" grpId="0"/>
      <p:bldP spid="235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7FD9A1-7C57-414C-960D-D424757D05F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8723488"/>
              </p:ext>
            </p:extLst>
          </p:nvPr>
        </p:nvGraphicFramePr>
        <p:xfrm>
          <a:off x="791738" y="15468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1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Decision-theoretic agents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42FDB4-4BB8-42AA-968E-44587AF34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215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1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a state.</a:t>
                </a:r>
              </a:p>
              <a:p>
                <a:r>
                  <a:rPr lang="en-US" sz="1800" dirty="0"/>
                  <a:t>Utility functions are derived from rational preferences: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Therefore, often it is enough to know the utility ranking of states.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842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Treasure chest with solid fill">
            <a:extLst>
              <a:ext uri="{FF2B5EF4-FFF2-40B4-BE49-F238E27FC236}">
                <a16:creationId xmlns:a16="http://schemas.microsoft.com/office/drawing/2014/main" id="{2BBC9BFE-F444-4468-A129-D431DC31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Expected Utility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probability to currently be in every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/>
                <a:r>
                  <a:rPr lang="en-US" sz="1800" dirty="0"/>
                  <a:t>The probability that an action will get us to different states s’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utility of an action: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458968" cy="3807990"/>
              </a:xfrm>
              <a:blipFill>
                <a:blip r:embed="rId2"/>
                <a:stretch>
                  <a:fillRect l="-1006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9860" y="1174282"/>
                <a:ext cx="2040555" cy="2040555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80385" y="1271792"/>
              <a:ext cx="1712039" cy="171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Issues: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𝑅𝑒𝑠𝑢𝑙𝑡</m:t>
                        </m:r>
                        <m:d>
                          <m:d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needs a causal model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may be hard to estimate. It may depend on what states we can get to from s.</a:t>
                </a:r>
              </a:p>
              <a:p>
                <a:r>
                  <a:rPr lang="en-US" sz="1600" dirty="0"/>
                  <a:t>MEU leads to the “optimizer’s curse” where the estimated expected utility is higher than the actual outcomes with new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935616"/>
              </a:xfrm>
              <a:blipFill>
                <a:blip r:embed="rId2"/>
                <a:stretch>
                  <a:fillRect l="-649" t="-1084" b="-6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90688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>
              <a:off x="8619643" y="1864054"/>
              <a:ext cx="458441" cy="4008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B50-EDE7-4F5C-B03D-FB4C6A4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Utility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C377C-68A5-4913-B0FB-778B22D2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42" y="1806498"/>
            <a:ext cx="9482200" cy="46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Sergey Levine, with some materials from A. Farhadi.  All CS188 materials are at 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711</Words>
  <Application>Microsoft Office PowerPoint</Application>
  <PresentationFormat>Widescreen</PresentationFormat>
  <Paragraphs>199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PowerPoint Presentation</vt:lpstr>
      <vt:lpstr>Decision-theoretic agents</vt:lpstr>
      <vt:lpstr>Utility</vt:lpstr>
      <vt:lpstr>Expected Utility</vt:lpstr>
      <vt:lpstr>Principle of Maximum  Expected Utility (MEU)</vt:lpstr>
      <vt:lpstr>Multi-attribute Utility Theory</vt:lpstr>
      <vt:lpstr>Decision Networks</vt:lpstr>
      <vt:lpstr>Decision Networks</vt:lpstr>
      <vt:lpstr>Decision Networks</vt:lpstr>
      <vt:lpstr>Decision Networks</vt:lpstr>
      <vt:lpstr>Decision Networks</vt:lpstr>
      <vt:lpstr>Decisions as Outcome Trees</vt:lpstr>
      <vt:lpstr>Example: Decision Networks</vt:lpstr>
      <vt:lpstr>Decisions as Outcome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Michael Hahsler</cp:lastModifiedBy>
  <cp:revision>18</cp:revision>
  <dcterms:created xsi:type="dcterms:W3CDTF">2020-08-21T14:39:44Z</dcterms:created>
  <dcterms:modified xsi:type="dcterms:W3CDTF">2022-04-27T15:37:32Z</dcterms:modified>
</cp:coreProperties>
</file>