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4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6" r:id="rId16"/>
    <p:sldId id="294" r:id="rId17"/>
    <p:sldId id="295" r:id="rId18"/>
    <p:sldId id="272" r:id="rId19"/>
    <p:sldId id="274" r:id="rId20"/>
    <p:sldId id="275" r:id="rId21"/>
    <p:sldId id="302" r:id="rId22"/>
    <p:sldId id="276" r:id="rId23"/>
    <p:sldId id="277" r:id="rId24"/>
    <p:sldId id="292" r:id="rId25"/>
    <p:sldId id="289" r:id="rId26"/>
    <p:sldId id="297" r:id="rId27"/>
    <p:sldId id="278" r:id="rId28"/>
    <p:sldId id="298" r:id="rId29"/>
    <p:sldId id="279" r:id="rId30"/>
    <p:sldId id="293" r:id="rId31"/>
    <p:sldId id="280" r:id="rId32"/>
    <p:sldId id="281" r:id="rId33"/>
    <p:sldId id="282" r:id="rId34"/>
    <p:sldId id="284" r:id="rId35"/>
    <p:sldId id="304" r:id="rId36"/>
    <p:sldId id="283" r:id="rId37"/>
    <p:sldId id="303" r:id="rId38"/>
    <p:sldId id="286" r:id="rId39"/>
    <p:sldId id="287" r:id="rId40"/>
    <p:sldId id="300" r:id="rId41"/>
    <p:sldId id="305" r:id="rId42"/>
    <p:sldId id="288" r:id="rId4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 autoAdjust="0"/>
    <p:restoredTop sz="92733" autoAdjust="0"/>
  </p:normalViewPr>
  <p:slideViewPr>
    <p:cSldViewPr>
      <p:cViewPr varScale="1">
        <p:scale>
          <a:sx n="99" d="100"/>
          <a:sy n="99" d="100"/>
        </p:scale>
        <p:origin x="18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FFE4-074F-49F2-B536-C057DBA83543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B5598F-73EB-4086-9D15-AF21D84F01EB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Exploration</a:t>
          </a:r>
          <a:r>
            <a:rPr lang="en-US" dirty="0"/>
            <a:t>: expand from states that currently have no or few playouts.</a:t>
          </a:r>
        </a:p>
      </dgm:t>
    </dgm:pt>
    <dgm:pt modelId="{35184A8B-0A83-41D2-A908-50848EE3D926}" type="par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7063981B-22F4-4A0F-A5A9-DB73DAB928BE}" type="sib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66875ED1-75C0-4ADD-A11A-6945BE084A09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Exploitation</a:t>
          </a:r>
          <a:r>
            <a:rPr lang="en-US" dirty="0"/>
            <a:t>: more playouts for states that have done well to get more accurate estimates.</a:t>
          </a:r>
        </a:p>
      </dgm:t>
    </dgm:pt>
    <dgm:pt modelId="{E4BC8588-2C5C-4F69-9DCD-38814EE5D0D5}" type="par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1088B430-2FAC-4E9A-9AA5-B784B5A97F07}" type="sib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388A663A-0857-4F9C-8427-5385EE64B421}" type="pres">
      <dgm:prSet presAssocID="{9011FFE4-074F-49F2-B536-C057DBA83543}" presName="compositeShape" presStyleCnt="0">
        <dgm:presLayoutVars>
          <dgm:chMax val="2"/>
          <dgm:dir/>
          <dgm:resizeHandles val="exact"/>
        </dgm:presLayoutVars>
      </dgm:prSet>
      <dgm:spPr/>
    </dgm:pt>
    <dgm:pt modelId="{5BBECE53-31E9-45C1-9C99-E6FED15FF303}" type="pres">
      <dgm:prSet presAssocID="{9011FFE4-074F-49F2-B536-C057DBA83543}" presName="divider" presStyleLbl="fgShp" presStyleIdx="0" presStyleCnt="1"/>
      <dgm:spPr/>
    </dgm:pt>
    <dgm:pt modelId="{C0EAA83E-FCA4-41B8-B9C4-1FFFC2767C9D}" type="pres">
      <dgm:prSet presAssocID="{C7B5598F-73EB-4086-9D15-AF21D84F01EB}" presName="downArrow" presStyleLbl="node1" presStyleIdx="0" presStyleCnt="2"/>
      <dgm:spPr/>
    </dgm:pt>
    <dgm:pt modelId="{67A1BF2C-5C08-487D-9939-E0054ADCF853}" type="pres">
      <dgm:prSet presAssocID="{C7B5598F-73EB-4086-9D15-AF21D84F01EB}" presName="downArrowText" presStyleLbl="revTx" presStyleIdx="0" presStyleCnt="2">
        <dgm:presLayoutVars>
          <dgm:bulletEnabled val="1"/>
        </dgm:presLayoutVars>
      </dgm:prSet>
      <dgm:spPr/>
    </dgm:pt>
    <dgm:pt modelId="{EC55A2F8-97C2-4D3B-ADF8-DBE6FB6A38DF}" type="pres">
      <dgm:prSet presAssocID="{66875ED1-75C0-4ADD-A11A-6945BE084A09}" presName="upArrow" presStyleLbl="node1" presStyleIdx="1" presStyleCnt="2"/>
      <dgm:spPr/>
    </dgm:pt>
    <dgm:pt modelId="{6BD5FF6F-C06C-42AF-A022-734E57BE2E2B}" type="pres">
      <dgm:prSet presAssocID="{66875ED1-75C0-4ADD-A11A-6945BE084A09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FFB7963A-9C7D-499E-B549-7910A0F2F13B}" srcId="{9011FFE4-074F-49F2-B536-C057DBA83543}" destId="{C7B5598F-73EB-4086-9D15-AF21D84F01EB}" srcOrd="0" destOrd="0" parTransId="{35184A8B-0A83-41D2-A908-50848EE3D926}" sibTransId="{7063981B-22F4-4A0F-A5A9-DB73DAB928BE}"/>
    <dgm:cxn modelId="{7B0F204B-C6DC-4C4D-A1AD-9EF60A00E72C}" type="presOf" srcId="{66875ED1-75C0-4ADD-A11A-6945BE084A09}" destId="{6BD5FF6F-C06C-42AF-A022-734E57BE2E2B}" srcOrd="0" destOrd="0" presId="urn:microsoft.com/office/officeart/2005/8/layout/arrow3"/>
    <dgm:cxn modelId="{04BF2150-FA8E-4647-8811-A29E30D0A6E9}" type="presOf" srcId="{9011FFE4-074F-49F2-B536-C057DBA83543}" destId="{388A663A-0857-4F9C-8427-5385EE64B421}" srcOrd="0" destOrd="0" presId="urn:microsoft.com/office/officeart/2005/8/layout/arrow3"/>
    <dgm:cxn modelId="{41A8DCA8-7894-4CC3-98D1-8E1D6EF8011C}" srcId="{9011FFE4-074F-49F2-B536-C057DBA83543}" destId="{66875ED1-75C0-4ADD-A11A-6945BE084A09}" srcOrd="1" destOrd="0" parTransId="{E4BC8588-2C5C-4F69-9DCD-38814EE5D0D5}" sibTransId="{1088B430-2FAC-4E9A-9AA5-B784B5A97F07}"/>
    <dgm:cxn modelId="{839049F2-A0DF-4F49-8503-5FA5B3D2E44F}" type="presOf" srcId="{C7B5598F-73EB-4086-9D15-AF21D84F01EB}" destId="{67A1BF2C-5C08-487D-9939-E0054ADCF853}" srcOrd="0" destOrd="0" presId="urn:microsoft.com/office/officeart/2005/8/layout/arrow3"/>
    <dgm:cxn modelId="{4E893338-3B84-48BA-835F-D61CD9362690}" type="presParOf" srcId="{388A663A-0857-4F9C-8427-5385EE64B421}" destId="{5BBECE53-31E9-45C1-9C99-E6FED15FF303}" srcOrd="0" destOrd="0" presId="urn:microsoft.com/office/officeart/2005/8/layout/arrow3"/>
    <dgm:cxn modelId="{1B54C8EF-77AB-440B-B805-91D94F88E42C}" type="presParOf" srcId="{388A663A-0857-4F9C-8427-5385EE64B421}" destId="{C0EAA83E-FCA4-41B8-B9C4-1FFFC2767C9D}" srcOrd="1" destOrd="0" presId="urn:microsoft.com/office/officeart/2005/8/layout/arrow3"/>
    <dgm:cxn modelId="{20383821-AA1B-42B6-82EE-3CE604BFC218}" type="presParOf" srcId="{388A663A-0857-4F9C-8427-5385EE64B421}" destId="{67A1BF2C-5C08-487D-9939-E0054ADCF853}" srcOrd="2" destOrd="0" presId="urn:microsoft.com/office/officeart/2005/8/layout/arrow3"/>
    <dgm:cxn modelId="{AF7052B3-389F-4879-AA2D-2A087CB65866}" type="presParOf" srcId="{388A663A-0857-4F9C-8427-5385EE64B421}" destId="{EC55A2F8-97C2-4D3B-ADF8-DBE6FB6A38DF}" srcOrd="3" destOrd="0" presId="urn:microsoft.com/office/officeart/2005/8/layout/arrow3"/>
    <dgm:cxn modelId="{78C67B63-775A-4F15-9409-F459BEC24907}" type="presParOf" srcId="{388A663A-0857-4F9C-8427-5385EE64B421}" destId="{6BD5FF6F-C06C-42AF-A022-734E57BE2E2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CE53-31E9-45C1-9C99-E6FED15FF303}">
      <dsp:nvSpPr>
        <dsp:cNvPr id="0" name=""/>
        <dsp:cNvSpPr/>
      </dsp:nvSpPr>
      <dsp:spPr>
        <a:xfrm rot="21300000">
          <a:off x="19057" y="1378257"/>
          <a:ext cx="6172184" cy="706808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A83E-FCA4-41B8-B9C4-1FFFC2767C9D}">
      <dsp:nvSpPr>
        <dsp:cNvPr id="0" name=""/>
        <dsp:cNvSpPr/>
      </dsp:nvSpPr>
      <dsp:spPr>
        <a:xfrm>
          <a:off x="745236" y="173166"/>
          <a:ext cx="1863090" cy="1385329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1BF2C-5C08-487D-9939-E0054ADCF853}">
      <dsp:nvSpPr>
        <dsp:cNvPr id="0" name=""/>
        <dsp:cNvSpPr/>
      </dsp:nvSpPr>
      <dsp:spPr>
        <a:xfrm>
          <a:off x="3291459" y="0"/>
          <a:ext cx="1987296" cy="1454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b="1" kern="1200" dirty="0"/>
            <a:t>Exploration</a:t>
          </a:r>
          <a:r>
            <a:rPr lang="en-US" sz="1700" kern="1200" dirty="0"/>
            <a:t>: expand from states that currently have no or few playouts.</a:t>
          </a:r>
        </a:p>
      </dsp:txBody>
      <dsp:txXfrm>
        <a:off x="3291459" y="0"/>
        <a:ext cx="1987296" cy="1454595"/>
      </dsp:txXfrm>
    </dsp:sp>
    <dsp:sp modelId="{EC55A2F8-97C2-4D3B-ADF8-DBE6FB6A38DF}">
      <dsp:nvSpPr>
        <dsp:cNvPr id="0" name=""/>
        <dsp:cNvSpPr/>
      </dsp:nvSpPr>
      <dsp:spPr>
        <a:xfrm>
          <a:off x="3601974" y="1904827"/>
          <a:ext cx="1863090" cy="1385329"/>
        </a:xfrm>
        <a:prstGeom prst="upArrow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5FF6F-C06C-42AF-A022-734E57BE2E2B}">
      <dsp:nvSpPr>
        <dsp:cNvPr id="0" name=""/>
        <dsp:cNvSpPr/>
      </dsp:nvSpPr>
      <dsp:spPr>
        <a:xfrm>
          <a:off x="931545" y="2008727"/>
          <a:ext cx="1987296" cy="1454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b="1" kern="1200" dirty="0"/>
            <a:t>Exploitation</a:t>
          </a:r>
          <a:r>
            <a:rPr lang="en-US" sz="1700" kern="1200" dirty="0"/>
            <a:t>: more playouts for states that have done well to get more accurate estimates.</a:t>
          </a:r>
        </a:p>
      </dsp:txBody>
      <dsp:txXfrm>
        <a:off x="931545" y="2008727"/>
        <a:ext cx="1987296" cy="1454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5A4F1-358F-4D50-A8C5-804E04EB394F}"/>
              </a:ext>
            </a:extLst>
          </p:cNvPr>
          <p:cNvSpPr txBox="1"/>
          <p:nvPr/>
        </p:nvSpPr>
        <p:spPr>
          <a:xfrm>
            <a:off x="402774" y="6072624"/>
            <a:ext cx="833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And-Or Search searches the whole tree till it finds a subtree that leads only to goal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BFS and A* search can also be used to search an AND-OR tree.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916C582-6F81-4FB7-8A93-69B2C345120C}"/>
              </a:ext>
            </a:extLst>
          </p:cNvPr>
          <p:cNvSpPr/>
          <p:nvPr/>
        </p:nvSpPr>
        <p:spPr>
          <a:xfrm>
            <a:off x="4844820" y="4998880"/>
            <a:ext cx="3061678" cy="370322"/>
          </a:xfrm>
          <a:prstGeom prst="borderCallout1">
            <a:avLst>
              <a:gd name="adj1" fmla="val 54831"/>
              <a:gd name="adj2" fmla="val -989"/>
              <a:gd name="adj3" fmla="val 88967"/>
              <a:gd name="adj4" fmla="val -1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abandon subtree if a loss is found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3962400"/>
            <a:ext cx="371836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 We can abandon the subtree if we find a loss (utility -1).</a:t>
            </a:r>
          </a:p>
          <a:p>
            <a:endParaRPr lang="en-US" dirty="0"/>
          </a:p>
          <a:p>
            <a:r>
              <a:rPr lang="en-US" dirty="0"/>
              <a:t>We consider all opponent’s moves in the AND stage. This includes MIN’s best move. We call playing always the best move </a:t>
            </a:r>
            <a:r>
              <a:rPr lang="en-US" b="1" dirty="0"/>
              <a:t>playing optimally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85884" y="1276031"/>
            <a:ext cx="82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3AB9-BDC0-4100-BB0D-CDB4036CFABE}"/>
              </a:ext>
            </a:extLst>
          </p:cNvPr>
          <p:cNvSpPr txBox="1"/>
          <p:nvPr/>
        </p:nvSpPr>
        <p:spPr>
          <a:xfrm>
            <a:off x="5984890" y="2000199"/>
            <a:ext cx="29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Pick an action that leads to a subtree that only win leaves.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DDFD1-E049-4946-B73D-8C74745CA60B}"/>
              </a:ext>
            </a:extLst>
          </p:cNvPr>
          <p:cNvSpPr txBox="1"/>
          <p:nvPr/>
        </p:nvSpPr>
        <p:spPr>
          <a:xfrm>
            <a:off x="515082" y="30050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106E0-E402-45B4-8263-65BF10E3D431}"/>
              </a:ext>
            </a:extLst>
          </p:cNvPr>
          <p:cNvSpPr txBox="1"/>
          <p:nvPr/>
        </p:nvSpPr>
        <p:spPr>
          <a:xfrm>
            <a:off x="511798" y="3858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3D1CA-0C31-479D-8285-7685974A51E3}"/>
              </a:ext>
            </a:extLst>
          </p:cNvPr>
          <p:cNvSpPr txBox="1"/>
          <p:nvPr/>
        </p:nvSpPr>
        <p:spPr>
          <a:xfrm>
            <a:off x="511798" y="46554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2A575-7ED8-4147-B71F-76906B17E31E}"/>
              </a:ext>
            </a:extLst>
          </p:cNvPr>
          <p:cNvSpPr txBox="1"/>
          <p:nvPr/>
        </p:nvSpPr>
        <p:spPr>
          <a:xfrm>
            <a:off x="104087" y="1905000"/>
            <a:ext cx="111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Depth (ply)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CA421-25DA-4944-8F0D-3FDF0F312C00}"/>
              </a:ext>
            </a:extLst>
          </p:cNvPr>
          <p:cNvSpPr txBox="1"/>
          <p:nvPr/>
        </p:nvSpPr>
        <p:spPr>
          <a:xfrm>
            <a:off x="511798" y="21638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75445-FFC9-4774-A98B-DEAABF782BF8}"/>
              </a:ext>
            </a:extLst>
          </p:cNvPr>
          <p:cNvSpPr txBox="1"/>
          <p:nvPr/>
        </p:nvSpPr>
        <p:spPr>
          <a:xfrm>
            <a:off x="511798" y="601980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 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1977461" y="4371519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-1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45734" y="437412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215585" y="3858077"/>
            <a:ext cx="33338" cy="513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85CB61-B664-4099-86DB-62DF5F2E405E}"/>
              </a:ext>
            </a:extLst>
          </p:cNvPr>
          <p:cNvSpPr txBox="1"/>
          <p:nvPr/>
        </p:nvSpPr>
        <p:spPr>
          <a:xfrm>
            <a:off x="5248276" y="3904298"/>
            <a:ext cx="2470607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Max always picks the action that has the largest value.</a:t>
            </a:r>
          </a:p>
          <a:p>
            <a:endParaRPr lang="en-US" dirty="0"/>
          </a:p>
          <a:p>
            <a:r>
              <a:rPr lang="en-US" dirty="0"/>
              <a:t>Min always picks the action that has the smallest value.</a:t>
            </a:r>
          </a:p>
        </p:txBody>
      </p: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BD1ECE8-256A-43B1-B2E9-D5D989C7A526}"/>
              </a:ext>
            </a:extLst>
          </p:cNvPr>
          <p:cNvSpPr/>
          <p:nvPr/>
        </p:nvSpPr>
        <p:spPr>
          <a:xfrm>
            <a:off x="2971800" y="3612798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F5EA241-61A6-49F9-9962-CFEED31B432F}"/>
              </a:ext>
            </a:extLst>
          </p:cNvPr>
          <p:cNvSpPr/>
          <p:nvPr/>
        </p:nvSpPr>
        <p:spPr>
          <a:xfrm>
            <a:off x="2971800" y="58488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Minimax search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Only feasible for very simple games with small branching factor!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the actual size is smaller than: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 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9×8×7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986,409</m:t>
                    </m:r>
                  </m:oMath>
                </a14:m>
                <a:r>
                  <a:rPr lang="en-US" dirty="0"/>
                  <a:t> nodes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28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169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endParaRPr lang="en-US" sz="2000" dirty="0"/>
          </a:p>
          <a:p>
            <a:r>
              <a:rPr lang="en-US" sz="2000" dirty="0"/>
              <a:t>We will focus on planning for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(i.e., don’t follow actions) that do not affect the current minimax value bound.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E5E6B7-130E-4761-A806-BA49A4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Alpha-Beta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42AA0-9CC9-45C2-B945-D00E33E9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010400" cy="49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FC9A-DBD7-47AC-A8BF-0C96EC8EA48C}"/>
              </a:ext>
            </a:extLst>
          </p:cNvPr>
          <p:cNvSpPr txBox="1"/>
          <p:nvPr/>
        </p:nvSpPr>
        <p:spPr>
          <a:xfrm>
            <a:off x="2286000" y="1504713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F1C5-3157-48A7-AE01-A73BA28C97B1}"/>
              </a:ext>
            </a:extLst>
          </p:cNvPr>
          <p:cNvSpPr txBox="1"/>
          <p:nvPr/>
        </p:nvSpPr>
        <p:spPr>
          <a:xfrm>
            <a:off x="1371600" y="2057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/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blipFill>
                <a:blip r:embed="rId3"/>
                <a:stretch>
                  <a:fillRect l="-3191" t="-4000" r="-2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/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updates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(utility is at least)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Min updates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b="0" dirty="0"/>
              </a:p>
              <a:p>
                <a:r>
                  <a:rPr lang="en-US" sz="1600" b="0" dirty="0"/>
                  <a:t>(utility is at most)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  <a:blipFill>
                <a:blip r:embed="rId4"/>
                <a:stretch>
                  <a:fillRect l="-1773" t="-909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F2B32-8E0A-4422-8F71-697ED929E0D8}"/>
              </a:ext>
            </a:extLst>
          </p:cNvPr>
          <p:cNvCxnSpPr>
            <a:cxnSpLocks/>
          </p:cNvCxnSpPr>
          <p:nvPr/>
        </p:nvCxnSpPr>
        <p:spPr>
          <a:xfrm flipV="1">
            <a:off x="990600" y="2242066"/>
            <a:ext cx="76200" cy="57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9C91F-B4D4-4D66-AEEC-6C9041418839}"/>
              </a:ext>
            </a:extLst>
          </p:cNvPr>
          <p:cNvCxnSpPr>
            <a:cxnSpLocks/>
          </p:cNvCxnSpPr>
          <p:nvPr/>
        </p:nvCxnSpPr>
        <p:spPr>
          <a:xfrm flipV="1">
            <a:off x="1143000" y="3490912"/>
            <a:ext cx="589875" cy="31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2E8DC4F-E86D-4602-A53F-5AAE8881E109}"/>
              </a:ext>
            </a:extLst>
          </p:cNvPr>
          <p:cNvSpPr/>
          <p:nvPr/>
        </p:nvSpPr>
        <p:spPr>
          <a:xfrm>
            <a:off x="7177668" y="2841702"/>
            <a:ext cx="1776606" cy="1702846"/>
          </a:xfrm>
          <a:prstGeom prst="wedgeRectCallout">
            <a:avLst>
              <a:gd name="adj1" fmla="val -128601"/>
              <a:gd name="adj2" fmla="val 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cannot be more than 2 in the subtree, but we already can get 3 from the first subtree. Prune the rest.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03D90-6D40-469A-8295-BFF682739914}"/>
              </a:ext>
            </a:extLst>
          </p:cNvPr>
          <p:cNvSpPr txBox="1"/>
          <p:nvPr/>
        </p:nvSpPr>
        <p:spPr>
          <a:xfrm>
            <a:off x="5615636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58B00-BC2D-4B7D-B496-540A7EA23542}"/>
              </a:ext>
            </a:extLst>
          </p:cNvPr>
          <p:cNvSpPr txBox="1"/>
          <p:nvPr/>
        </p:nvSpPr>
        <p:spPr>
          <a:xfrm>
            <a:off x="5635662" y="319908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8EF1-8EBA-48F4-BBCD-F6DE17058E24}"/>
              </a:ext>
            </a:extLst>
          </p:cNvPr>
          <p:cNvSpPr txBox="1"/>
          <p:nvPr/>
        </p:nvSpPr>
        <p:spPr>
          <a:xfrm>
            <a:off x="4710319" y="20395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9D424-611E-4028-AE3E-A5ABA4E34A3C}"/>
              </a:ext>
            </a:extLst>
          </p:cNvPr>
          <p:cNvSpPr txBox="1"/>
          <p:nvPr/>
        </p:nvSpPr>
        <p:spPr>
          <a:xfrm>
            <a:off x="1323637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1B77FD-1E51-462A-9BD0-43B8C8523F16}"/>
              </a:ext>
            </a:extLst>
          </p:cNvPr>
          <p:cNvSpPr txBox="1"/>
          <p:nvPr/>
        </p:nvSpPr>
        <p:spPr>
          <a:xfrm>
            <a:off x="3200400" y="5410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390A4-A349-446D-A3CC-5EA3E0207105}"/>
              </a:ext>
            </a:extLst>
          </p:cNvPr>
          <p:cNvSpPr txBox="1"/>
          <p:nvPr/>
        </p:nvSpPr>
        <p:spPr>
          <a:xfrm>
            <a:off x="6526681" y="54077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32D100-B7AB-4818-B2C6-BB3F840852DB}"/>
              </a:ext>
            </a:extLst>
          </p:cNvPr>
          <p:cNvSpPr txBox="1"/>
          <p:nvPr/>
        </p:nvSpPr>
        <p:spPr>
          <a:xfrm>
            <a:off x="2286000" y="488444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CB69C-7E0F-4F42-A368-33D9EB950B98}"/>
              </a:ext>
            </a:extLst>
          </p:cNvPr>
          <p:cNvSpPr txBox="1"/>
          <p:nvPr/>
        </p:nvSpPr>
        <p:spPr>
          <a:xfrm>
            <a:off x="5678576" y="150971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B512E-6655-47DC-B8FB-B7FB817E9DA9}"/>
              </a:ext>
            </a:extLst>
          </p:cNvPr>
          <p:cNvSpPr txBox="1"/>
          <p:nvPr/>
        </p:nvSpPr>
        <p:spPr>
          <a:xfrm>
            <a:off x="2285999" y="319457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C7E1A-C4EF-4AA4-A0B5-5DCB6D2446DA}"/>
              </a:ext>
            </a:extLst>
          </p:cNvPr>
          <p:cNvSpPr txBox="1"/>
          <p:nvPr/>
        </p:nvSpPr>
        <p:spPr>
          <a:xfrm>
            <a:off x="5582486" y="488191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AFBFB-1554-4203-AF6C-9D250D66639C}"/>
              </a:ext>
            </a:extLst>
          </p:cNvPr>
          <p:cNvCxnSpPr>
            <a:cxnSpLocks/>
          </p:cNvCxnSpPr>
          <p:nvPr/>
        </p:nvCxnSpPr>
        <p:spPr>
          <a:xfrm flipH="1">
            <a:off x="4724401" y="5181600"/>
            <a:ext cx="778529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459342-C1F5-4C0F-B5C0-30433B707BAE}"/>
              </a:ext>
            </a:extLst>
          </p:cNvPr>
          <p:cNvCxnSpPr>
            <a:cxnSpLocks/>
          </p:cNvCxnSpPr>
          <p:nvPr/>
        </p:nvCxnSpPr>
        <p:spPr>
          <a:xfrm flipH="1">
            <a:off x="4343400" y="5670704"/>
            <a:ext cx="271348" cy="349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/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Once a subtree is fully evaluated, the interval has a length of 0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  <a:blipFill>
                <a:blip r:embed="rId5"/>
                <a:stretch>
                  <a:fillRect l="-1825" t="-909" r="-1095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/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/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/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011972-2701-43D3-A2DB-9C23C3ADD87F}"/>
                  </a:ext>
                </a:extLst>
              </p:cNvPr>
              <p:cNvSpPr txBox="1"/>
              <p:nvPr/>
            </p:nvSpPr>
            <p:spPr>
              <a:xfrm>
                <a:off x="4975899" y="3731246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011972-2701-43D3-A2DB-9C23C3AD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899" y="3731246"/>
                <a:ext cx="492412" cy="276999"/>
              </a:xfrm>
              <a:prstGeom prst="rect">
                <a:avLst/>
              </a:prstGeom>
              <a:blipFill>
                <a:blip r:embed="rId9"/>
                <a:stretch>
                  <a:fillRect r="-172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6F816-CCA5-4793-A17F-140AA8B5162A}"/>
              </a:ext>
            </a:extLst>
          </p:cNvPr>
          <p:cNvCxnSpPr>
            <a:cxnSpLocks/>
          </p:cNvCxnSpPr>
          <p:nvPr/>
        </p:nvCxnSpPr>
        <p:spPr>
          <a:xfrm flipV="1">
            <a:off x="5257800" y="3932237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B5BDB4D-F32A-4D20-9AAF-8AA8B74945C0}"/>
              </a:ext>
            </a:extLst>
          </p:cNvPr>
          <p:cNvSpPr/>
          <p:nvPr/>
        </p:nvSpPr>
        <p:spPr>
          <a:xfrm>
            <a:off x="5257800" y="3770315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CBC97D-7CD6-4777-AC2A-3571C1220065}"/>
                  </a:ext>
                </a:extLst>
              </p:cNvPr>
              <p:cNvSpPr txBox="1"/>
              <p:nvPr/>
            </p:nvSpPr>
            <p:spPr>
              <a:xfrm>
                <a:off x="2464996" y="5445096"/>
                <a:ext cx="54298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14 ]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CBC97D-7CD6-4777-AC2A-3571C1220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96" y="5445096"/>
                <a:ext cx="542982" cy="276999"/>
              </a:xfrm>
              <a:prstGeom prst="rect">
                <a:avLst/>
              </a:prstGeom>
              <a:blipFill>
                <a:blip r:embed="rId10"/>
                <a:stretch>
                  <a:fillRect r="-21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238B48-9E8D-4E23-A7EA-DC0F806A43FB}"/>
              </a:ext>
            </a:extLst>
          </p:cNvPr>
          <p:cNvCxnSpPr>
            <a:cxnSpLocks/>
          </p:cNvCxnSpPr>
          <p:nvPr/>
        </p:nvCxnSpPr>
        <p:spPr>
          <a:xfrm>
            <a:off x="5102361" y="3505200"/>
            <a:ext cx="79239" cy="328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8BB839-8C0E-4BA9-B7E4-A1BA04A93F41}"/>
                  </a:ext>
                </a:extLst>
              </p:cNvPr>
              <p:cNvSpPr txBox="1"/>
              <p:nvPr/>
            </p:nvSpPr>
            <p:spPr>
              <a:xfrm>
                <a:off x="1616246" y="5425048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8BB839-8C0E-4BA9-B7E4-A1BA04A93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46" y="5425048"/>
                <a:ext cx="492412" cy="276999"/>
              </a:xfrm>
              <a:prstGeom prst="rect">
                <a:avLst/>
              </a:prstGeom>
              <a:blipFill>
                <a:blip r:embed="rId11"/>
                <a:stretch>
                  <a:fillRect r="-1728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40DC27-6679-4EEA-BEC2-F47E589B69B5}"/>
                  </a:ext>
                </a:extLst>
              </p:cNvPr>
              <p:cNvSpPr txBox="1"/>
              <p:nvPr/>
            </p:nvSpPr>
            <p:spPr>
              <a:xfrm>
                <a:off x="4993988" y="5438001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40DC27-6679-4EEA-BEC2-F47E589B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88" y="5438001"/>
                <a:ext cx="492412" cy="276999"/>
              </a:xfrm>
              <a:prstGeom prst="rect">
                <a:avLst/>
              </a:prstGeom>
              <a:blipFill>
                <a:blip r:embed="rId9"/>
                <a:stretch>
                  <a:fillRect r="-172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0A9C7-A97F-4A49-8188-B7AC171EFA14}"/>
              </a:ext>
            </a:extLst>
          </p:cNvPr>
          <p:cNvCxnSpPr>
            <a:cxnSpLocks/>
          </p:cNvCxnSpPr>
          <p:nvPr/>
        </p:nvCxnSpPr>
        <p:spPr>
          <a:xfrm flipV="1">
            <a:off x="2837612" y="5602663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/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+∞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blipFill>
                <a:blip r:embed="rId12"/>
                <a:stretch>
                  <a:fillRect r="-100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51B220-548A-4DAC-B95E-454C8C657702}"/>
              </a:ext>
            </a:extLst>
          </p:cNvPr>
          <p:cNvCxnSpPr>
            <a:cxnSpLocks/>
          </p:cNvCxnSpPr>
          <p:nvPr/>
        </p:nvCxnSpPr>
        <p:spPr>
          <a:xfrm>
            <a:off x="1699563" y="5105400"/>
            <a:ext cx="914400" cy="445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271CAF-4E6C-4E7D-8159-44D9C1CBF223}"/>
                  </a:ext>
                </a:extLst>
              </p:cNvPr>
              <p:cNvSpPr txBox="1"/>
              <p:nvPr/>
            </p:nvSpPr>
            <p:spPr>
              <a:xfrm>
                <a:off x="5919167" y="5453911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271CAF-4E6C-4E7D-8159-44D9C1CBF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67" y="5453911"/>
                <a:ext cx="492412" cy="276999"/>
              </a:xfrm>
              <a:prstGeom prst="rect">
                <a:avLst/>
              </a:prstGeom>
              <a:blipFill>
                <a:blip r:embed="rId13"/>
                <a:stretch>
                  <a:fillRect r="-160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4A5E8237-6F29-4330-9EFB-13238BE4F4FE}"/>
              </a:ext>
            </a:extLst>
          </p:cNvPr>
          <p:cNvSpPr/>
          <p:nvPr/>
        </p:nvSpPr>
        <p:spPr>
          <a:xfrm>
            <a:off x="6186519" y="5500689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927C6C-F948-4054-A16E-9E197F92E563}"/>
              </a:ext>
            </a:extLst>
          </p:cNvPr>
          <p:cNvCxnSpPr>
            <a:cxnSpLocks/>
          </p:cNvCxnSpPr>
          <p:nvPr/>
        </p:nvCxnSpPr>
        <p:spPr>
          <a:xfrm flipH="1" flipV="1">
            <a:off x="6300819" y="5638577"/>
            <a:ext cx="514434" cy="47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/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7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91200"/>
            <a:ext cx="3429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6FF1-A35B-4745-A762-7742FEDA0ADA}"/>
              </a:ext>
            </a:extLst>
          </p:cNvPr>
          <p:cNvSpPr txBox="1"/>
          <p:nvPr/>
        </p:nvSpPr>
        <p:spPr>
          <a:xfrm>
            <a:off x="7239000" y="3443279"/>
            <a:ext cx="1862176" cy="3077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Pruning can be made more effective by </a:t>
            </a:r>
            <a:r>
              <a:rPr lang="en-US" sz="1600" b="1" dirty="0"/>
              <a:t>move ordering</a:t>
            </a:r>
            <a:r>
              <a:rPr lang="en-US" sz="1600" dirty="0"/>
              <a:t>: Check known good moves first to get a good bound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Optimal decision algorithms still scale poorly!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35E5797-5355-47EA-B335-D622AE8C2F45}"/>
              </a:ext>
            </a:extLst>
          </p:cNvPr>
          <p:cNvSpPr/>
          <p:nvPr/>
        </p:nvSpPr>
        <p:spPr>
          <a:xfrm>
            <a:off x="4191000" y="3276600"/>
            <a:ext cx="2928976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 searching if Man finds an actions that has more value than the best move Mix has in another subtree.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8F34A-38B9-4F94-BC3E-13899506DCFB}"/>
              </a:ext>
            </a:extLst>
          </p:cNvPr>
          <p:cNvSpPr txBox="1"/>
          <p:nvPr/>
        </p:nvSpPr>
        <p:spPr>
          <a:xfrm>
            <a:off x="1641088" y="1981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v is the minimax value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0E1A95-65E1-4D51-846D-347C755D0B1B}"/>
              </a:ext>
            </a:extLst>
          </p:cNvPr>
          <p:cNvSpPr/>
          <p:nvPr/>
        </p:nvSpPr>
        <p:spPr>
          <a:xfrm>
            <a:off x="3036851" y="2803339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EEC333-75EF-4A02-8E6D-79CE7098B993}"/>
              </a:ext>
            </a:extLst>
          </p:cNvPr>
          <p:cNvSpPr/>
          <p:nvPr/>
        </p:nvSpPr>
        <p:spPr>
          <a:xfrm>
            <a:off x="3200400" y="53560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EDDF7D-75F5-4B92-9012-ACB5B966A331}"/>
              </a:ext>
            </a:extLst>
          </p:cNvPr>
          <p:cNvSpPr/>
          <p:nvPr/>
        </p:nvSpPr>
        <p:spPr>
          <a:xfrm>
            <a:off x="4152012" y="5815297"/>
            <a:ext cx="2928976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 searching if Min finds an actions that has less value than the best move Max has in another subtree.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Reduce the search cost by restricting the search depth: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Stop search at a non-terminal node.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A weighted linear function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  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feature of the state (e.g., # of pieces captured in chess).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801" r="-1468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323807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296795" y="1526177"/>
            <a:ext cx="12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(ply)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28577" y="1883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FE87E-BB60-4C35-9595-C3958FD75F93}"/>
              </a:ext>
            </a:extLst>
          </p:cNvPr>
          <p:cNvSpPr txBox="1"/>
          <p:nvPr/>
        </p:nvSpPr>
        <p:spPr>
          <a:xfrm>
            <a:off x="5576001" y="1998483"/>
            <a:ext cx="3567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Pick the action with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 the highest HMV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To save time, we can prune moves that appear bad.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ways move quality can be evaluated: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Low heuristic value.</a:t>
            </a:r>
          </a:p>
          <a:p>
            <a:pPr lvl="1"/>
            <a:r>
              <a:rPr lang="en-US" dirty="0"/>
              <a:t>Low evaluation value after shallow search (cut-off search).</a:t>
            </a:r>
          </a:p>
          <a:p>
            <a:pPr lvl="1"/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Example for Forward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6122732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906027" y="1686580"/>
            <a:ext cx="155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… pruned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</p:cNvCxnSpPr>
          <p:nvPr/>
        </p:nvCxnSpPr>
        <p:spPr>
          <a:xfrm>
            <a:off x="762000" y="4114801"/>
            <a:ext cx="4218785" cy="927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AD0988B-B84F-479E-B50E-EB4DFF1C3F0C}"/>
              </a:ext>
            </a:extLst>
          </p:cNvPr>
          <p:cNvSpPr/>
          <p:nvPr/>
        </p:nvSpPr>
        <p:spPr>
          <a:xfrm rot="5400000">
            <a:off x="5444940" y="2403660"/>
            <a:ext cx="216271" cy="1809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343400" y="3429000"/>
            <a:ext cx="2518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Perform complete alpha-beta search on these.</a:t>
            </a:r>
          </a:p>
        </p:txBody>
      </p: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		The initial state (position, board).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Utility for player Max.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  <a:blipFill>
                <a:blip r:embed="rId2"/>
                <a:stretch>
                  <a:fillRect l="-494" t="-1127" b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 We will talk about this when we talk about “Learning from Examples.”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that leads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Guarantee</a:t>
                </a:r>
                <a:r>
                  <a:rPr lang="en-US" dirty="0"/>
                  <a:t>: 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r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Playout Selection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2041"/>
            <a:ext cx="7886700" cy="132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Pure Monte Carlo Search spends a lot of time to create playouts for bad moves.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Select the starting state </a:t>
            </a:r>
            <a:r>
              <a:rPr lang="en-US" dirty="0"/>
              <a:t>for playouts to focus on important parts of the game tree. It is a tradeoff between: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8B08A81-C176-41CC-BF6E-21270F85C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0527145"/>
              </p:ext>
            </p:extLst>
          </p:nvPr>
        </p:nvGraphicFramePr>
        <p:xfrm>
          <a:off x="1466850" y="3089877"/>
          <a:ext cx="6210300" cy="3463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(UCB1)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1952"/>
              <a:gd name="adj2" fmla="val -975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(=exploitation)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  <a:blipFill>
                <a:blip r:embed="rId2"/>
                <a:stretch>
                  <a:fillRect l="-12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276600" y="5153188"/>
                <a:ext cx="54568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     … node in the game tree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53188"/>
                <a:ext cx="5456878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2C43127-75EC-4484-A5B5-BC85B9F9D740}"/>
              </a:ext>
            </a:extLst>
          </p:cNvPr>
          <p:cNvSpPr/>
          <p:nvPr/>
        </p:nvSpPr>
        <p:spPr>
          <a:xfrm>
            <a:off x="4114800" y="4080797"/>
            <a:ext cx="4190999" cy="762000"/>
          </a:xfrm>
          <a:prstGeom prst="wedgeRectCallout">
            <a:avLst>
              <a:gd name="adj1" fmla="val -5987"/>
              <a:gd name="adj2" fmla="val -9825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for nodes with few playouts relative to the parent node (=exploration)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𝑃𝑎𝑟𝑒𝑛𝑡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628650" y="6193031"/>
            <a:ext cx="709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Playout strategy</a:t>
            </a:r>
            <a:r>
              <a:rPr lang="en-US" sz="2400" dirty="0"/>
              <a:t>: Select node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7DC-69CE-4119-811C-2E2E661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1553B-AF17-4D46-85D3-15DB5C1790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3707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We do not want to always start playouts from the current node, so we build a partial game tree and simulate from a node in that tree.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considerations:</a:t>
            </a:r>
          </a:p>
          <a:p>
            <a:r>
              <a:rPr lang="en-US" dirty="0"/>
              <a:t>We can only store a small part of the game tree.</a:t>
            </a:r>
          </a:p>
          <a:p>
            <a:r>
              <a:rPr lang="en-US" dirty="0"/>
              <a:t>We can use UCB1 so decide what part of the tree should focus on.</a:t>
            </a:r>
          </a:p>
        </p:txBody>
      </p:sp>
    </p:spTree>
    <p:extLst>
      <p:ext uri="{BB962C8B-B14F-4D97-AF65-F5344CB8AC3E}">
        <p14:creationId xmlns:p14="http://schemas.microsoft.com/office/powerpoint/2010/main" val="1280639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3901408" y="5961528"/>
            <a:ext cx="2286000" cy="8382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the simulation path is not recorded to preserve memory!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105400" y="1676400"/>
            <a:ext cx="3352800" cy="643689"/>
          </a:xfrm>
          <a:prstGeom prst="wedgeRectCallout">
            <a:avLst>
              <a:gd name="adj1" fmla="val -70802"/>
              <a:gd name="adj2" fmla="val 664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15200" y="2908652"/>
            <a:ext cx="381000" cy="39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6C8A5-634E-42CD-8F82-EA0BA9FFDD98}"/>
              </a:ext>
            </a:extLst>
          </p:cNvPr>
          <p:cNvSpPr/>
          <p:nvPr/>
        </p:nvSpPr>
        <p:spPr>
          <a:xfrm>
            <a:off x="4800600" y="2362200"/>
            <a:ext cx="358140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C9BDF8D7-13E9-4165-B976-38B6BC431C55}"/>
              </a:ext>
            </a:extLst>
          </p:cNvPr>
          <p:cNvSpPr/>
          <p:nvPr/>
        </p:nvSpPr>
        <p:spPr>
          <a:xfrm>
            <a:off x="381000" y="5891549"/>
            <a:ext cx="1673507" cy="838200"/>
          </a:xfrm>
          <a:prstGeom prst="wedgeRectCallout">
            <a:avLst>
              <a:gd name="adj1" fmla="val 4728"/>
              <a:gd name="adj2" fmla="val -15624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highest UCB1 score 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CBDDA-6B85-4575-A1E1-1B7BBBAB1E9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6462028" y="4414753"/>
            <a:ext cx="287120" cy="261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C6647B-D2E9-4088-B616-4526DFA0176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856599" y="3885012"/>
            <a:ext cx="27253" cy="194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72F81-6E7B-4D9A-AC33-1362C71DE966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018556" y="3246681"/>
            <a:ext cx="352440" cy="31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6965377-92F5-478D-86E0-6BC8DC756AFF}"/>
              </a:ext>
            </a:extLst>
          </p:cNvPr>
          <p:cNvSpPr/>
          <p:nvPr/>
        </p:nvSpPr>
        <p:spPr>
          <a:xfrm>
            <a:off x="6121852" y="518350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F5870-B5EE-44E4-A1B1-B29644B74F68}"/>
              </a:ext>
            </a:extLst>
          </p:cNvPr>
          <p:cNvCxnSpPr>
            <a:cxnSpLocks/>
            <a:stCxn id="44" idx="0"/>
            <a:endCxn id="14" idx="4"/>
          </p:cNvCxnSpPr>
          <p:nvPr/>
        </p:nvCxnSpPr>
        <p:spPr>
          <a:xfrm flipV="1">
            <a:off x="6312352" y="5016575"/>
            <a:ext cx="0" cy="166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3CCEF06-F7F5-4DE5-9901-29E2DFF7A679}"/>
              </a:ext>
            </a:extLst>
          </p:cNvPr>
          <p:cNvSpPr/>
          <p:nvPr/>
        </p:nvSpPr>
        <p:spPr>
          <a:xfrm>
            <a:off x="3633105" y="5194226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CDA9E5-7EB9-4881-BA15-9A3CD6FA4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20380" r="53544" b="-927"/>
          <a:stretch/>
        </p:blipFill>
        <p:spPr>
          <a:xfrm>
            <a:off x="5410200" y="4136546"/>
            <a:ext cx="1219200" cy="256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41C36-4793-4B2D-A960-99B1AE10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Play Using MCTS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6B4-6097-495A-ACDA-8BFF347C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9" y="1514068"/>
            <a:ext cx="7886700" cy="12152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Search to use up the time budget for the move.</a:t>
            </a:r>
          </a:p>
          <a:p>
            <a:r>
              <a:rPr lang="en-US" dirty="0"/>
              <a:t>Keep the relevant subtree from move to move and expand from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D157-563B-4CFC-B261-2D2C767F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" r="67541" b="26004"/>
          <a:stretch/>
        </p:blipFill>
        <p:spPr>
          <a:xfrm>
            <a:off x="2086294" y="3468209"/>
            <a:ext cx="2409506" cy="2360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6CDF0-7537-4464-AAB5-9848F2F2DDF3}"/>
              </a:ext>
            </a:extLst>
          </p:cNvPr>
          <p:cNvSpPr txBox="1"/>
          <p:nvPr/>
        </p:nvSpPr>
        <p:spPr>
          <a:xfrm>
            <a:off x="3733800" y="3544409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800D4-EB2B-4F2F-A983-871DAD06DD41}"/>
              </a:ext>
            </a:extLst>
          </p:cNvPr>
          <p:cNvSpPr txBox="1"/>
          <p:nvPr/>
        </p:nvSpPr>
        <p:spPr>
          <a:xfrm>
            <a:off x="1548198" y="3648410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11DD6-44C7-4555-8B58-468ACAA74C94}"/>
              </a:ext>
            </a:extLst>
          </p:cNvPr>
          <p:cNvSpPr txBox="1"/>
          <p:nvPr/>
        </p:nvSpPr>
        <p:spPr>
          <a:xfrm>
            <a:off x="1548198" y="4738358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F6557-AD74-4A7F-9DE7-2C34EF5D068A}"/>
              </a:ext>
            </a:extLst>
          </p:cNvPr>
          <p:cNvSpPr txBox="1"/>
          <p:nvPr/>
        </p:nvSpPr>
        <p:spPr>
          <a:xfrm>
            <a:off x="1548198" y="5828306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B5DDF-CBB5-4C59-8F2D-B0C63FB1BCDF}"/>
              </a:ext>
            </a:extLst>
          </p:cNvPr>
          <p:cNvCxnSpPr>
            <a:cxnSpLocks/>
          </p:cNvCxnSpPr>
          <p:nvPr/>
        </p:nvCxnSpPr>
        <p:spPr>
          <a:xfrm>
            <a:off x="1676400" y="40016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2646B-6B54-4AAF-8F9C-6811D611A407}"/>
              </a:ext>
            </a:extLst>
          </p:cNvPr>
          <p:cNvCxnSpPr>
            <a:cxnSpLocks/>
          </p:cNvCxnSpPr>
          <p:nvPr/>
        </p:nvCxnSpPr>
        <p:spPr>
          <a:xfrm>
            <a:off x="1676400" y="46112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00E-6F31-4A75-8EE4-3A0D26796EA8}"/>
              </a:ext>
            </a:extLst>
          </p:cNvPr>
          <p:cNvCxnSpPr>
            <a:cxnSpLocks/>
          </p:cNvCxnSpPr>
          <p:nvPr/>
        </p:nvCxnSpPr>
        <p:spPr>
          <a:xfrm>
            <a:off x="1676400" y="52208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3A7CA-6EE8-4676-9037-513BC0262C37}"/>
              </a:ext>
            </a:extLst>
          </p:cNvPr>
          <p:cNvCxnSpPr>
            <a:cxnSpLocks/>
          </p:cNvCxnSpPr>
          <p:nvPr/>
        </p:nvCxnSpPr>
        <p:spPr>
          <a:xfrm>
            <a:off x="1688648" y="5754209"/>
            <a:ext cx="50931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210DDB-502E-4743-8498-E16E6FC9D3E7}"/>
              </a:ext>
            </a:extLst>
          </p:cNvPr>
          <p:cNvSpPr txBox="1"/>
          <p:nvPr/>
        </p:nvSpPr>
        <p:spPr>
          <a:xfrm>
            <a:off x="1573012" y="415992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E4798-B143-4A76-81C1-F9669949F3E3}"/>
              </a:ext>
            </a:extLst>
          </p:cNvPr>
          <p:cNvSpPr txBox="1"/>
          <p:nvPr/>
        </p:nvSpPr>
        <p:spPr>
          <a:xfrm>
            <a:off x="1573012" y="53248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EA557-D92A-4B77-8FF2-F288DD6AAC35}"/>
              </a:ext>
            </a:extLst>
          </p:cNvPr>
          <p:cNvSpPr/>
          <p:nvPr/>
        </p:nvSpPr>
        <p:spPr>
          <a:xfrm>
            <a:off x="2728407" y="41492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0DD4E19-FE85-4452-B75D-769195E79710}"/>
              </a:ext>
            </a:extLst>
          </p:cNvPr>
          <p:cNvSpPr/>
          <p:nvPr/>
        </p:nvSpPr>
        <p:spPr>
          <a:xfrm>
            <a:off x="1981200" y="2934809"/>
            <a:ext cx="1524000" cy="567956"/>
          </a:xfrm>
          <a:prstGeom prst="wedgeRectCallout">
            <a:avLst>
              <a:gd name="adj1" fmla="val 7911"/>
              <a:gd name="adj2" fmla="val 156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highest playout move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1C7F673-9814-41D9-B7A5-A415DB600D8D}"/>
              </a:ext>
            </a:extLst>
          </p:cNvPr>
          <p:cNvSpPr/>
          <p:nvPr/>
        </p:nvSpPr>
        <p:spPr>
          <a:xfrm>
            <a:off x="5381306" y="2920632"/>
            <a:ext cx="2086294" cy="567956"/>
          </a:xfrm>
          <a:prstGeom prst="wedgeRectCallout">
            <a:avLst>
              <a:gd name="adj1" fmla="val -243"/>
              <a:gd name="adj2" fmla="val 152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subtree and explore/exploit.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F24901-0BC2-4F9F-ACC6-C3F0A40D4CED}"/>
              </a:ext>
            </a:extLst>
          </p:cNvPr>
          <p:cNvSpPr/>
          <p:nvPr/>
        </p:nvSpPr>
        <p:spPr>
          <a:xfrm>
            <a:off x="6217998" y="4162741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E09B8-0808-4AF9-BAC0-AA8FF703C420}"/>
              </a:ext>
            </a:extLst>
          </p:cNvPr>
          <p:cNvSpPr/>
          <p:nvPr/>
        </p:nvSpPr>
        <p:spPr>
          <a:xfrm>
            <a:off x="6248400" y="6105305"/>
            <a:ext cx="762000" cy="57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41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3804684" y="640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Place symbol (x/o)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7165-16F2-40C2-BF6A-4E8074FA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6C22-F7E3-4510-BA9E-688BABDA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high branching factor favors: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Heuristic </a:t>
            </a:r>
            <a:r>
              <a:rPr lang="en-US" dirty="0" err="1"/>
              <a:t>Expectiminimax</a:t>
            </a:r>
            <a:r>
              <a:rPr lang="en-US" dirty="0"/>
              <a:t> Search</a:t>
            </a:r>
          </a:p>
          <a:p>
            <a:r>
              <a:rPr lang="en-US" dirty="0"/>
              <a:t>Monte Carlo Tree Search</a:t>
            </a:r>
          </a:p>
          <a:p>
            <a:r>
              <a:rPr lang="en-US" dirty="0"/>
              <a:t>Learning evaluation functions from data with self-play (see machine learning).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3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76053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game tree.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7034267" y="1576334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664343" y="5365858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2" y="4946489"/>
            <a:ext cx="76198" cy="997111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445464" y="3810240"/>
                <a:ext cx="3470955" cy="181588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</a:t>
                </a:r>
                <a:r>
                  <a:rPr lang="en-US" sz="1600" dirty="0"/>
                  <a:t>he complete game tree size is much larger because the same state (board) can be reached in different subtrees (</a:t>
                </a:r>
                <a:r>
                  <a:rPr lang="en-US" sz="1600" b="1" dirty="0"/>
                  <a:t>redundant paths</a:t>
                </a:r>
                <a:r>
                  <a:rPr lang="en-US" sz="1600" dirty="0"/>
                  <a:t>). The game tree here is a little smaller than: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986,409</m:t>
                    </m:r>
                  </m:oMath>
                </a14:m>
                <a:r>
                  <a:rPr lang="en-US" sz="1600" dirty="0"/>
                  <a:t> nodes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464" y="3810240"/>
                <a:ext cx="3470955" cy="1815882"/>
              </a:xfrm>
              <a:prstGeom prst="rect">
                <a:avLst/>
              </a:prstGeom>
              <a:blipFill>
                <a:blip r:embed="rId3"/>
                <a:stretch>
                  <a:fillRect l="-698" t="-1329" r="-524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1C63D-4E67-4F6A-A5B3-A9BAA1F5F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0" t="50229" r="70729" b="24293"/>
          <a:stretch/>
        </p:blipFill>
        <p:spPr>
          <a:xfrm>
            <a:off x="4648200" y="4158344"/>
            <a:ext cx="685799" cy="125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16DBF-E91D-4E6F-8287-E3D79BA3D854}"/>
              </a:ext>
            </a:extLst>
          </p:cNvPr>
          <p:cNvSpPr txBox="1"/>
          <p:nvPr/>
        </p:nvSpPr>
        <p:spPr>
          <a:xfrm>
            <a:off x="8333679" y="1887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04637-4DE1-4B4C-ADAF-BF4747C36F31}"/>
              </a:ext>
            </a:extLst>
          </p:cNvPr>
          <p:cNvSpPr txBox="1"/>
          <p:nvPr/>
        </p:nvSpPr>
        <p:spPr>
          <a:xfrm>
            <a:off x="8332425" y="274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/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9×8</m:t>
                      </m:r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637269-6CB1-4A37-B8A8-DE11D4614771}"/>
              </a:ext>
            </a:extLst>
          </p:cNvPr>
          <p:cNvSpPr txBox="1"/>
          <p:nvPr/>
        </p:nvSpPr>
        <p:spPr>
          <a:xfrm>
            <a:off x="7826121" y="13915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274E8-62E8-488C-B7EB-3624AA4714D6}"/>
              </a:ext>
            </a:extLst>
          </p:cNvPr>
          <p:cNvSpPr/>
          <p:nvPr/>
        </p:nvSpPr>
        <p:spPr>
          <a:xfrm>
            <a:off x="1219200" y="6248400"/>
            <a:ext cx="2590800" cy="24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86F7E-51D6-0CCE-22B6-FE8EB02F2B6F}"/>
              </a:ext>
            </a:extLst>
          </p:cNvPr>
          <p:cNvCxnSpPr/>
          <p:nvPr/>
        </p:nvCxnSpPr>
        <p:spPr>
          <a:xfrm>
            <a:off x="2286000" y="4022224"/>
            <a:ext cx="0" cy="303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846CA-2030-E9AF-834C-0199CD9E2FAE}"/>
              </a:ext>
            </a:extLst>
          </p:cNvPr>
          <p:cNvCxnSpPr>
            <a:cxnSpLocks/>
          </p:cNvCxnSpPr>
          <p:nvPr/>
        </p:nvCxnSpPr>
        <p:spPr>
          <a:xfrm>
            <a:off x="5032808" y="4147247"/>
            <a:ext cx="0" cy="2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4D8F49-6842-C5E4-7AC4-5CF2DE69C347}"/>
              </a:ext>
            </a:extLst>
          </p:cNvPr>
          <p:cNvSpPr txBox="1"/>
          <p:nvPr/>
        </p:nvSpPr>
        <p:spPr>
          <a:xfrm>
            <a:off x="4800600" y="3344447"/>
            <a:ext cx="1523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Redundant path</a:t>
            </a:r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4575717" y="2667000"/>
            <a:ext cx="4419600" cy="900111"/>
          </a:xfrm>
          <a:prstGeom prst="wedgeRectCallout">
            <a:avLst>
              <a:gd name="adj1" fmla="val -19287"/>
              <a:gd name="adj2" fmla="val 9104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219950" cy="1325563"/>
          </a:xfrm>
        </p:spPr>
        <p:txBody>
          <a:bodyPr/>
          <a:lstStyle/>
          <a:p>
            <a:r>
              <a:rPr lang="en-US" dirty="0"/>
              <a:t>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b="1" dirty="0"/>
                  <a:t>planning</a:t>
                </a:r>
                <a:r>
                  <a:rPr lang="en-US" dirty="0"/>
                  <a:t>, we do not know what the opponents moves will be. This is the same situation as not being to sense the opponents moves during a real game which we have already modeled using nondeterministic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 (which is called a belief state of the agent).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2538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11498</TotalTime>
  <Words>3042</Words>
  <Application>Microsoft Office PowerPoint</Application>
  <PresentationFormat>On-screen Show (4:3)</PresentationFormat>
  <Paragraphs>434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Nondeterministic Actions</vt:lpstr>
      <vt:lpstr>AND-OR DFS Search Algorithm</vt:lpstr>
      <vt:lpstr>Tic-tac-toe: AND-OR Search</vt:lpstr>
      <vt:lpstr>Optimal Decisions</vt:lpstr>
      <vt:lpstr>Methods for Adversarial Games</vt:lpstr>
      <vt:lpstr>Idea: Minimax Decision</vt:lpstr>
      <vt:lpstr>Minimax Search</vt:lpstr>
      <vt:lpstr>Minimax Search : Back-up Minimax Values</vt:lpstr>
      <vt:lpstr>Minimax Search: Decision</vt:lpstr>
      <vt:lpstr>PowerPoint Presentation</vt:lpstr>
      <vt:lpstr>Issue: Game Tree Size</vt:lpstr>
      <vt:lpstr>Alpha-Beta Pruning</vt:lpstr>
      <vt:lpstr>Example: Alpha-Beta Search</vt:lpstr>
      <vt:lpstr>PowerPoint Presentation</vt:lpstr>
      <vt:lpstr>Heuristic Alpha-Beta Tree Search</vt:lpstr>
      <vt:lpstr>Methods for Adversarial Games</vt:lpstr>
      <vt:lpstr>Cutting off search</vt:lpstr>
      <vt:lpstr>Heuristic Alpha-Beta Tree Search: Cutting off search</vt:lpstr>
      <vt:lpstr>Forward pruning</vt:lpstr>
      <vt:lpstr>Heuristic Alpha-Beta Tree Search: Example for Forward Pruning</vt:lpstr>
      <vt:lpstr>Monte Carlo Tree Search (MCTS)</vt:lpstr>
      <vt:lpstr>Methods for Adversarial Games</vt:lpstr>
      <vt:lpstr>Idea</vt:lpstr>
      <vt:lpstr>Pure Monte Carlo Search</vt:lpstr>
      <vt:lpstr>Playout Selection Strategy</vt:lpstr>
      <vt:lpstr>Selection using Upper Confidence Bounds (UCB1)</vt:lpstr>
      <vt:lpstr>Monte Carlo Tree Search</vt:lpstr>
      <vt:lpstr>PowerPoint Presentation</vt:lpstr>
      <vt:lpstr>Online Play Using MCTS </vt:lpstr>
      <vt:lpstr>Stochastic Games</vt:lpstr>
      <vt:lpstr>Stochastic Games</vt:lpstr>
      <vt:lpstr>Expectiminimax</vt:lpstr>
      <vt:lpstr>Other approaches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Michael Hahsler</cp:lastModifiedBy>
  <cp:revision>49</cp:revision>
  <dcterms:created xsi:type="dcterms:W3CDTF">2021-03-18T20:20:32Z</dcterms:created>
  <dcterms:modified xsi:type="dcterms:W3CDTF">2022-10-24T15:55:11Z</dcterms:modified>
</cp:coreProperties>
</file>