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9" r:id="rId3"/>
    <p:sldId id="262" r:id="rId4"/>
    <p:sldId id="261" r:id="rId5"/>
    <p:sldId id="353" r:id="rId6"/>
    <p:sldId id="287" r:id="rId7"/>
    <p:sldId id="285" r:id="rId8"/>
    <p:sldId id="286" r:id="rId9"/>
    <p:sldId id="359" r:id="rId10"/>
    <p:sldId id="264" r:id="rId11"/>
    <p:sldId id="289" r:id="rId12"/>
    <p:sldId id="308" r:id="rId13"/>
    <p:sldId id="291" r:id="rId14"/>
    <p:sldId id="352" r:id="rId15"/>
    <p:sldId id="267" r:id="rId16"/>
    <p:sldId id="294" r:id="rId17"/>
    <p:sldId id="296" r:id="rId18"/>
    <p:sldId id="297" r:id="rId19"/>
    <p:sldId id="299" r:id="rId20"/>
    <p:sldId id="317" r:id="rId21"/>
    <p:sldId id="319" r:id="rId22"/>
    <p:sldId id="318" r:id="rId23"/>
    <p:sldId id="320" r:id="rId24"/>
    <p:sldId id="360" r:id="rId25"/>
    <p:sldId id="300" r:id="rId26"/>
    <p:sldId id="355" r:id="rId27"/>
    <p:sldId id="354" r:id="rId28"/>
    <p:sldId id="356" r:id="rId29"/>
    <p:sldId id="346" r:id="rId30"/>
    <p:sldId id="324" r:id="rId31"/>
    <p:sldId id="361" r:id="rId32"/>
    <p:sldId id="344" r:id="rId33"/>
    <p:sldId id="358" r:id="rId34"/>
    <p:sldId id="303" r:id="rId35"/>
    <p:sldId id="348" r:id="rId36"/>
    <p:sldId id="302" r:id="rId37"/>
    <p:sldId id="306" r:id="rId38"/>
    <p:sldId id="338" r:id="rId39"/>
    <p:sldId id="342" r:id="rId40"/>
    <p:sldId id="357" r:id="rId41"/>
    <p:sldId id="314" r:id="rId42"/>
    <p:sldId id="349" r:id="rId43"/>
    <p:sldId id="343" r:id="rId44"/>
    <p:sldId id="327" r:id="rId4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7" autoAdjust="0"/>
  </p:normalViewPr>
  <p:slideViewPr>
    <p:cSldViewPr>
      <p:cViewPr varScale="1">
        <p:scale>
          <a:sx n="91" d="100"/>
          <a:sy n="91" d="100"/>
        </p:scale>
        <p:origin x="13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7DE5B373-E1ED-42C5-9D91-9FC6503AF9BB}">
      <dgm:prSet/>
      <dgm:spPr/>
      <dgm:t>
        <a:bodyPr/>
        <a:lstStyle/>
        <a:p>
          <a:r>
            <a:rPr lang="en-US" dirty="0"/>
            <a:t>Randomness</a:t>
          </a:r>
        </a:p>
      </dgm:t>
    </dgm:pt>
    <dgm:pt modelId="{308E9C0C-9C95-449B-B7BA-99CA1EE3B229}" type="parTrans" cxnId="{8E030913-4657-4C60-9795-FA04F6B850A4}">
      <dgm:prSet/>
      <dgm:spPr/>
      <dgm:t>
        <a:bodyPr/>
        <a:lstStyle/>
        <a:p>
          <a:endParaRPr lang="en-US"/>
        </a:p>
      </dgm:t>
    </dgm:pt>
    <dgm:pt modelId="{082CA468-0E65-4904-8E19-5CF34616EF3C}" type="sibTrans" cxnId="{8E030913-4657-4C60-9795-FA04F6B850A4}">
      <dgm:prSet/>
      <dgm:spPr/>
      <dgm:t>
        <a:bodyPr/>
        <a:lstStyle/>
        <a:p>
          <a:endParaRPr lang="en-US"/>
        </a:p>
      </dgm:t>
    </dgm:pt>
    <dgm:pt modelId="{C8AAF3BA-2068-4A72-9245-A2D1C491EA94}">
      <dgm:prSet/>
      <dgm:spPr/>
      <dgm:t>
        <a:bodyPr/>
        <a:lstStyle/>
        <a:p>
          <a:r>
            <a:rPr lang="en-US" dirty="0"/>
            <a:t>Intrinsically random behavior</a:t>
          </a:r>
        </a:p>
      </dgm:t>
    </dgm:pt>
    <dgm:pt modelId="{F0EDEA8C-7C74-4DEC-B835-08DD157892B2}" type="parTrans" cxnId="{450A1997-0A64-468D-9CF5-E9117F29FFBC}">
      <dgm:prSet/>
      <dgm:spPr/>
      <dgm:t>
        <a:bodyPr/>
        <a:lstStyle/>
        <a:p>
          <a:endParaRPr lang="en-US"/>
        </a:p>
      </dgm:t>
    </dgm:pt>
    <dgm:pt modelId="{E8147712-EC17-4220-BFB0-00FCB089104E}" type="sibTrans" cxnId="{450A1997-0A64-468D-9CF5-E9117F29FFBC}">
      <dgm:prSet/>
      <dgm:spPr/>
      <dgm:t>
        <a:bodyPr/>
        <a:lstStyle/>
        <a:p>
          <a:endParaRPr lang="en-US"/>
        </a:p>
      </dgm:t>
    </dgm:pt>
    <dgm:pt modelId="{8072829D-6363-4AC9-B161-4045DC456C4E}">
      <dgm:prSet/>
      <dgm:spPr/>
      <dgm:t>
        <a:bodyPr/>
        <a:lstStyle/>
        <a:p>
          <a:r>
            <a:rPr lang="en-US"/>
            <a:t>Laziness</a:t>
          </a:r>
          <a:endParaRPr lang="en-US" dirty="0"/>
        </a:p>
      </dgm:t>
    </dgm:pt>
    <dgm:pt modelId="{92DD0DDC-0178-414E-9764-6C16D6436749}" type="parTrans" cxnId="{9737FF5A-BB5A-42EB-8E6A-6CD6A3991A7F}">
      <dgm:prSet/>
      <dgm:spPr/>
      <dgm:t>
        <a:bodyPr/>
        <a:lstStyle/>
        <a:p>
          <a:endParaRPr lang="en-US"/>
        </a:p>
      </dgm:t>
    </dgm:pt>
    <dgm:pt modelId="{3CB02D20-F89B-4608-BB11-9EC7A852CF4F}" type="sibTrans" cxnId="{9737FF5A-BB5A-42EB-8E6A-6CD6A3991A7F}">
      <dgm:prSet/>
      <dgm:spPr/>
      <dgm:t>
        <a:bodyPr/>
        <a:lstStyle/>
        <a:p>
          <a:endParaRPr lang="en-US"/>
        </a:p>
      </dgm:t>
    </dgm:pt>
    <dgm:pt modelId="{A168B58A-32AB-4418-9C31-F29B1AF2F681}">
      <dgm:prSet/>
      <dgm:spPr/>
      <dgm:t>
        <a:bodyPr/>
        <a:lstStyle/>
        <a:p>
          <a:r>
            <a:rPr lang="en-US" dirty="0"/>
            <a:t>Failure to enumerate exceptions, qualifications, etc.</a:t>
          </a:r>
        </a:p>
      </dgm:t>
    </dgm:pt>
    <dgm:pt modelId="{37447F52-C7B7-47C5-AEF7-11E767F5B4C2}" type="parTrans" cxnId="{ED9ECC0A-F5D6-4B47-9FBC-4428CD4C4372}">
      <dgm:prSet/>
      <dgm:spPr/>
      <dgm:t>
        <a:bodyPr/>
        <a:lstStyle/>
        <a:p>
          <a:endParaRPr lang="en-US"/>
        </a:p>
      </dgm:t>
    </dgm:pt>
    <dgm:pt modelId="{56ACA6AB-FE5D-4BAB-B99B-F6FD12AF6E83}" type="sibTrans" cxnId="{ED9ECC0A-F5D6-4B47-9FBC-4428CD4C4372}">
      <dgm:prSet/>
      <dgm:spPr/>
      <dgm:t>
        <a:bodyPr/>
        <a:lstStyle/>
        <a:p>
          <a:endParaRPr lang="en-US"/>
        </a:p>
      </dgm:t>
    </dgm:pt>
    <dgm:pt modelId="{C5EC4C6D-FA0B-4114-9790-B04BAE0A79AE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0685D1CE-CDF0-41D5-9C31-76698A89FAFE}" type="pres">
      <dgm:prSet presAssocID="{7DE5B373-E1ED-42C5-9D91-9FC6503AF9BB}" presName="linNode" presStyleCnt="0"/>
      <dgm:spPr/>
    </dgm:pt>
    <dgm:pt modelId="{3501AEB7-8690-475C-B664-13DE252282B1}" type="pres">
      <dgm:prSet presAssocID="{7DE5B373-E1ED-42C5-9D91-9FC6503AF9B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8278BF4-E7FA-4722-A966-7D55035B39D2}" type="pres">
      <dgm:prSet presAssocID="{7DE5B373-E1ED-42C5-9D91-9FC6503AF9BB}" presName="descendantText" presStyleLbl="alignAccFollowNode1" presStyleIdx="0" presStyleCnt="3">
        <dgm:presLayoutVars>
          <dgm:bulletEnabled val="1"/>
        </dgm:presLayoutVars>
      </dgm:prSet>
      <dgm:spPr/>
    </dgm:pt>
    <dgm:pt modelId="{579151F1-6A62-4AF9-BB77-0114EA99048A}" type="pres">
      <dgm:prSet presAssocID="{082CA468-0E65-4904-8E19-5CF34616EF3C}" presName="sp" presStyleCnt="0"/>
      <dgm:spPr/>
    </dgm:pt>
    <dgm:pt modelId="{D207B341-0371-4088-BFF0-0BE79E52ED27}" type="pres">
      <dgm:prSet presAssocID="{2D6FF230-01AD-4806-8A1B-5235A5F9C5CF}" presName="linNode" presStyleCnt="0"/>
      <dgm:spPr/>
    </dgm:pt>
    <dgm:pt modelId="{DB028241-58D8-4C0C-AE69-A71F0A012309}" type="pres">
      <dgm:prSet presAssocID="{2D6FF230-01AD-4806-8A1B-5235A5F9C5C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C55E959-93B2-4606-8CC8-F82E6453D1EC}" type="pres">
      <dgm:prSet presAssocID="{2D6FF230-01AD-4806-8A1B-5235A5F9C5CF}" presName="descendantText" presStyleLbl="alignAccFollowNode1" presStyleIdx="1" presStyleCnt="3">
        <dgm:presLayoutVars>
          <dgm:bulletEnabled val="1"/>
        </dgm:presLayoutVars>
      </dgm:prSet>
      <dgm:spPr/>
    </dgm:pt>
    <dgm:pt modelId="{7AD0A4B4-C0D4-4B8E-9327-D112F2ECAFA0}" type="pres">
      <dgm:prSet presAssocID="{8FABE1C5-F694-45E1-8781-728F7E84EFF2}" presName="sp" presStyleCnt="0"/>
      <dgm:spPr/>
    </dgm:pt>
    <dgm:pt modelId="{43CBFA87-CF4F-435E-8722-5772666C2C92}" type="pres">
      <dgm:prSet presAssocID="{8072829D-6363-4AC9-B161-4045DC456C4E}" presName="linNode" presStyleCnt="0"/>
      <dgm:spPr/>
    </dgm:pt>
    <dgm:pt modelId="{3FCD7C28-7F67-4DAB-A3C9-9805DBEB3A67}" type="pres">
      <dgm:prSet presAssocID="{8072829D-6363-4AC9-B161-4045DC456C4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7B06758-8FC7-42B9-9EE0-71689F8620B4}" type="pres">
      <dgm:prSet presAssocID="{8072829D-6363-4AC9-B161-4045DC456C4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D9ECC0A-F5D6-4B47-9FBC-4428CD4C4372}" srcId="{8072829D-6363-4AC9-B161-4045DC456C4E}" destId="{A168B58A-32AB-4418-9C31-F29B1AF2F681}" srcOrd="0" destOrd="0" parTransId="{37447F52-C7B7-47C5-AEF7-11E767F5B4C2}" sibTransId="{56ACA6AB-FE5D-4BAB-B99B-F6FD12AF6E83}"/>
    <dgm:cxn modelId="{8E030913-4657-4C60-9795-FA04F6B850A4}" srcId="{A3E6F00E-4E64-4D1F-9605-E5BE237E17CC}" destId="{7DE5B373-E1ED-42C5-9D91-9FC6503AF9BB}" srcOrd="0" destOrd="0" parTransId="{308E9C0C-9C95-449B-B7BA-99CA1EE3B229}" sibTransId="{082CA468-0E65-4904-8E19-5CF34616EF3C}"/>
    <dgm:cxn modelId="{35A7A330-BBCA-427E-A353-BBCD341F7E11}" type="presOf" srcId="{A3E6F00E-4E64-4D1F-9605-E5BE237E17CC}" destId="{C5EC4C6D-FA0B-4114-9790-B04BAE0A79AE}" srcOrd="0" destOrd="0" presId="urn:microsoft.com/office/officeart/2005/8/layout/vList5"/>
    <dgm:cxn modelId="{23CF3451-DEAD-4CB1-9E01-78922CB5B048}" type="presOf" srcId="{A168B58A-32AB-4418-9C31-F29B1AF2F681}" destId="{07B06758-8FC7-42B9-9EE0-71689F8620B4}" srcOrd="0" destOrd="0" presId="urn:microsoft.com/office/officeart/2005/8/layout/vList5"/>
    <dgm:cxn modelId="{A0C47778-8EC8-4B18-9380-9A2A57B498DB}" type="presOf" srcId="{EB941CD6-DAE3-45B1-8107-4DD2359FE18A}" destId="{BC55E959-93B2-4606-8CC8-F82E6453D1EC}" srcOrd="0" destOrd="0" presId="urn:microsoft.com/office/officeart/2005/8/layout/vList5"/>
    <dgm:cxn modelId="{9737FF5A-BB5A-42EB-8E6A-6CD6A3991A7F}" srcId="{A3E6F00E-4E64-4D1F-9605-E5BE237E17CC}" destId="{8072829D-6363-4AC9-B161-4045DC456C4E}" srcOrd="2" destOrd="0" parTransId="{92DD0DDC-0178-414E-9764-6C16D6436749}" sibTransId="{3CB02D20-F89B-4608-BB11-9EC7A852CF4F}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450A1997-0A64-468D-9CF5-E9117F29FFBC}" srcId="{7DE5B373-E1ED-42C5-9D91-9FC6503AF9BB}" destId="{C8AAF3BA-2068-4A72-9245-A2D1C491EA94}" srcOrd="0" destOrd="0" parTransId="{F0EDEA8C-7C74-4DEC-B835-08DD157892B2}" sibTransId="{E8147712-EC17-4220-BFB0-00FCB089104E}"/>
    <dgm:cxn modelId="{3FBD3DDB-2126-4112-B076-00EB2795FC54}" type="presOf" srcId="{2D6FF230-01AD-4806-8A1B-5235A5F9C5CF}" destId="{DB028241-58D8-4C0C-AE69-A71F0A012309}" srcOrd="0" destOrd="0" presId="urn:microsoft.com/office/officeart/2005/8/layout/vList5"/>
    <dgm:cxn modelId="{E3745FDE-79E2-48B9-9E02-E727E04076EB}" type="presOf" srcId="{C8AAF3BA-2068-4A72-9245-A2D1C491EA94}" destId="{D8278BF4-E7FA-4722-A966-7D55035B39D2}" srcOrd="0" destOrd="0" presId="urn:microsoft.com/office/officeart/2005/8/layout/vList5"/>
    <dgm:cxn modelId="{4625DCEE-7571-464E-9859-1204105F6818}" type="presOf" srcId="{8072829D-6363-4AC9-B161-4045DC456C4E}" destId="{3FCD7C28-7F67-4DAB-A3C9-9805DBEB3A67}" srcOrd="0" destOrd="0" presId="urn:microsoft.com/office/officeart/2005/8/layout/vList5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4B98E4F9-3D6E-4B91-A016-6CA643BD252F}" type="presOf" srcId="{7DE5B373-E1ED-42C5-9D91-9FC6503AF9BB}" destId="{3501AEB7-8690-475C-B664-13DE252282B1}" srcOrd="0" destOrd="0" presId="urn:microsoft.com/office/officeart/2005/8/layout/vList5"/>
    <dgm:cxn modelId="{81F69002-84A8-4341-A67E-A72F565C0963}" type="presParOf" srcId="{C5EC4C6D-FA0B-4114-9790-B04BAE0A79AE}" destId="{0685D1CE-CDF0-41D5-9C31-76698A89FAFE}" srcOrd="0" destOrd="0" presId="urn:microsoft.com/office/officeart/2005/8/layout/vList5"/>
    <dgm:cxn modelId="{1C7444B7-AB3B-44DA-84BE-4E822ACD3C25}" type="presParOf" srcId="{0685D1CE-CDF0-41D5-9C31-76698A89FAFE}" destId="{3501AEB7-8690-475C-B664-13DE252282B1}" srcOrd="0" destOrd="0" presId="urn:microsoft.com/office/officeart/2005/8/layout/vList5"/>
    <dgm:cxn modelId="{3150FD54-03F7-494F-AB6C-BEA95654CDA1}" type="presParOf" srcId="{0685D1CE-CDF0-41D5-9C31-76698A89FAFE}" destId="{D8278BF4-E7FA-4722-A966-7D55035B39D2}" srcOrd="1" destOrd="0" presId="urn:microsoft.com/office/officeart/2005/8/layout/vList5"/>
    <dgm:cxn modelId="{E3CEBA8D-F205-45D5-8CA9-B272198C253A}" type="presParOf" srcId="{C5EC4C6D-FA0B-4114-9790-B04BAE0A79AE}" destId="{579151F1-6A62-4AF9-BB77-0114EA99048A}" srcOrd="1" destOrd="0" presId="urn:microsoft.com/office/officeart/2005/8/layout/vList5"/>
    <dgm:cxn modelId="{675FCAA2-056F-41E2-A031-7586B949921D}" type="presParOf" srcId="{C5EC4C6D-FA0B-4114-9790-B04BAE0A79AE}" destId="{D207B341-0371-4088-BFF0-0BE79E52ED27}" srcOrd="2" destOrd="0" presId="urn:microsoft.com/office/officeart/2005/8/layout/vList5"/>
    <dgm:cxn modelId="{2C8422B1-F6FE-4DE4-A368-706579EA5010}" type="presParOf" srcId="{D207B341-0371-4088-BFF0-0BE79E52ED27}" destId="{DB028241-58D8-4C0C-AE69-A71F0A012309}" srcOrd="0" destOrd="0" presId="urn:microsoft.com/office/officeart/2005/8/layout/vList5"/>
    <dgm:cxn modelId="{41BDD6F8-6295-43D4-B124-F625E1343A11}" type="presParOf" srcId="{D207B341-0371-4088-BFF0-0BE79E52ED27}" destId="{BC55E959-93B2-4606-8CC8-F82E6453D1EC}" srcOrd="1" destOrd="0" presId="urn:microsoft.com/office/officeart/2005/8/layout/vList5"/>
    <dgm:cxn modelId="{09292770-A554-4B54-8750-EB143D14521C}" type="presParOf" srcId="{C5EC4C6D-FA0B-4114-9790-B04BAE0A79AE}" destId="{7AD0A4B4-C0D4-4B8E-9327-D112F2ECAFA0}" srcOrd="3" destOrd="0" presId="urn:microsoft.com/office/officeart/2005/8/layout/vList5"/>
    <dgm:cxn modelId="{138520E1-1535-4F78-A057-6585EEEF3D67}" type="presParOf" srcId="{C5EC4C6D-FA0B-4114-9790-B04BAE0A79AE}" destId="{43CBFA87-CF4F-435E-8722-5772666C2C92}" srcOrd="4" destOrd="0" presId="urn:microsoft.com/office/officeart/2005/8/layout/vList5"/>
    <dgm:cxn modelId="{373EA9A1-A696-4710-8EE7-89E450643C21}" type="presParOf" srcId="{43CBFA87-CF4F-435E-8722-5772666C2C92}" destId="{3FCD7C28-7F67-4DAB-A3C9-9805DBEB3A67}" srcOrd="0" destOrd="0" presId="urn:microsoft.com/office/officeart/2005/8/layout/vList5"/>
    <dgm:cxn modelId="{D0E6BA09-7CBD-4552-94B1-F9387CCD9EC1}" type="presParOf" srcId="{43CBFA87-CF4F-435E-8722-5772666C2C92}" destId="{07B06758-8FC7-42B9-9EE0-71689F8620B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pPr>
            <a:buNone/>
          </a:pPr>
          <a:r>
            <a:rPr lang="en-US" b="1"/>
            <a:t>Probabilities are long-run relative frequencies determined by observation.</a:t>
          </a:r>
          <a:endParaRPr lang="en-US" b="1" dirty="0"/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estimated as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estimated as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b="1" dirty="0"/>
            <a:t>Reference class problem</a:t>
          </a:r>
          <a:r>
            <a:rPr lang="en-US" dirty="0"/>
            <a:t>. 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1"/>
            <a:t>Probabilities are degrees of belief based on prior knowledge and updated by evidence.</a:t>
          </a:r>
          <a:endParaRPr lang="en-US" b="1" dirty="0"/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 given observations?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1"/>
            <a:t>Probabilities are degrees of belief based on prior knowledge and updated by evidence.</a:t>
          </a:r>
          <a:endParaRPr lang="en-US" b="1" dirty="0"/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 given observations?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Denoted by capital letters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 dirty="0"/>
            <a:t>Domain values must be mutually exclusive and exhaustive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</a:t>
          </a:r>
          <a:endParaRPr lang="en-US" dirty="0"/>
        </a:p>
      </dgm: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/>
      <dgm:t>
        <a:bodyPr/>
        <a:lstStyle/>
        <a:p>
          <a:r>
            <a:rPr lang="en-US" dirty="0"/>
            <a:t>Just like variables in CSP’s, random variables take on values in a </a:t>
          </a:r>
          <a:r>
            <a:rPr lang="en-US" i="1" dirty="0"/>
            <a:t>domain D</a:t>
          </a:r>
          <a:endParaRPr lang="en-US" dirty="0"/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Denoted by capital letters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</a:t>
          </a:r>
          <a:endParaRPr lang="en-US" dirty="0"/>
        </a:p>
      </dgm: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0ED10F-CCE6-4175-8C28-5295A8C987E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B5DE7C2-BAE6-4FF9-8C0A-034B8310907D}">
      <dgm:prSet phldrT="[Text]"/>
      <dgm:spPr/>
      <dgm:t>
        <a:bodyPr/>
        <a:lstStyle/>
        <a:p>
          <a:r>
            <a:rPr lang="en-US" dirty="0"/>
            <a:t>Define Joint Probability</a:t>
          </a:r>
        </a:p>
      </dgm:t>
    </dgm:pt>
    <dgm:pt modelId="{A27B7B81-AD36-4C37-8EFA-F88E75F43FAA}" type="parTrans" cxnId="{93B8B6C6-BECB-4E6F-A5AF-F80FC787FEDD}">
      <dgm:prSet/>
      <dgm:spPr/>
      <dgm:t>
        <a:bodyPr/>
        <a:lstStyle/>
        <a:p>
          <a:endParaRPr lang="en-US"/>
        </a:p>
      </dgm:t>
    </dgm:pt>
    <dgm:pt modelId="{65D9FD35-4D4C-4180-A215-EC94B43AE499}" type="sibTrans" cxnId="{93B8B6C6-BECB-4E6F-A5AF-F80FC787FEDD}">
      <dgm:prSet/>
      <dgm:spPr/>
      <dgm:t>
        <a:bodyPr/>
        <a:lstStyle/>
        <a:p>
          <a:endParaRPr lang="en-US"/>
        </a:p>
      </dgm:t>
    </dgm:pt>
    <dgm:pt modelId="{10767C08-600B-4057-BB78-5A5CC483E927}">
      <dgm:prSet phldrT="[Text]"/>
      <dgm:spPr/>
      <dgm:t>
        <a:bodyPr/>
        <a:lstStyle/>
        <a:p>
          <a:r>
            <a:rPr lang="en-US" dirty="0"/>
            <a:t>Conditional Probability</a:t>
          </a:r>
        </a:p>
      </dgm:t>
    </dgm:pt>
    <dgm:pt modelId="{21DC7555-1DED-4FCF-BE62-13BB6D0C607C}" type="parTrans" cxnId="{B82E72AA-4B69-4104-8094-81FF9429A494}">
      <dgm:prSet/>
      <dgm:spPr/>
      <dgm:t>
        <a:bodyPr/>
        <a:lstStyle/>
        <a:p>
          <a:endParaRPr lang="en-US"/>
        </a:p>
      </dgm:t>
    </dgm:pt>
    <dgm:pt modelId="{294141BC-6A32-4D16-9885-C28A4416677A}" type="sibTrans" cxnId="{B82E72AA-4B69-4104-8094-81FF9429A494}">
      <dgm:prSet/>
      <dgm:spPr/>
      <dgm:t>
        <a:bodyPr/>
        <a:lstStyle/>
        <a:p>
          <a:endParaRPr lang="en-US"/>
        </a:p>
      </dgm:t>
    </dgm:pt>
    <dgm:pt modelId="{8E238971-4D0D-4EE3-835E-9F228411D431}">
      <dgm:prSet phldrT="[Text]"/>
      <dgm:spPr/>
      <dgm:t>
        <a:bodyPr/>
        <a:lstStyle/>
        <a:p>
          <a:r>
            <a:rPr lang="en-US" dirty="0"/>
            <a:t>Bayes’ Rule to update beliefs</a:t>
          </a:r>
        </a:p>
      </dgm:t>
    </dgm:pt>
    <dgm:pt modelId="{C5AA296E-299E-4566-AFB5-EDBACAA394B3}" type="parTrans" cxnId="{DBA79460-6514-4701-9381-F09B30523E93}">
      <dgm:prSet/>
      <dgm:spPr/>
      <dgm:t>
        <a:bodyPr/>
        <a:lstStyle/>
        <a:p>
          <a:endParaRPr lang="en-US"/>
        </a:p>
      </dgm:t>
    </dgm:pt>
    <dgm:pt modelId="{9FA61C55-71A6-4083-BD42-122A43C4F939}" type="sibTrans" cxnId="{DBA79460-6514-4701-9381-F09B30523E93}">
      <dgm:prSet/>
      <dgm:spPr/>
      <dgm:t>
        <a:bodyPr/>
        <a:lstStyle/>
        <a:p>
          <a:endParaRPr lang="en-US"/>
        </a:p>
      </dgm:t>
    </dgm:pt>
    <dgm:pt modelId="{DA107D9E-3955-4F24-AC9A-DCABD02DF620}">
      <dgm:prSet phldrT="[Text]"/>
      <dgm:spPr/>
      <dgm:t>
        <a:bodyPr/>
        <a:lstStyle/>
        <a:p>
          <a:r>
            <a:rPr lang="en-US" dirty="0"/>
            <a:t>Decide on Action</a:t>
          </a:r>
        </a:p>
      </dgm:t>
    </dgm:pt>
    <dgm:pt modelId="{E2D028C7-8FCF-4B0E-AF15-DBBD7AEF38D6}" type="parTrans" cxnId="{A13F3798-6AEF-4D6A-9612-0200748F661F}">
      <dgm:prSet/>
      <dgm:spPr/>
      <dgm:t>
        <a:bodyPr/>
        <a:lstStyle/>
        <a:p>
          <a:endParaRPr lang="en-US"/>
        </a:p>
      </dgm:t>
    </dgm:pt>
    <dgm:pt modelId="{E1B8748D-0F51-4D4B-BABB-6E8518D66808}" type="sibTrans" cxnId="{A13F3798-6AEF-4D6A-9612-0200748F661F}">
      <dgm:prSet/>
      <dgm:spPr/>
      <dgm:t>
        <a:bodyPr/>
        <a:lstStyle/>
        <a:p>
          <a:endParaRPr lang="en-US"/>
        </a:p>
      </dgm:t>
    </dgm:pt>
    <dgm:pt modelId="{C62FAFD0-125F-48D1-B679-BC6D027CEAFD}" type="pres">
      <dgm:prSet presAssocID="{8B0ED10F-CCE6-4175-8C28-5295A8C987E4}" presName="Name0" presStyleCnt="0">
        <dgm:presLayoutVars>
          <dgm:dir/>
          <dgm:animLvl val="lvl"/>
          <dgm:resizeHandles val="exact"/>
        </dgm:presLayoutVars>
      </dgm:prSet>
      <dgm:spPr/>
    </dgm:pt>
    <dgm:pt modelId="{248ADE29-0BEB-42E0-AA8D-45B163120F86}" type="pres">
      <dgm:prSet presAssocID="{FB5DE7C2-BAE6-4FF9-8C0A-034B8310907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F7EC099-00B0-4748-AEA2-63A8FA1351C0}" type="pres">
      <dgm:prSet presAssocID="{65D9FD35-4D4C-4180-A215-EC94B43AE499}" presName="parTxOnlySpace" presStyleCnt="0"/>
      <dgm:spPr/>
    </dgm:pt>
    <dgm:pt modelId="{ED50BBED-D389-4BF4-B3AE-70039425D437}" type="pres">
      <dgm:prSet presAssocID="{10767C08-600B-4057-BB78-5A5CC483E92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486350-4092-4169-AB5D-F758DC364848}" type="pres">
      <dgm:prSet presAssocID="{294141BC-6A32-4D16-9885-C28A4416677A}" presName="parTxOnlySpace" presStyleCnt="0"/>
      <dgm:spPr/>
    </dgm:pt>
    <dgm:pt modelId="{104CE202-7431-417C-9B98-CA56EBC5DE99}" type="pres">
      <dgm:prSet presAssocID="{8E238971-4D0D-4EE3-835E-9F228411D43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943717E-DFBE-479D-A68C-DBEF5D3EDADD}" type="pres">
      <dgm:prSet presAssocID="{9FA61C55-71A6-4083-BD42-122A43C4F939}" presName="parTxOnlySpace" presStyleCnt="0"/>
      <dgm:spPr/>
    </dgm:pt>
    <dgm:pt modelId="{ACDC72BE-1F9B-416E-B33C-26F17CA6A98C}" type="pres">
      <dgm:prSet presAssocID="{DA107D9E-3955-4F24-AC9A-DCABD02DF62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967B624-8171-4DE2-A562-6D1CBE8BD63F}" type="presOf" srcId="{FB5DE7C2-BAE6-4FF9-8C0A-034B8310907D}" destId="{248ADE29-0BEB-42E0-AA8D-45B163120F86}" srcOrd="0" destOrd="0" presId="urn:microsoft.com/office/officeart/2005/8/layout/chevron1"/>
    <dgm:cxn modelId="{79A7D62C-6AEE-459F-B2F3-C129C4C0F675}" type="presOf" srcId="{DA107D9E-3955-4F24-AC9A-DCABD02DF620}" destId="{ACDC72BE-1F9B-416E-B33C-26F17CA6A98C}" srcOrd="0" destOrd="0" presId="urn:microsoft.com/office/officeart/2005/8/layout/chevron1"/>
    <dgm:cxn modelId="{4874965E-F87B-4183-B317-2F47202F483E}" type="presOf" srcId="{8B0ED10F-CCE6-4175-8C28-5295A8C987E4}" destId="{C62FAFD0-125F-48D1-B679-BC6D027CEAFD}" srcOrd="0" destOrd="0" presId="urn:microsoft.com/office/officeart/2005/8/layout/chevron1"/>
    <dgm:cxn modelId="{DBA79460-6514-4701-9381-F09B30523E93}" srcId="{8B0ED10F-CCE6-4175-8C28-5295A8C987E4}" destId="{8E238971-4D0D-4EE3-835E-9F228411D431}" srcOrd="2" destOrd="0" parTransId="{C5AA296E-299E-4566-AFB5-EDBACAA394B3}" sibTransId="{9FA61C55-71A6-4083-BD42-122A43C4F939}"/>
    <dgm:cxn modelId="{A13F3798-6AEF-4D6A-9612-0200748F661F}" srcId="{8B0ED10F-CCE6-4175-8C28-5295A8C987E4}" destId="{DA107D9E-3955-4F24-AC9A-DCABD02DF620}" srcOrd="3" destOrd="0" parTransId="{E2D028C7-8FCF-4B0E-AF15-DBBD7AEF38D6}" sibTransId="{E1B8748D-0F51-4D4B-BABB-6E8518D66808}"/>
    <dgm:cxn modelId="{B82E72AA-4B69-4104-8094-81FF9429A494}" srcId="{8B0ED10F-CCE6-4175-8C28-5295A8C987E4}" destId="{10767C08-600B-4057-BB78-5A5CC483E927}" srcOrd="1" destOrd="0" parTransId="{21DC7555-1DED-4FCF-BE62-13BB6D0C607C}" sibTransId="{294141BC-6A32-4D16-9885-C28A4416677A}"/>
    <dgm:cxn modelId="{93B8B6C6-BECB-4E6F-A5AF-F80FC787FEDD}" srcId="{8B0ED10F-CCE6-4175-8C28-5295A8C987E4}" destId="{FB5DE7C2-BAE6-4FF9-8C0A-034B8310907D}" srcOrd="0" destOrd="0" parTransId="{A27B7B81-AD36-4C37-8EFA-F88E75F43FAA}" sibTransId="{65D9FD35-4D4C-4180-A215-EC94B43AE499}"/>
    <dgm:cxn modelId="{E95A49CA-F5D9-4E6C-9F1B-CE52BF728441}" type="presOf" srcId="{10767C08-600B-4057-BB78-5A5CC483E927}" destId="{ED50BBED-D389-4BF4-B3AE-70039425D437}" srcOrd="0" destOrd="0" presId="urn:microsoft.com/office/officeart/2005/8/layout/chevron1"/>
    <dgm:cxn modelId="{F035CDCA-CEE3-491E-96E0-CA8D19D43CD6}" type="presOf" srcId="{8E238971-4D0D-4EE3-835E-9F228411D431}" destId="{104CE202-7431-417C-9B98-CA56EBC5DE99}" srcOrd="0" destOrd="0" presId="urn:microsoft.com/office/officeart/2005/8/layout/chevron1"/>
    <dgm:cxn modelId="{EA03F4D5-EFA1-4B2D-B34D-39994AE54735}" type="presParOf" srcId="{C62FAFD0-125F-48D1-B679-BC6D027CEAFD}" destId="{248ADE29-0BEB-42E0-AA8D-45B163120F86}" srcOrd="0" destOrd="0" presId="urn:microsoft.com/office/officeart/2005/8/layout/chevron1"/>
    <dgm:cxn modelId="{08C78920-0030-4AAC-9024-DB38E272A94B}" type="presParOf" srcId="{C62FAFD0-125F-48D1-B679-BC6D027CEAFD}" destId="{9F7EC099-00B0-4748-AEA2-63A8FA1351C0}" srcOrd="1" destOrd="0" presId="urn:microsoft.com/office/officeart/2005/8/layout/chevron1"/>
    <dgm:cxn modelId="{A69647E7-B258-4314-B4D0-C7C99F66D5C1}" type="presParOf" srcId="{C62FAFD0-125F-48D1-B679-BC6D027CEAFD}" destId="{ED50BBED-D389-4BF4-B3AE-70039425D437}" srcOrd="2" destOrd="0" presId="urn:microsoft.com/office/officeart/2005/8/layout/chevron1"/>
    <dgm:cxn modelId="{76175032-8E49-4852-BC55-131B8E1874A7}" type="presParOf" srcId="{C62FAFD0-125F-48D1-B679-BC6D027CEAFD}" destId="{51486350-4092-4169-AB5D-F758DC364848}" srcOrd="3" destOrd="0" presId="urn:microsoft.com/office/officeart/2005/8/layout/chevron1"/>
    <dgm:cxn modelId="{11B47932-E6C5-4E0F-A0A0-E45E0E3F3CC8}" type="presParOf" srcId="{C62FAFD0-125F-48D1-B679-BC6D027CEAFD}" destId="{104CE202-7431-417C-9B98-CA56EBC5DE99}" srcOrd="4" destOrd="0" presId="urn:microsoft.com/office/officeart/2005/8/layout/chevron1"/>
    <dgm:cxn modelId="{B4F705EC-8DA2-454B-A84C-59F8E2A2C043}" type="presParOf" srcId="{C62FAFD0-125F-48D1-B679-BC6D027CEAFD}" destId="{E943717E-DFBE-479D-A68C-DBEF5D3EDADD}" srcOrd="5" destOrd="0" presId="urn:microsoft.com/office/officeart/2005/8/layout/chevron1"/>
    <dgm:cxn modelId="{3D9B8A20-2A86-4FA4-B9B2-4966D552E456}" type="presParOf" srcId="{C62FAFD0-125F-48D1-B679-BC6D027CEAFD}" destId="{ACDC72BE-1F9B-416E-B33C-26F17CA6A98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78BF4-E7FA-4722-A966-7D55035B39D2}">
      <dsp:nvSpPr>
        <dsp:cNvPr id="0" name=""/>
        <dsp:cNvSpPr/>
      </dsp:nvSpPr>
      <dsp:spPr>
        <a:xfrm rot="5400000">
          <a:off x="4890854" y="-1931828"/>
          <a:ext cx="944202" cy="504748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Intrinsically random behavior</a:t>
          </a:r>
        </a:p>
      </dsp:txBody>
      <dsp:txXfrm rot="-5400000">
        <a:off x="2839211" y="165907"/>
        <a:ext cx="5001396" cy="852018"/>
      </dsp:txXfrm>
    </dsp:sp>
    <dsp:sp modelId="{3501AEB7-8690-475C-B664-13DE252282B1}">
      <dsp:nvSpPr>
        <dsp:cNvPr id="0" name=""/>
        <dsp:cNvSpPr/>
      </dsp:nvSpPr>
      <dsp:spPr>
        <a:xfrm>
          <a:off x="0" y="1788"/>
          <a:ext cx="2839212" cy="11802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Randomness</a:t>
          </a:r>
        </a:p>
      </dsp:txBody>
      <dsp:txXfrm>
        <a:off x="57615" y="59403"/>
        <a:ext cx="2723982" cy="1065023"/>
      </dsp:txXfrm>
    </dsp:sp>
    <dsp:sp modelId="{BC55E959-93B2-4606-8CC8-F82E6453D1EC}">
      <dsp:nvSpPr>
        <dsp:cNvPr id="0" name=""/>
        <dsp:cNvSpPr/>
      </dsp:nvSpPr>
      <dsp:spPr>
        <a:xfrm rot="5400000">
          <a:off x="4890854" y="-692562"/>
          <a:ext cx="944202" cy="504748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Lack of explicit theories, relevant facts, observability, etc.</a:t>
          </a:r>
        </a:p>
      </dsp:txBody>
      <dsp:txXfrm rot="-5400000">
        <a:off x="2839211" y="1405173"/>
        <a:ext cx="5001396" cy="852018"/>
      </dsp:txXfrm>
    </dsp:sp>
    <dsp:sp modelId="{DB028241-58D8-4C0C-AE69-A71F0A012309}">
      <dsp:nvSpPr>
        <dsp:cNvPr id="0" name=""/>
        <dsp:cNvSpPr/>
      </dsp:nvSpPr>
      <dsp:spPr>
        <a:xfrm>
          <a:off x="0" y="1241054"/>
          <a:ext cx="2839212" cy="11802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Ignorance</a:t>
          </a:r>
        </a:p>
      </dsp:txBody>
      <dsp:txXfrm>
        <a:off x="57615" y="1298669"/>
        <a:ext cx="2723982" cy="1065023"/>
      </dsp:txXfrm>
    </dsp:sp>
    <dsp:sp modelId="{07B06758-8FC7-42B9-9EE0-71689F8620B4}">
      <dsp:nvSpPr>
        <dsp:cNvPr id="0" name=""/>
        <dsp:cNvSpPr/>
      </dsp:nvSpPr>
      <dsp:spPr>
        <a:xfrm rot="5400000">
          <a:off x="4890854" y="546703"/>
          <a:ext cx="944202" cy="504748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Failure to enumerate exceptions, qualifications, etc.</a:t>
          </a:r>
        </a:p>
      </dsp:txBody>
      <dsp:txXfrm rot="-5400000">
        <a:off x="2839211" y="2644438"/>
        <a:ext cx="5001396" cy="852018"/>
      </dsp:txXfrm>
    </dsp:sp>
    <dsp:sp modelId="{3FCD7C28-7F67-4DAB-A3C9-9805DBEB3A67}">
      <dsp:nvSpPr>
        <dsp:cNvPr id="0" name=""/>
        <dsp:cNvSpPr/>
      </dsp:nvSpPr>
      <dsp:spPr>
        <a:xfrm>
          <a:off x="0" y="2480321"/>
          <a:ext cx="2839212" cy="11802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Laziness</a:t>
          </a:r>
          <a:endParaRPr lang="en-US" sz="3400" kern="1200" dirty="0"/>
        </a:p>
      </dsp:txBody>
      <dsp:txXfrm>
        <a:off x="57615" y="2537936"/>
        <a:ext cx="2723982" cy="1065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CEAA-8A87-4F4A-8191-6187AB9060CC}">
      <dsp:nvSpPr>
        <dsp:cNvPr id="0" name=""/>
        <dsp:cNvSpPr/>
      </dsp:nvSpPr>
      <dsp:spPr>
        <a:xfrm>
          <a:off x="0" y="613711"/>
          <a:ext cx="7886700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54076" rIns="61209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1" kern="1200"/>
            <a:t>Probabilities are long-run relative frequencies determined by observation.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 example, if we toss a coin </a:t>
          </a:r>
          <a:r>
            <a:rPr lang="en-US" sz="17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700" kern="1200" dirty="0"/>
            <a:t>is estimated as the proportion of the time the coin will come up heads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sz="1700" b="1" kern="1200" dirty="0"/>
            <a:t>Reference class problem</a:t>
          </a:r>
          <a:r>
            <a:rPr lang="en-US" sz="1700" kern="1200" dirty="0"/>
            <a:t>. </a:t>
          </a:r>
        </a:p>
      </dsp:txBody>
      <dsp:txXfrm>
        <a:off x="0" y="613711"/>
        <a:ext cx="7886700" cy="1981350"/>
      </dsp:txXfrm>
    </dsp:sp>
    <dsp:sp modelId="{AB4ABA34-3E08-47C9-AA77-FAE853E5389A}">
      <dsp:nvSpPr>
        <dsp:cNvPr id="0" name=""/>
        <dsp:cNvSpPr/>
      </dsp:nvSpPr>
      <dsp:spPr>
        <a:xfrm>
          <a:off x="394335" y="362791"/>
          <a:ext cx="552069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Frequentism (Objective; Positivist)</a:t>
          </a:r>
          <a:endParaRPr lang="en-US" sz="1700" kern="1200" dirty="0"/>
        </a:p>
      </dsp:txBody>
      <dsp:txXfrm>
        <a:off x="418833" y="387289"/>
        <a:ext cx="5471694" cy="452844"/>
      </dsp:txXfrm>
    </dsp:sp>
    <dsp:sp modelId="{E3E80759-9233-4547-B2D2-6AC2A5545E73}">
      <dsp:nvSpPr>
        <dsp:cNvPr id="0" name=""/>
        <dsp:cNvSpPr/>
      </dsp:nvSpPr>
      <dsp:spPr>
        <a:xfrm>
          <a:off x="0" y="2937781"/>
          <a:ext cx="788670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54076" rIns="61209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1" kern="1200"/>
            <a:t>Probabilities are degrees of belief based on prior knowledge and updated by evidence.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Provides tools to: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How do we assign belief values to statements without evidence?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How do we update our degrees of belief given observations?</a:t>
          </a:r>
        </a:p>
      </dsp:txBody>
      <dsp:txXfrm>
        <a:off x="0" y="2937781"/>
        <a:ext cx="7886700" cy="1820700"/>
      </dsp:txXfrm>
    </dsp:sp>
    <dsp:sp modelId="{A073672D-5AF0-4362-A734-A2B74FC9D972}">
      <dsp:nvSpPr>
        <dsp:cNvPr id="0" name=""/>
        <dsp:cNvSpPr/>
      </dsp:nvSpPr>
      <dsp:spPr>
        <a:xfrm>
          <a:off x="394335" y="2686861"/>
          <a:ext cx="552069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Bayesian Statistics (Subjective)</a:t>
          </a:r>
          <a:endParaRPr lang="en-US" sz="1700" kern="1200" dirty="0"/>
        </a:p>
      </dsp:txBody>
      <dsp:txXfrm>
        <a:off x="418833" y="2711359"/>
        <a:ext cx="547169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A3009-F82D-42E0-A48F-3B0115E6848C}">
      <dsp:nvSpPr>
        <dsp:cNvPr id="0" name=""/>
        <dsp:cNvSpPr/>
      </dsp:nvSpPr>
      <dsp:spPr>
        <a:xfrm>
          <a:off x="0" y="241499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describe the (uncertain) state of the world using </a:t>
          </a:r>
          <a:r>
            <a:rPr lang="en-US" sz="1600" i="1" kern="1200" dirty="0"/>
            <a:t>random variables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Denoted by capital letters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: </a:t>
          </a:r>
          <a:r>
            <a:rPr lang="en-US" sz="1600" i="1" kern="1200" dirty="0"/>
            <a:t>Is it raining?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W</a:t>
          </a:r>
          <a:r>
            <a:rPr lang="en-US" sz="1600" kern="1200"/>
            <a:t>:</a:t>
          </a:r>
          <a:r>
            <a:rPr lang="en-US" sz="1600" i="1" kern="1200"/>
            <a:t> What’s the weather?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: </a:t>
          </a:r>
          <a:r>
            <a:rPr lang="en-US" sz="1600" i="1" kern="1200" dirty="0"/>
            <a:t>What is the outcome of rolling two dice?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: </a:t>
          </a:r>
          <a:r>
            <a:rPr lang="en-US" sz="1600" i="1" kern="1200" dirty="0"/>
            <a:t>What is the speed of my car (in MPH)?</a:t>
          </a:r>
          <a:endParaRPr lang="en-US" sz="1600" kern="1200" dirty="0"/>
        </a:p>
      </dsp:txBody>
      <dsp:txXfrm>
        <a:off x="0" y="241499"/>
        <a:ext cx="7886700" cy="2268000"/>
      </dsp:txXfrm>
    </dsp:sp>
    <dsp:sp modelId="{0C5B6179-2479-455B-81DF-A00B8BE6707B}">
      <dsp:nvSpPr>
        <dsp:cNvPr id="0" name=""/>
        <dsp:cNvSpPr/>
      </dsp:nvSpPr>
      <dsp:spPr>
        <a:xfrm>
          <a:off x="394335" y="5339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Variable</a:t>
          </a:r>
        </a:p>
      </dsp:txBody>
      <dsp:txXfrm>
        <a:off x="417392" y="28396"/>
        <a:ext cx="5474576" cy="426206"/>
      </dsp:txXfrm>
    </dsp:sp>
    <dsp:sp modelId="{D1D1B0B2-DDE4-4289-A28E-048C74CB9A65}">
      <dsp:nvSpPr>
        <dsp:cNvPr id="0" name=""/>
        <dsp:cNvSpPr/>
      </dsp:nvSpPr>
      <dsp:spPr>
        <a:xfrm>
          <a:off x="0" y="2832060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Just like variables in CSP’s, random variables take on values in a </a:t>
          </a:r>
          <a:r>
            <a:rPr lang="en-US" sz="1600" i="1" kern="1200" dirty="0"/>
            <a:t>domain 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Domain values must be mutually exclusive and exhaustive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600" kern="1200" dirty="0"/>
            <a:t>{True, False}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W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{Sunny, Cloudy, Rainy, Snow}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{(1,1), (1,2), … (6,6)}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[0, 200]</a:t>
          </a:r>
        </a:p>
      </dsp:txBody>
      <dsp:txXfrm>
        <a:off x="0" y="2832060"/>
        <a:ext cx="7886700" cy="2268000"/>
      </dsp:txXfrm>
    </dsp:sp>
    <dsp:sp modelId="{EF88D9D5-BFDD-4E17-BD8A-6DF000B38C0B}">
      <dsp:nvSpPr>
        <dsp:cNvPr id="0" name=""/>
        <dsp:cNvSpPr/>
      </dsp:nvSpPr>
      <dsp:spPr>
        <a:xfrm>
          <a:off x="394335" y="2595900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Domain</a:t>
          </a:r>
        </a:p>
      </dsp:txBody>
      <dsp:txXfrm>
        <a:off x="417392" y="2618957"/>
        <a:ext cx="547457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E29-0BEB-42E0-AA8D-45B163120F86}">
      <dsp:nvSpPr>
        <dsp:cNvPr id="0" name=""/>
        <dsp:cNvSpPr/>
      </dsp:nvSpPr>
      <dsp:spPr>
        <a:xfrm>
          <a:off x="2827" y="1702792"/>
          <a:ext cx="1646039" cy="6584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Define Joint Probability</a:t>
          </a:r>
        </a:p>
      </dsp:txBody>
      <dsp:txXfrm>
        <a:off x="332035" y="1702792"/>
        <a:ext cx="987624" cy="658415"/>
      </dsp:txXfrm>
    </dsp:sp>
    <dsp:sp modelId="{ED50BBED-D389-4BF4-B3AE-70039425D437}">
      <dsp:nvSpPr>
        <dsp:cNvPr id="0" name=""/>
        <dsp:cNvSpPr/>
      </dsp:nvSpPr>
      <dsp:spPr>
        <a:xfrm>
          <a:off x="1484262" y="1702792"/>
          <a:ext cx="1646039" cy="65841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Conditional Probability</a:t>
          </a:r>
        </a:p>
      </dsp:txBody>
      <dsp:txXfrm>
        <a:off x="1813470" y="1702792"/>
        <a:ext cx="987624" cy="658415"/>
      </dsp:txXfrm>
    </dsp:sp>
    <dsp:sp modelId="{104CE202-7431-417C-9B98-CA56EBC5DE99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Bayes’ Rule to update beliefs</a:t>
          </a:r>
        </a:p>
      </dsp:txBody>
      <dsp:txXfrm>
        <a:off x="3294906" y="1702792"/>
        <a:ext cx="987624" cy="658415"/>
      </dsp:txXfrm>
    </dsp:sp>
    <dsp:sp modelId="{ACDC72BE-1F9B-416E-B33C-26F17CA6A98C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Decide on Action</a:t>
          </a:r>
        </a:p>
      </dsp:txBody>
      <dsp:txXfrm>
        <a:off x="4776341" y="1702792"/>
        <a:ext cx="987624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8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67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3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9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76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323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815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4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20.png"/><Relationship Id="rId4" Type="http://schemas.openxmlformats.org/officeDocument/2006/relationships/image" Target="../media/image2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3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Uncertainty and Probabilities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AIMA Chapter 12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7162800" y="65810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" name="Picture 4" descr="Creative Commons License">
            <a:extLst>
              <a:ext uri="{FF2B5EF4-FFF2-40B4-BE49-F238E27FC236}">
                <a16:creationId xmlns:a16="http://schemas.microsoft.com/office/drawing/2014/main" id="{05BC3E25-3E06-4E87-A113-29A9BDF7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4AF6E-1D90-41A4-887D-B88AFE69D303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</a:t>
            </a:r>
            <a:r>
              <a:rPr lang="en-US" sz="2400" b="1" dirty="0"/>
              <a:t>to all random variables.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exhaustive.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/>
                  <a:t>joint distribution </a:t>
                </a:r>
                <a:r>
                  <a:rPr lang="en-US" sz="2400" dirty="0"/>
                  <a:t>is an assignment of probabilities to every possible atomic event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159" t="-261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85241"/>
              </p:ext>
            </p:extLst>
          </p:nvPr>
        </p:nvGraphicFramePr>
        <p:xfrm>
          <a:off x="15240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2B9DE4-24F5-4019-A8E2-88DD10A3B9C3}"/>
              </a:ext>
            </a:extLst>
          </p:cNvPr>
          <p:cNvSpPr txBox="1"/>
          <p:nvPr/>
        </p:nvSpPr>
        <p:spPr>
          <a:xfrm>
            <a:off x="5410200" y="43688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Sum: 1.00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Sometimes we are only interested in one variable. This is called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54499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52916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34776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  <a:p>
                <a:endParaRPr lang="en-US" sz="2800" dirty="0"/>
              </a:p>
              <a:p>
                <a:endParaRPr lang="en-US" sz="2800" b="1" dirty="0"/>
              </a:p>
              <a:p>
                <a:r>
                  <a:rPr lang="en-US" sz="2800" b="1" dirty="0"/>
                  <a:t>General rule</a:t>
                </a:r>
                <a:r>
                  <a:rPr lang="en-US" sz="2800" dirty="0"/>
                  <a:t>: to 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800" dirty="0"/>
                  <a:t>sum the probabilities of all atomic events where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This is called “summing out” or marginalization.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11397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1883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25804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Cavity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Toothache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95600" y="4572000"/>
            <a:ext cx="1981200" cy="1981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4572000"/>
            <a:ext cx="1981200" cy="1981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27317" y="4495800"/>
                <a:ext cx="906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317" y="4495800"/>
                <a:ext cx="906915" cy="461665"/>
              </a:xfrm>
              <a:prstGeom prst="rect">
                <a:avLst/>
              </a:prstGeom>
              <a:blipFill>
                <a:blip r:embed="rId4"/>
                <a:stretch>
                  <a:fillRect r="-201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67400" y="4495800"/>
                <a:ext cx="918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495800"/>
                <a:ext cx="918585" cy="461665"/>
              </a:xfrm>
              <a:prstGeom prst="rect">
                <a:avLst/>
              </a:prstGeom>
              <a:blipFill>
                <a:blip r:embed="rId5"/>
                <a:stretch>
                  <a:fillRect r="-133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886200" y="3733800"/>
                <a:ext cx="143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733800"/>
                <a:ext cx="1435136" cy="461665"/>
              </a:xfrm>
              <a:prstGeom prst="rect">
                <a:avLst/>
              </a:prstGeom>
              <a:blipFill>
                <a:blip r:embed="rId6"/>
                <a:stretch>
                  <a:fillRect r="-851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4267206" y="4195465"/>
            <a:ext cx="336562" cy="14433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83398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37081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4697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1401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51763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5411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46352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98600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07613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6637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To get the whole conditional distribution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at once, select all entries in the joint distribution matching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renormalize them to sum to one.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6637"/>
                <a:ext cx="8229600" cy="4525963"/>
              </a:xfrm>
              <a:blipFill>
                <a:blip r:embed="rId3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01139"/>
              </p:ext>
            </p:extLst>
          </p:nvPr>
        </p:nvGraphicFramePr>
        <p:xfrm>
          <a:off x="685800" y="1985673"/>
          <a:ext cx="6096000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46538"/>
              </p:ext>
            </p:extLst>
          </p:nvPr>
        </p:nvGraphicFramePr>
        <p:xfrm>
          <a:off x="685800" y="4119273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10459"/>
              </p:ext>
            </p:extLst>
          </p:nvPr>
        </p:nvGraphicFramePr>
        <p:xfrm>
          <a:off x="685800" y="5567073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(Toothache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295400" y="3726605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295400" y="518607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74994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P(X, Y = 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  <a:blipFill>
                <a:blip r:embed="rId4"/>
                <a:stretch>
                  <a:fillRect l="-1248" t="-10000" r="-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  <a:blipFill>
                <a:blip r:embed="rId5"/>
                <a:stretch>
                  <a:fillRect l="-1523" t="-2941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</a:extLst>
          </p:cNvPr>
          <p:cNvSpPr/>
          <p:nvPr/>
        </p:nvSpPr>
        <p:spPr>
          <a:xfrm>
            <a:off x="4876800" y="4500273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blipFill>
                <a:blip r:embed="rId6"/>
                <a:stretch>
                  <a:fillRect l="-17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630555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product rule</a:t>
            </a:r>
            <a:r>
              <a:rPr lang="en-US" sz="2400" dirty="0"/>
              <a:t> (definition of conditional distribution) gives us two ways to factor a joint distribution for events A and B:</a:t>
            </a:r>
          </a:p>
          <a:p>
            <a:endParaRPr lang="en-US" sz="2400" dirty="0"/>
          </a:p>
          <a:p>
            <a:pPr>
              <a:buNone/>
            </a:pPr>
            <a:br>
              <a:rPr lang="en-US" sz="2400" dirty="0"/>
            </a:br>
            <a:endParaRPr lang="en-US" sz="1400" dirty="0"/>
          </a:p>
          <a:p>
            <a:endParaRPr lang="en-US" sz="2400" dirty="0"/>
          </a:p>
          <a:p>
            <a:r>
              <a:rPr lang="en-US" sz="2400" dirty="0"/>
              <a:t>Therefore,</a:t>
            </a:r>
          </a:p>
          <a:p>
            <a:endParaRPr lang="en-US" sz="2400" dirty="0"/>
          </a:p>
          <a:p>
            <a:r>
              <a:rPr lang="en-US" sz="2400" dirty="0"/>
              <a:t>Why is this useful?</a:t>
            </a:r>
          </a:p>
          <a:p>
            <a:pPr lvl="1"/>
            <a:r>
              <a:rPr lang="en-US" sz="2000" dirty="0"/>
              <a:t>Can get </a:t>
            </a:r>
            <a:r>
              <a:rPr lang="en-US" sz="2000" i="1" dirty="0"/>
              <a:t>diagnostic probability </a:t>
            </a:r>
            <a:r>
              <a:rPr lang="en-US" sz="2000" dirty="0">
                <a:solidFill>
                  <a:srgbClr val="0066FF"/>
                </a:solidFill>
              </a:rPr>
              <a:t>P(Cavity | Toothache) </a:t>
            </a:r>
            <a:r>
              <a:rPr lang="en-US" sz="2000" dirty="0"/>
              <a:t>from </a:t>
            </a:r>
            <a:r>
              <a:rPr lang="en-US" sz="2000" i="1" dirty="0"/>
              <a:t>causal probability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P(Toothache | Cavity)</a:t>
            </a:r>
          </a:p>
          <a:p>
            <a:pPr lvl="1"/>
            <a:r>
              <a:rPr lang="en-US" sz="2000" dirty="0"/>
              <a:t>We can update our beliefs based on evidence.</a:t>
            </a:r>
          </a:p>
          <a:p>
            <a:pPr lvl="1"/>
            <a:r>
              <a:rPr lang="en-US" sz="2000" dirty="0"/>
              <a:t>Important tool for probabilistic inference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295400" y="2973462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973462"/>
                <a:ext cx="5514975" cy="457200"/>
              </a:xfrm>
              <a:prstGeom prst="rect">
                <a:avLst/>
              </a:prstGeom>
              <a:blipFill>
                <a:blip r:embed="rId4"/>
                <a:stretch>
                  <a:fillRect l="-33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718487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718487"/>
                <a:ext cx="3563937" cy="97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543800" y="457200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Rev. Thomas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6078537" y="3464821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1818470" y="3505200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3E1CFF12-59F3-59CA-21C4-CA5E48211F39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Uncertainty is Bad for Agents based on Logic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/>
              <a:t>Example: Catching a Flight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Let action </a:t>
            </a:r>
            <a:r>
              <a:rPr lang="en-US" sz="1600" i="1">
                <a:solidFill>
                  <a:srgbClr val="0066FF"/>
                </a:solidFill>
              </a:rPr>
              <a:t>A</a:t>
            </a:r>
            <a:r>
              <a:rPr lang="en-US" sz="1600" i="1" baseline="-25000">
                <a:solidFill>
                  <a:srgbClr val="0066FF"/>
                </a:solidFill>
              </a:rPr>
              <a:t>t</a:t>
            </a:r>
            <a:r>
              <a:rPr lang="en-US" sz="1600">
                <a:solidFill>
                  <a:srgbClr val="0066FF"/>
                </a:solidFill>
              </a:rPr>
              <a:t> = leave for airport </a:t>
            </a:r>
            <a:r>
              <a:rPr lang="en-US" sz="1600" i="1">
                <a:solidFill>
                  <a:srgbClr val="0066FF"/>
                </a:solidFill>
              </a:rPr>
              <a:t>t</a:t>
            </a:r>
            <a:r>
              <a:rPr lang="en-US" sz="1600">
                <a:solidFill>
                  <a:srgbClr val="0066FF"/>
                </a:solidFill>
              </a:rPr>
              <a:t> minutes before flight</a:t>
            </a:r>
          </a:p>
          <a:p>
            <a:pPr marL="0" indent="0">
              <a:buNone/>
            </a:pPr>
            <a:endParaRPr lang="en-US" sz="1600" b="1"/>
          </a:p>
          <a:p>
            <a:pPr marL="0" indent="0">
              <a:buNone/>
            </a:pPr>
            <a:r>
              <a:rPr lang="en-US" sz="1600" b="1"/>
              <a:t>Question</a:t>
            </a:r>
            <a:r>
              <a:rPr lang="en-US" sz="1600"/>
              <a:t>: Will </a:t>
            </a:r>
            <a:r>
              <a:rPr lang="en-US" sz="1600" i="1"/>
              <a:t>A</a:t>
            </a:r>
            <a:r>
              <a:rPr lang="en-US" sz="1600" i="1" baseline="-25000"/>
              <a:t>t</a:t>
            </a:r>
            <a:r>
              <a:rPr lang="en-US" sz="1600"/>
              <a:t> get me there on time?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b="1"/>
              <a:t>Problems</a:t>
            </a:r>
            <a:r>
              <a:rPr lang="en-US" sz="1600"/>
              <a:t>:</a:t>
            </a:r>
          </a:p>
          <a:p>
            <a:pPr marL="746125" lvl="2" indent="-346075"/>
            <a:r>
              <a:rPr lang="en-US" sz="1400"/>
              <a:t>Partial observability (road state, other drivers' plans, etc.)</a:t>
            </a:r>
          </a:p>
          <a:p>
            <a:pPr marL="746125" lvl="2" indent="-346075"/>
            <a:r>
              <a:rPr lang="en-US" sz="1400"/>
              <a:t>Noisy sensors (traffic reports)</a:t>
            </a:r>
          </a:p>
          <a:p>
            <a:pPr marL="746125" lvl="2" indent="-346075"/>
            <a:r>
              <a:rPr lang="en-US" sz="1400"/>
              <a:t>Uncertainty in action outcomes (flat tire, etc.)</a:t>
            </a:r>
          </a:p>
          <a:p>
            <a:pPr marL="746125" lvl="2" indent="-346075"/>
            <a:r>
              <a:rPr lang="en-US" sz="1400"/>
              <a:t>Complexity of modeling and predicting traffic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A purely logical approach l</a:t>
            </a:r>
            <a:r>
              <a:rPr lang="en-US" sz="1400"/>
              <a:t>eads to conclusions that are too weak for effective decision making:</a:t>
            </a:r>
          </a:p>
          <a:p>
            <a:pPr marL="1146175" lvl="2" indent="-346075"/>
            <a:r>
              <a:rPr lang="en-US" sz="1400" i="1"/>
              <a:t>A</a:t>
            </a:r>
            <a:r>
              <a:rPr lang="en-US" sz="1400" i="1" baseline="-25000"/>
              <a:t>25</a:t>
            </a:r>
            <a:r>
              <a:rPr lang="en-US" sz="140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400" i="1"/>
              <a:t>A</a:t>
            </a:r>
            <a:r>
              <a:rPr lang="en-US" sz="1400" i="1" baseline="-25000"/>
              <a:t>Inf</a:t>
            </a:r>
            <a:r>
              <a:rPr lang="en-US" sz="1400"/>
              <a:t> guarantees to get there in time, but who lives forever?</a:t>
            </a:r>
            <a:endParaRPr lang="en-US" sz="1400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536817-0976-4BD1-9A3F-5E9BF4C3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13ADA771-7020-32C3-F12E-FE78F731F11C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Marie’s belief for the probability that it will rain on her wedding day? 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738F395-435E-847C-90E0-C724C5445548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</a:t>
            </a:r>
            <a:r>
              <a:rPr lang="en-US" sz="2000" b="1" dirty="0"/>
              <a:t>0.014</a:t>
            </a:r>
            <a:r>
              <a:rPr lang="en-US" sz="2000" dirty="0"/>
              <a:t>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Marie’s belief for the </a:t>
            </a:r>
            <a:r>
              <a:rPr lang="en-US" sz="2000" b="1" dirty="0"/>
              <a:t>probability that it will rain </a:t>
            </a:r>
            <a:r>
              <a:rPr lang="en-US" sz="2000" dirty="0"/>
              <a:t>on her wedding day?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899073" y="4393429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073" y="4393429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791200" y="5710236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updates her belief from 0.014 to 0.111 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D93B597-AC82-6592-BA41-A1391D051F7D}"/>
              </a:ext>
            </a:extLst>
          </p:cNvPr>
          <p:cNvSpPr/>
          <p:nvPr/>
        </p:nvSpPr>
        <p:spPr>
          <a:xfrm>
            <a:off x="7492754" y="1182906"/>
            <a:ext cx="1422647" cy="530225"/>
          </a:xfrm>
          <a:prstGeom prst="wedgeRectCallout">
            <a:avLst>
              <a:gd name="adj1" fmla="val -85680"/>
              <a:gd name="adj2" fmla="val 1266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Probability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6B1FE01-9E80-3E7D-22E8-79A3B5C45B4F}"/>
              </a:ext>
            </a:extLst>
          </p:cNvPr>
          <p:cNvSpPr/>
          <p:nvPr/>
        </p:nvSpPr>
        <p:spPr>
          <a:xfrm>
            <a:off x="3733800" y="1295400"/>
            <a:ext cx="1143001" cy="530225"/>
          </a:xfrm>
          <a:prstGeom prst="wedgeRectCallout">
            <a:avLst>
              <a:gd name="adj1" fmla="val 38017"/>
              <a:gd name="adj2" fmla="val 1748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Evidence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58C1F05-0A2F-3A6E-DB30-49AA4752C51E}"/>
              </a:ext>
            </a:extLst>
          </p:cNvPr>
          <p:cNvSpPr/>
          <p:nvPr/>
        </p:nvSpPr>
        <p:spPr>
          <a:xfrm>
            <a:off x="6349753" y="3736181"/>
            <a:ext cx="1352551" cy="530225"/>
          </a:xfrm>
          <a:prstGeom prst="wedgeRectCallout">
            <a:avLst>
              <a:gd name="adj1" fmla="val -161639"/>
              <a:gd name="adj2" fmla="val -894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Posteriori </a:t>
            </a:r>
          </a:p>
          <a:p>
            <a:pPr algn="ctr"/>
            <a:r>
              <a:rPr lang="en-US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/>
              <p:nvPr/>
            </p:nvSpPr>
            <p:spPr bwMode="auto">
              <a:xfrm>
                <a:off x="1441696" y="3736181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1696" y="3736181"/>
                <a:ext cx="3563937" cy="97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tar: 5 Points 9">
            <a:extLst>
              <a:ext uri="{FF2B5EF4-FFF2-40B4-BE49-F238E27FC236}">
                <a16:creationId xmlns:a16="http://schemas.microsoft.com/office/drawing/2014/main" id="{12E086F0-8D7C-0EC8-F2D7-4D84BC82CB3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had a positive mammography in a routine screening.  What is the probability that she actually has breast cancer?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</a:t>
            </a:r>
            <a:r>
              <a:rPr lang="en-US" sz="2000" b="1" dirty="0"/>
              <a:t>had a positive mammography</a:t>
            </a:r>
            <a:r>
              <a:rPr lang="en-US" sz="2000" dirty="0"/>
              <a:t> in a routine screening.  What is </a:t>
            </a:r>
            <a:r>
              <a:rPr lang="en-US" sz="2000" b="1" dirty="0"/>
              <a:t>the probability that she actually has breast cancer</a:t>
            </a:r>
            <a:r>
              <a:rPr lang="en-US" sz="20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4" name="Object 2"/>
              <p:cNvSpPr txBox="1"/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Cancer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0.8∗0.01+0.096∗0.99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=0.0776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05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1C7FB9-4DC8-491D-82F6-FE460B103E4A}"/>
              </a:ext>
            </a:extLst>
          </p:cNvPr>
          <p:cNvSpPr txBox="1"/>
          <p:nvPr/>
        </p:nvSpPr>
        <p:spPr>
          <a:xfrm>
            <a:off x="5791200" y="5576798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positive test updates our belief from 0.01 to 0.0776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en-US" dirty="0"/>
              <a:t>Approach to Choose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191000"/>
                <a:ext cx="7886700" cy="198596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Problem: </a:t>
                </a:r>
                <a:r>
                  <a:rPr lang="en-US" b="1" dirty="0">
                    <a:solidFill>
                      <a:srgbClr val="FF0000"/>
                    </a:solidFill>
                  </a:rPr>
                  <a:t>Joint probability table is typically too large!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dirty="0"/>
                  <a:t>storing the table and</a:t>
                </a:r>
              </a:p>
              <a:p>
                <a:pPr lvl="1"/>
                <a:r>
                  <a:rPr lang="en-US" dirty="0"/>
                  <a:t>estimating the probabilities from data (we need lots of data).</a:t>
                </a:r>
              </a:p>
              <a:p>
                <a:endParaRPr lang="en-US" b="1" dirty="0"/>
              </a:p>
              <a:p>
                <a:r>
                  <a:rPr lang="en-US" b="1" dirty="0"/>
                  <a:t>Solution</a:t>
                </a:r>
                <a:r>
                  <a:rPr lang="en-US" dirty="0"/>
                  <a:t>: 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A large table can be broken into several much smaller tables.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191000"/>
                <a:ext cx="7886700" cy="1985962"/>
              </a:xfrm>
              <a:blipFill>
                <a:blip r:embed="rId2"/>
                <a:stretch>
                  <a:fillRect l="-464" t="-523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0F95AF3-0DDC-4932-91E1-CC7491F37D81}"/>
              </a:ext>
            </a:extLst>
          </p:cNvPr>
          <p:cNvSpPr txBox="1"/>
          <p:nvPr/>
        </p:nvSpPr>
        <p:spPr>
          <a:xfrm>
            <a:off x="2133600" y="13208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Normalization Trick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C490AD-3D97-476A-B756-9921AD4B4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226953"/>
              </p:ext>
            </p:extLst>
          </p:nvPr>
        </p:nvGraphicFramePr>
        <p:xfrm>
          <a:off x="1524000" y="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B4DE035C-03AA-488A-B611-FF091B65A83F}"/>
              </a:ext>
            </a:extLst>
          </p:cNvPr>
          <p:cNvSpPr/>
          <p:nvPr/>
        </p:nvSpPr>
        <p:spPr>
          <a:xfrm>
            <a:off x="2705100" y="1681403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5E8E474-18E1-48E2-80FB-5F683542751C}"/>
              </a:ext>
            </a:extLst>
          </p:cNvPr>
          <p:cNvSpPr/>
          <p:nvPr/>
        </p:nvSpPr>
        <p:spPr>
          <a:xfrm rot="5400000">
            <a:off x="3657600" y="1066800"/>
            <a:ext cx="228600" cy="419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04A6265-5C98-4B55-86C5-0FBB3C472A80}"/>
              </a:ext>
            </a:extLst>
          </p:cNvPr>
          <p:cNvSpPr/>
          <p:nvPr/>
        </p:nvSpPr>
        <p:spPr>
          <a:xfrm rot="5400000">
            <a:off x="6601153" y="2495551"/>
            <a:ext cx="2286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5EF1A-6749-4D1F-9BB6-FD18F584F31A}"/>
              </a:ext>
            </a:extLst>
          </p:cNvPr>
          <p:cNvSpPr txBox="1"/>
          <p:nvPr/>
        </p:nvSpPr>
        <p:spPr>
          <a:xfrm>
            <a:off x="2438400" y="3288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theory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CC559-3506-4D38-8229-BA063999609B}"/>
              </a:ext>
            </a:extLst>
          </p:cNvPr>
          <p:cNvSpPr txBox="1"/>
          <p:nvPr/>
        </p:nvSpPr>
        <p:spPr>
          <a:xfrm>
            <a:off x="5794484" y="3248857"/>
            <a:ext cx="18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Utility theory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B89D9E89-C5F0-2461-EB5A-BAAEB860C74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35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Two events A and B are </a:t>
                </a:r>
                <a:r>
                  <a:rPr lang="en-US" sz="2000" b="1" dirty="0"/>
                  <a:t>independent</a:t>
                </a:r>
                <a:r>
                  <a:rPr lang="en-US" sz="2000" dirty="0"/>
                  <a:t> if and only if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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This is equivalent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</m:t>
                    </m:r>
                  </m:oMath>
                </a14:m>
                <a:r>
                  <a:rPr lang="en-US" sz="2000" dirty="0">
                    <a:sym typeface="Symbo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Independence is an important simplifying assumption for modeling, e.g., </a:t>
                </a:r>
                <a:r>
                  <a:rPr lang="en-US" sz="2000" i="1" dirty="0">
                    <a:sym typeface="Symbol"/>
                  </a:rPr>
                  <a:t>Cavity</a:t>
                </a:r>
                <a:r>
                  <a:rPr lang="en-US" sz="2000" dirty="0">
                    <a:sym typeface="Symbol"/>
                  </a:rPr>
                  <a:t> and </a:t>
                </a:r>
                <a:r>
                  <a:rPr lang="en-US" sz="2000" i="1" dirty="0">
                    <a:sym typeface="Symbol"/>
                  </a:rPr>
                  <a:t>Weather</a:t>
                </a:r>
                <a:r>
                  <a:rPr lang="en-US" sz="2000" dirty="0">
                    <a:sym typeface="Symbol"/>
                  </a:rPr>
                  <a:t> can be assumed to be independent</a:t>
                </a: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  <a:blipFill>
                <a:blip r:embed="rId3"/>
                <a:stretch>
                  <a:fillRect l="-696" t="-2792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40" r="47291"/>
          <a:stretch/>
        </p:blipFill>
        <p:spPr>
          <a:xfrm>
            <a:off x="2819400" y="3657600"/>
            <a:ext cx="3303652" cy="22107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815721-3D74-4113-A715-38247503DFEF}"/>
              </a:ext>
            </a:extLst>
          </p:cNvPr>
          <p:cNvSpPr/>
          <p:nvPr/>
        </p:nvSpPr>
        <p:spPr>
          <a:xfrm>
            <a:off x="3064049" y="6293363"/>
            <a:ext cx="3141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 | Weather) = P(Cavity)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E3BA8-674B-4643-938C-36745FAD1ECE}"/>
              </a:ext>
            </a:extLst>
          </p:cNvPr>
          <p:cNvSpPr/>
          <p:nvPr/>
        </p:nvSpPr>
        <p:spPr>
          <a:xfrm>
            <a:off x="3064049" y="6010042"/>
            <a:ext cx="409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P(Cavity, Weather) = P(Cavity)P(Weather)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D0288-B622-46EF-A06A-3FE42FBACEEA}"/>
              </a:ext>
            </a:extLst>
          </p:cNvPr>
          <p:cNvSpPr txBox="1"/>
          <p:nvPr/>
        </p:nvSpPr>
        <p:spPr>
          <a:xfrm>
            <a:off x="1133147" y="610869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D7228F-8FA2-4F66-9741-5C06C71B60F8}"/>
              </a:ext>
            </a:extLst>
          </p:cNvPr>
          <p:cNvSpPr/>
          <p:nvPr/>
        </p:nvSpPr>
        <p:spPr>
          <a:xfrm>
            <a:off x="2667000" y="6085213"/>
            <a:ext cx="381000" cy="46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for each coin one parameter (chance of getting H).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Note: 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 2 numbers, probability of H and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 r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tar: 5 Points 4">
            <a:extLst>
              <a:ext uri="{FF2B5EF4-FFF2-40B4-BE49-F238E27FC236}">
                <a16:creationId xmlns:a16="http://schemas.microsoft.com/office/drawing/2014/main" id="{AA7EB357-945A-CFED-E9D9-115229D16BC2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09697-FEFF-993A-3E70-7798AAC6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302" y="1447800"/>
            <a:ext cx="2587943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1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ym typeface="Symbol"/>
                  </a:rPr>
                  <a:t>Conditional independence</a:t>
                </a:r>
                <a:r>
                  <a:rPr lang="en-US" sz="2400" dirty="0">
                    <a:sym typeface="Symbol"/>
                  </a:rPr>
                  <a:t>: A and B are </a:t>
                </a:r>
                <a:r>
                  <a:rPr lang="en-US" sz="2400" i="1" dirty="0">
                    <a:sym typeface="Symbol"/>
                  </a:rPr>
                  <a:t>conditionally independent</a:t>
                </a:r>
                <a:r>
                  <a:rPr lang="en-US" sz="2400" dirty="0">
                    <a:sym typeface="Symbol"/>
                  </a:rPr>
                  <a:t> given C (i.e., if we know c) </a:t>
                </a:r>
                <a:r>
                  <a:rPr lang="en-US" sz="2400" dirty="0" err="1">
                    <a:sym typeface="Symbol"/>
                  </a:rPr>
                  <a:t>iff</a:t>
                </a:r>
                <a:r>
                  <a:rPr lang="en-US" sz="2400" dirty="0">
                    <a:sym typeface="Symbol"/>
                  </a:rPr>
                  <a:t>  </a:t>
                </a:r>
              </a:p>
              <a:p>
                <a:pPr marL="0" indent="0">
                  <a:buNone/>
                </a:pPr>
                <a:endParaRPr lang="en-US" sz="2400" dirty="0">
                  <a:sym typeface="Symbol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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If the patient has a cavity, the probability that the probe catches in it does not depend on whether he/she has a toothache</a:t>
                </a:r>
              </a:p>
              <a:p>
                <a:pPr lvl="1">
                  <a:buFontTx/>
                  <a:buNone/>
                </a:pPr>
                <a:r>
                  <a:rPr lang="en-US" sz="2000" dirty="0">
                    <a:solidFill>
                      <a:srgbClr val="0066FF"/>
                    </a:solidFill>
                  </a:rPr>
                  <a:t>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Toothache,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  <a:endParaRPr lang="en-US" sz="2000" dirty="0"/>
              </a:p>
              <a:p>
                <a:r>
                  <a:rPr lang="en-US" sz="2000" dirty="0"/>
                  <a:t>Therefore</a:t>
                </a:r>
                <a:r>
                  <a:rPr lang="en-US" sz="2000" i="1" dirty="0"/>
                  <a:t>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conditionally independent</a:t>
                </a:r>
                <a:r>
                  <a:rPr lang="en-US" sz="2000" dirty="0"/>
                  <a:t>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r>
                  <a:rPr lang="en-US" sz="2000" dirty="0"/>
                  <a:t>Likewise,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conditionally independent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pPr>
                  <a:buNone/>
                </a:pPr>
                <a:r>
                  <a:rPr lang="en-US" sz="2000" i="1" dirty="0">
                    <a:solidFill>
                      <a:srgbClr val="0066FF"/>
                    </a:solidFill>
                  </a:rPr>
                  <a:t>	  </a:t>
                </a:r>
                <a:r>
                  <a:rPr lang="en-US" sz="2000" dirty="0">
                    <a:solidFill>
                      <a:srgbClr val="0066FF"/>
                    </a:solidFill>
                  </a:rPr>
                  <a:t>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Catch,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  <a:blipFill>
                <a:blip r:embed="rId3"/>
                <a:stretch>
                  <a:fillRect l="-850" t="-2130" r="-309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9359EF-7D30-4B8C-879F-84423C5154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036" r="68951" b="463"/>
          <a:stretch/>
        </p:blipFill>
        <p:spPr>
          <a:xfrm>
            <a:off x="1308775" y="3414336"/>
            <a:ext cx="1946108" cy="71312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5029200" y="3352800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F019839-93C3-4C96-9667-E1214AC6AF50}"/>
              </a:ext>
            </a:extLst>
          </p:cNvPr>
          <p:cNvSpPr/>
          <p:nvPr/>
        </p:nvSpPr>
        <p:spPr>
          <a:xfrm>
            <a:off x="3962400" y="3570163"/>
            <a:ext cx="564822" cy="397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using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The full joint probability distribution needs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independent numbers (-1 because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numbers have to sum up to 1).</a:t>
                </a:r>
              </a:p>
              <a:p>
                <a:r>
                  <a:rPr lang="en-US" dirty="0"/>
                  <a:t>Conditional independence reduces this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1+2+2=5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practical applications, conditional independence reduces the space requirements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  <a:blipFill>
                <a:blip r:embed="rId2"/>
                <a:stretch>
                  <a:fillRect l="-561" t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</a:extLst>
          </p:cNvPr>
          <p:cNvCxnSpPr>
            <a:cxnSpLocks/>
          </p:cNvCxnSpPr>
          <p:nvPr/>
        </p:nvCxnSpPr>
        <p:spPr>
          <a:xfrm flipH="1">
            <a:off x="5867400" y="2362200"/>
            <a:ext cx="609600" cy="4958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</a:extLst>
          </p:cNvPr>
          <p:cNvGrpSpPr/>
          <p:nvPr/>
        </p:nvGrpSpPr>
        <p:grpSpPr>
          <a:xfrm>
            <a:off x="5112078" y="3048000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BE7DA9-C3C0-43E0-9C8A-D347B3E01B11}"/>
              </a:ext>
            </a:extLst>
          </p:cNvPr>
          <p:cNvSpPr txBox="1"/>
          <p:nvPr/>
        </p:nvSpPr>
        <p:spPr>
          <a:xfrm>
            <a:off x="671239" y="5496496"/>
            <a:ext cx="691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Chain rule:  Example for 4 variables.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F39591-D675-4483-9B89-82488FFAE4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11584" y="5820527"/>
            <a:ext cx="6231694" cy="9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867400"/>
            <a:ext cx="7886700" cy="8715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F845840-3D1F-509C-8BCB-EB19FF2CCE37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</a:t>
                </a:r>
              </a:p>
              <a:p>
                <a:pPr lvl="1"/>
                <a:r>
                  <a:rPr lang="en-US" dirty="0"/>
                  <a:t>Encapsulated by a 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agent should choose the action that maximizes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None/>
                </a:pPr>
                <a:r>
                  <a:rPr lang="en-US" sz="1900" dirty="0"/>
                  <a:t>		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[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𝑠𝑢𝑐𝑐𝑒𝑒𝑑𝑠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𝑠𝑢𝑐𝑐𝑒𝑒𝑑𝑠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)+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𝑓𝑎𝑖𝑙𝑠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𝑓𝑎𝑖𝑙𝑠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]</m:t>
                    </m:r>
                  </m:oMath>
                </a14:m>
                <a:endParaRPr lang="en-US" sz="1900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is used to represent and infer preferences.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Decision theory = probability theory + utility theory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110CFA9-A60C-4CF9-AA46-896F9F0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1AA73DF3-6BBA-FC43-85BF-0437F78B7AC9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4419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Suppose the agent has to guess the value of an unobserved </a:t>
                </a:r>
                <a:r>
                  <a:rPr lang="en-US" sz="2400" i="1" dirty="0"/>
                  <a:t>query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given some observed </a:t>
                </a:r>
                <a:r>
                  <a:rPr lang="en-US" sz="2400" i="1" dirty="0"/>
                  <a:t>evidence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we assume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probabilistically causes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lvl="1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Examples: </a:t>
                </a:r>
              </a:p>
              <a:p>
                <a:pPr marL="342900" lvl="1" indent="0">
                  <a:buNone/>
                </a:pPr>
                <a:br>
                  <a:rPr lang="en-US" sz="21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1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1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giraffe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hippo</m:t>
                    </m:r>
                    <m:r>
                      <a:rPr lang="en-US" sz="21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100" dirty="0">
                    <a:solidFill>
                      <a:srgbClr val="7030A0"/>
                    </a:solidFill>
                  </a:rPr>
                  <a:t>e = image features </a:t>
                </a:r>
                <a:br>
                  <a:rPr lang="en-US" sz="2100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1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1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100" dirty="0">
                    <a:solidFill>
                      <a:srgbClr val="7030A0"/>
                    </a:solidFill>
                  </a:rPr>
                  <a:t>e = email message</a:t>
                </a:r>
              </a:p>
              <a:p>
                <a:pPr lvl="1"/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What is the best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1800" dirty="0"/>
                  <a:t>Notation: an estimate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 and the best estimate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4419600"/>
              </a:xfrm>
              <a:blipFill>
                <a:blip r:embed="rId3"/>
                <a:stretch>
                  <a:fillRect l="-1236" t="-2621" b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88617504-1D9C-5288-DBD0-08D5B584821A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Bayes’ Decision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419100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/>
                <a:r>
                  <a:rPr lang="en-US" sz="2400" dirty="0"/>
                  <a:t>The agent has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X (x) is guessed correctly, and 1 otherwise.</a:t>
                </a:r>
              </a:p>
              <a:p>
                <a:pPr marL="457200" indent="-457200"/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57200" indent="-457200"/>
                <a:endParaRPr lang="en-US" sz="2400" dirty="0"/>
              </a:p>
              <a:p>
                <a:pPr marL="457200" indent="-457200"/>
                <a:r>
                  <a:rPr lang="en-US" sz="2400" dirty="0"/>
                  <a:t>The value for X that minimizes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expected loss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one that has the greatest posterior probability </a:t>
                </a:r>
              </a:p>
              <a:p>
                <a:pPr marL="0" indent="0">
                  <a:buNone/>
                </a:pPr>
                <a:br>
                  <a:rPr lang="en-US" sz="2400" dirty="0"/>
                </a:br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 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often written as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457200" indent="-457200"/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4191000"/>
              </a:xfrm>
              <a:blipFill>
                <a:blip r:embed="rId3"/>
                <a:stretch>
                  <a:fillRect l="-927" t="-247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88617504-1D9C-5288-DBD0-08D5B584821A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Use the value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br>
                  <a:rPr lang="en-US" sz="2800" dirty="0">
                    <a:solidFill>
                      <a:srgbClr val="FF0000"/>
                    </a:solidFill>
                  </a:rPr>
                </a:br>
                <a:br>
                  <a:rPr lang="en-US" sz="2800" dirty="0"/>
                </a:br>
                <a:endParaRPr lang="en-US" sz="10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02" name="Object 2"/>
              <p:cNvSpPr txBox="1"/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360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623ABAC1-8523-4AC7-83B4-557F0AF0724C}"/>
              </a:ext>
            </a:extLst>
          </p:cNvPr>
          <p:cNvSpPr/>
          <p:nvPr/>
        </p:nvSpPr>
        <p:spPr>
          <a:xfrm rot="5400000">
            <a:off x="7039300" y="5445605"/>
            <a:ext cx="228602" cy="9748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6C4A35-AEA5-4CA2-A1F5-570076182D64}"/>
              </a:ext>
            </a:extLst>
          </p:cNvPr>
          <p:cNvSpPr/>
          <p:nvPr/>
        </p:nvSpPr>
        <p:spPr>
          <a:xfrm rot="5400000" flipH="1">
            <a:off x="6308178" y="2863277"/>
            <a:ext cx="217550" cy="6065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F6D16-48D6-49A8-8E20-473182579280}"/>
              </a:ext>
            </a:extLst>
          </p:cNvPr>
          <p:cNvSpPr txBox="1"/>
          <p:nvPr/>
        </p:nvSpPr>
        <p:spPr>
          <a:xfrm>
            <a:off x="6489700" y="6042864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2BC84-A96B-4B2F-B320-4C152D9BBA20}"/>
              </a:ext>
            </a:extLst>
          </p:cNvPr>
          <p:cNvSpPr txBox="1"/>
          <p:nvPr/>
        </p:nvSpPr>
        <p:spPr>
          <a:xfrm>
            <a:off x="5656232" y="2622681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CFBA34E-A898-4B8E-BC31-207786DD81F2}"/>
              </a:ext>
            </a:extLst>
          </p:cNvPr>
          <p:cNvSpPr/>
          <p:nvPr/>
        </p:nvSpPr>
        <p:spPr>
          <a:xfrm rot="16200000" flipV="1">
            <a:off x="3000955" y="29125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C323A-2B5B-4A80-B64B-20685B18B124}"/>
              </a:ext>
            </a:extLst>
          </p:cNvPr>
          <p:cNvSpPr txBox="1"/>
          <p:nvPr/>
        </p:nvSpPr>
        <p:spPr>
          <a:xfrm>
            <a:off x="2126214" y="27432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/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/>
              <p:nvPr/>
            </p:nvSpPr>
            <p:spPr>
              <a:xfrm>
                <a:off x="628650" y="5334000"/>
                <a:ext cx="40957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dirty="0"/>
                  <a:t>For comparison: the maximum likelihood decision ignores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34000"/>
                <a:ext cx="4095750" cy="707886"/>
              </a:xfrm>
              <a:prstGeom prst="rect">
                <a:avLst/>
              </a:prstGeom>
              <a:blipFill>
                <a:blip r:embed="rId6"/>
                <a:stretch>
                  <a:fillRect l="-148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6D493-C781-4620-B42D-483688A632DC}"/>
              </a:ext>
            </a:extLst>
          </p:cNvPr>
          <p:cNvCxnSpPr/>
          <p:nvPr/>
        </p:nvCxnSpPr>
        <p:spPr>
          <a:xfrm>
            <a:off x="400050" y="5181600"/>
            <a:ext cx="828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/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8437"/>
                  <a:gd name="adj2" fmla="val 39000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fixed for a given example.</a:t>
                </a:r>
              </a:p>
            </p:txBody>
          </p:sp>
        </mc:Choice>
        <mc:Fallback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8437"/>
                  <a:gd name="adj2" fmla="val 39000"/>
                </a:avLst>
              </a:prstGeom>
              <a:blipFill>
                <a:blip r:embed="rId7"/>
                <a:stretch>
                  <a:fillRect r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61486480-2688-6752-26BF-4583675F699D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9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br>
                  <a:rPr lang="en-US" sz="2400" dirty="0"/>
                </a:br>
                <a:endParaRPr lang="en-US" sz="9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/>
              <p:nvPr/>
            </p:nvSpPr>
            <p:spPr>
              <a:xfrm>
                <a:off x="525631" y="5456366"/>
                <a:ext cx="79844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likelihood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stripes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obviously the highest, but it also depends on the prior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zebra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the chance that we see a zebra (which would be a lot higher in a zoo than in downtown Dallas).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31" y="5456366"/>
                <a:ext cx="7984464" cy="1015663"/>
              </a:xfrm>
              <a:prstGeom prst="rect">
                <a:avLst/>
              </a:prstGeom>
              <a:blipFill>
                <a:blip r:embed="rId4"/>
                <a:stretch>
                  <a:fillRect l="-763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/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stripes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stripes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A9A41499-03F7-4E86-822F-191DC881F469}"/>
              </a:ext>
            </a:extLst>
          </p:cNvPr>
          <p:cNvSpPr/>
          <p:nvPr/>
        </p:nvSpPr>
        <p:spPr>
          <a:xfrm rot="5400000">
            <a:off x="7109828" y="4340570"/>
            <a:ext cx="208202" cy="5594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7124F-E976-47A6-A8BA-8A987054D4ED}"/>
              </a:ext>
            </a:extLst>
          </p:cNvPr>
          <p:cNvSpPr txBox="1"/>
          <p:nvPr/>
        </p:nvSpPr>
        <p:spPr>
          <a:xfrm>
            <a:off x="5486400" y="4659077"/>
            <a:ext cx="151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BB7A957-E244-4973-8948-BF4448834459}"/>
              </a:ext>
            </a:extLst>
          </p:cNvPr>
          <p:cNvSpPr/>
          <p:nvPr/>
        </p:nvSpPr>
        <p:spPr>
          <a:xfrm rot="16200000" flipV="1">
            <a:off x="3254625" y="31411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DDDB7-EC02-48C9-BA06-67476E7B34C3}"/>
              </a:ext>
            </a:extLst>
          </p:cNvPr>
          <p:cNvSpPr txBox="1"/>
          <p:nvPr/>
        </p:nvSpPr>
        <p:spPr>
          <a:xfrm>
            <a:off x="2507214" y="29718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4D7558-B4B4-4665-A713-2A71C971CFFB}"/>
              </a:ext>
            </a:extLst>
          </p:cNvPr>
          <p:cNvCxnSpPr/>
          <p:nvPr/>
        </p:nvCxnSpPr>
        <p:spPr>
          <a:xfrm>
            <a:off x="5512459" y="4587342"/>
            <a:ext cx="14217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AF6B8-9F70-465A-8264-5BB742A8946E}"/>
              </a:ext>
            </a:extLst>
          </p:cNvPr>
          <p:cNvSpPr txBox="1"/>
          <p:nvPr/>
        </p:nvSpPr>
        <p:spPr>
          <a:xfrm>
            <a:off x="6999176" y="4733805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BB266A29-C073-D54E-7A53-7522E57498C5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𝐹𝑛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obtain evidence about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k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>
            <a:extLst>
              <a:ext uri="{FF2B5EF4-FFF2-40B4-BE49-F238E27FC236}">
                <a16:creationId xmlns:a16="http://schemas.microsoft.com/office/drawing/2014/main" id="{6157FA4E-59A8-49E9-90C5-A081D7645169}"/>
              </a:ext>
            </a:extLst>
          </p:cNvPr>
          <p:cNvSpPr txBox="1"/>
          <p:nvPr/>
        </p:nvSpPr>
        <p:spPr bwMode="auto">
          <a:xfrm>
            <a:off x="1746250" y="3517900"/>
            <a:ext cx="5649913" cy="5111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48175B22-6475-9BDB-ADCF-86C2AF7349AA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  <a:sym typeface="Symbol"/>
                  </a:rPr>
                  <a:t>, …,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n</a:t>
                </a:r>
                <a:r>
                  <a:rPr lang="en-US" sz="2400" dirty="0">
                    <a:sym typeface="Symbol"/>
                  </a:rPr>
                  <a:t> that we want to use to obtain evidence about an underlying hypothesis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H</a:t>
                </a: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</a:p>
              <a:p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Issue</a:t>
                </a:r>
                <a:r>
                  <a:rPr lang="en-US" sz="2400" dirty="0">
                    <a:sym typeface="Symbol"/>
                  </a:rPr>
                  <a:t>: The likelihood table size grows exponentially with the number of features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simplifying assumption </a:t>
                </a:r>
                <a:r>
                  <a:rPr lang="en-US" sz="2400" dirty="0">
                    <a:sym typeface="Symbol"/>
                  </a:rPr>
                  <a:t>that the different </a:t>
                </a:r>
                <a:r>
                  <a:rPr lang="en-US" sz="2400" b="1" dirty="0"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ym typeface="Symbol"/>
                  </a:rPr>
                  <a:t>given the hypothesis</a:t>
                </a:r>
                <a:r>
                  <a:rPr lang="en-US" sz="2400" dirty="0">
                    <a:sym typeface="Symbol"/>
                  </a:rPr>
                  <a:t> reduces the joint probability distribution table to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  <a:blipFill>
                <a:blip r:embed="rId3"/>
                <a:stretch>
                  <a:fillRect l="-850" t="-261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3">
            <a:extLst>
              <a:ext uri="{FF2B5EF4-FFF2-40B4-BE49-F238E27FC236}">
                <a16:creationId xmlns:a16="http://schemas.microsoft.com/office/drawing/2014/main" id="{D9BB3E28-8053-4F94-AD91-F08F04BFBE86}"/>
              </a:ext>
            </a:extLst>
          </p:cNvPr>
          <p:cNvSpPr txBox="1"/>
          <p:nvPr/>
        </p:nvSpPr>
        <p:spPr bwMode="auto">
          <a:xfrm>
            <a:off x="2286000" y="5410200"/>
            <a:ext cx="4572000" cy="1123949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C0E1F1D-D6B4-DA5F-4F80-8FDCC4C72D5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6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The hypothesis can be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the evidence is the message.</a:t>
                </a:r>
              </a:p>
              <a:p>
                <a:r>
                  <a:rPr lang="en-US" sz="2400" b="1" dirty="0"/>
                  <a:t>MAP decision: </a:t>
                </a:r>
                <a:r>
                  <a:rPr lang="en-US" sz="2400" dirty="0"/>
                  <a:t>to minimize the probability of error, we should classify a message as spam if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message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¬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message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endParaRPr lang="en-US" sz="20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850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7" y="36576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1187" y="41910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5DC530-410C-4587-ABF6-04D8C9AA006C}"/>
              </a:ext>
            </a:extLst>
          </p:cNvPr>
          <p:cNvSpPr txBox="1"/>
          <p:nvPr/>
        </p:nvSpPr>
        <p:spPr>
          <a:xfrm>
            <a:off x="5945187" y="601730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How do we represent the messages?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AF6477B6-999D-C6D0-03F9-B13D5269D9FE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Processing: Bag of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Represent a document features as binary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Each element represents the event that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1)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0) .</a:t>
                </a:r>
              </a:p>
              <a:p>
                <a:pPr marL="0" indent="0">
                  <a:buNone/>
                </a:pPr>
                <a:r>
                  <a:rPr lang="en-US" sz="2000" dirty="0"/>
                  <a:t>Simplifications: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  <a:blipFill>
                <a:blip r:embed="rId3"/>
                <a:stretch>
                  <a:fillRect l="-773" t="-1543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>
            <a:extLst>
              <a:ext uri="{FF2B5EF4-FFF2-40B4-BE49-F238E27FC236}">
                <a16:creationId xmlns:a16="http://schemas.microsoft.com/office/drawing/2014/main" id="{12ECA72A-86F7-4B32-90EB-525F4CE28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387" y="36576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319CECE0-5739-4069-99AC-B1A32C01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1187" y="41910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A10411A1-ED15-9724-A3AE-9470DCF4638C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we assume that each word is conditionally independent of the others given message class (spam or not spam), then we can use a naïve Bayes classifier.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Object 3"/>
              <p:cNvSpPr txBox="1"/>
              <p:nvPr/>
            </p:nvSpPr>
            <p:spPr bwMode="auto">
              <a:xfrm>
                <a:off x="500063" y="3089274"/>
                <a:ext cx="8339137" cy="129686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9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63" y="3089274"/>
                <a:ext cx="8339137" cy="1296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/>
              <p:nvPr/>
            </p:nvSpPr>
            <p:spPr bwMode="auto">
              <a:xfrm>
                <a:off x="460375" y="4386263"/>
                <a:ext cx="8221663" cy="12192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3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375" y="4386263"/>
                <a:ext cx="8221663" cy="1219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41A433A-A2CE-4FE9-B82A-36EE25315537}"/>
              </a:ext>
            </a:extLst>
          </p:cNvPr>
          <p:cNvSpPr/>
          <p:nvPr/>
        </p:nvSpPr>
        <p:spPr>
          <a:xfrm rot="5400000">
            <a:off x="3258476" y="5090316"/>
            <a:ext cx="228471" cy="8018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04DB3-EDDF-410D-B9FD-383A29FC312F}"/>
              </a:ext>
            </a:extLst>
          </p:cNvPr>
          <p:cNvSpPr txBox="1"/>
          <p:nvPr/>
        </p:nvSpPr>
        <p:spPr>
          <a:xfrm>
            <a:off x="3008835" y="5650514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F821044-8182-47BB-9180-22B1E098F60A}"/>
              </a:ext>
            </a:extLst>
          </p:cNvPr>
          <p:cNvSpPr/>
          <p:nvPr/>
        </p:nvSpPr>
        <p:spPr>
          <a:xfrm rot="5400000">
            <a:off x="1570648" y="4390048"/>
            <a:ext cx="190072" cy="21550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8E2D3-BAD7-4085-AF80-A8E2AF09CE25}"/>
              </a:ext>
            </a:extLst>
          </p:cNvPr>
          <p:cNvSpPr txBox="1"/>
          <p:nvPr/>
        </p:nvSpPr>
        <p:spPr>
          <a:xfrm>
            <a:off x="988015" y="560757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4AB5F63-A30D-42DD-8902-C2C02FFDE265}"/>
              </a:ext>
            </a:extLst>
          </p:cNvPr>
          <p:cNvSpPr/>
          <p:nvPr/>
        </p:nvSpPr>
        <p:spPr>
          <a:xfrm rot="5400000">
            <a:off x="4744312" y="4784726"/>
            <a:ext cx="228600" cy="18097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91701-80E9-4B12-B0C0-F85539E994A7}"/>
              </a:ext>
            </a:extLst>
          </p:cNvPr>
          <p:cNvSpPr txBox="1"/>
          <p:nvPr/>
        </p:nvSpPr>
        <p:spPr>
          <a:xfrm>
            <a:off x="3200400" y="5814536"/>
            <a:ext cx="33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Evidence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(presents and absence of words)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E5B04C96-10F9-BBD3-65F3-6DD2D4C74A61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17863"/>
            <a:ext cx="7753350" cy="180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order to classify a message, we need to know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prior </a:t>
            </a:r>
            <a:r>
              <a:rPr lang="en-US" sz="2400" dirty="0">
                <a:solidFill>
                  <a:srgbClr val="0066FF"/>
                </a:solidFill>
              </a:rPr>
              <a:t>P(H)</a:t>
            </a:r>
            <a:r>
              <a:rPr lang="en-US" sz="2400" dirty="0"/>
              <a:t>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likelihoods </a:t>
            </a:r>
            <a:r>
              <a:rPr lang="en-US" sz="2400" dirty="0">
                <a:solidFill>
                  <a:srgbClr val="0066FF"/>
                </a:solidFill>
              </a:rPr>
              <a:t>P(word = 1 | H), P(word = 0 | spam)</a:t>
            </a:r>
            <a:endParaRPr lang="en-US" sz="2400" dirty="0">
              <a:solidFill>
                <a:srgbClr val="0066FF"/>
              </a:solidFill>
              <a:cs typeface="Times New Roman"/>
            </a:endParaRPr>
          </a:p>
          <a:p>
            <a:pPr marL="0" indent="0">
              <a:buNone/>
            </a:pPr>
            <a:r>
              <a:rPr lang="en-US" sz="2300" dirty="0">
                <a:cs typeface="Times New Roman"/>
              </a:rPr>
              <a:t>These are the </a:t>
            </a:r>
            <a:r>
              <a:rPr lang="en-US" sz="2300" i="1" dirty="0">
                <a:cs typeface="Times New Roman"/>
              </a:rPr>
              <a:t>parameters</a:t>
            </a:r>
            <a:r>
              <a:rPr lang="en-US" sz="2300" dirty="0">
                <a:cs typeface="Times New Roman"/>
              </a:rPr>
              <a:t> of the probabilistic model: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 l="23456"/>
          <a:stretch>
            <a:fillRect/>
          </a:stretch>
        </p:blipFill>
        <p:spPr bwMode="auto">
          <a:xfrm>
            <a:off x="2929172" y="3429000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" y="3581400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82194" y="3124200"/>
            <a:ext cx="2465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1 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124200"/>
            <a:ext cx="2244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1| H=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87269" y="31242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prior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ADE80-5F7E-44C1-A395-5D1D10778848}"/>
              </a:ext>
            </a:extLst>
          </p:cNvPr>
          <p:cNvSpPr txBox="1"/>
          <p:nvPr/>
        </p:nvSpPr>
        <p:spPr>
          <a:xfrm>
            <a:off x="2929172" y="6096000"/>
            <a:ext cx="5529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0|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 = 1 - </a:t>
            </a:r>
            <a:r>
              <a:rPr lang="en-US" dirty="0">
                <a:solidFill>
                  <a:srgbClr val="0066FF"/>
                </a:solidFill>
              </a:rPr>
              <a:t>P(word = 1|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</a:t>
            </a:r>
          </a:p>
          <a:p>
            <a:r>
              <a:rPr lang="en-US" dirty="0">
                <a:solidFill>
                  <a:srgbClr val="0066FF"/>
                </a:solidFill>
              </a:rPr>
              <a:t>P(word = 0|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 = 1 - </a:t>
            </a:r>
            <a:r>
              <a:rPr lang="en-US" dirty="0">
                <a:solidFill>
                  <a:srgbClr val="0066FF"/>
                </a:solidFill>
              </a:rPr>
              <a:t>P(word = 1|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 </a:t>
            </a:r>
            <a:endParaRPr lang="en-US" dirty="0"/>
          </a:p>
          <a:p>
            <a:r>
              <a:rPr lang="en-US" dirty="0">
                <a:solidFill>
                  <a:srgbClr val="0066FF"/>
                </a:solidFill>
                <a:cs typeface="Times New Roman"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5831E-6D76-498E-ABDE-F4BEC633FAD9}"/>
              </a:ext>
            </a:extLst>
          </p:cNvPr>
          <p:cNvSpPr txBox="1"/>
          <p:nvPr/>
        </p:nvSpPr>
        <p:spPr>
          <a:xfrm>
            <a:off x="228600" y="6089763"/>
            <a:ext cx="262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likelihoods for the absence of words: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E93966BA-08F9-1BA9-ABF4-FF790C48BDB7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169456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663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800" dirty="0"/>
              <a:t>Probabilistic assertions summarize effects of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457200" y="603923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is the source of uncertainty for a coin toss?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BC8B9C0B-F04B-11A9-FF0E-90EB62CC1768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Prior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do we obtain the prior </a:t>
            </a:r>
            <a:r>
              <a:rPr lang="en-US" sz="2000" dirty="0">
                <a:solidFill>
                  <a:srgbClr val="0066FF"/>
                </a:solidFill>
              </a:rPr>
              <a:t>P(H)</a:t>
            </a:r>
            <a:r>
              <a:rPr lang="en-US" sz="2000" dirty="0">
                <a:cs typeface="Times New Roman"/>
              </a:rPr>
              <a:t>?</a:t>
            </a:r>
            <a:endParaRPr lang="en-US" sz="1800" dirty="0">
              <a:cs typeface="Times New Roman"/>
            </a:endParaRPr>
          </a:p>
          <a:p>
            <a:pPr lvl="1"/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000" dirty="0">
                <a:cs typeface="Times New Roman"/>
              </a:rPr>
              <a:t>Empirically: use training data</a:t>
            </a: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br>
              <a:rPr lang="en-US" sz="2000" dirty="0">
                <a:solidFill>
                  <a:srgbClr val="0066FF"/>
                </a:solidFill>
              </a:rPr>
            </a:br>
            <a:r>
              <a:rPr lang="en-US" sz="2000" dirty="0">
                <a:solidFill>
                  <a:srgbClr val="0066FF"/>
                </a:solidFill>
              </a:rPr>
              <a:t>P(H = </a:t>
            </a:r>
            <a:r>
              <a:rPr lang="en-US" sz="2000" dirty="0">
                <a:solidFill>
                  <a:srgbClr val="0066FF"/>
                </a:solidFill>
                <a:cs typeface="Times New Roman"/>
              </a:rPr>
              <a:t>¬spam) = 1 - </a:t>
            </a:r>
            <a:r>
              <a:rPr lang="en-US" sz="2000" dirty="0">
                <a:solidFill>
                  <a:srgbClr val="0066FF"/>
                </a:solidFill>
              </a:rPr>
              <a:t>P(H = </a:t>
            </a:r>
            <a:r>
              <a:rPr lang="en-US" sz="2000" dirty="0">
                <a:solidFill>
                  <a:srgbClr val="0066FF"/>
                </a:solidFill>
                <a:cs typeface="Times New Roman"/>
              </a:rPr>
              <a:t>spam) </a:t>
            </a:r>
            <a:endParaRPr lang="en-US" sz="2000" dirty="0"/>
          </a:p>
          <a:p>
            <a:pPr marL="342900" lvl="1" indent="0">
              <a:buNone/>
            </a:pPr>
            <a:endParaRPr lang="en-US" sz="2400" dirty="0"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1077" y="3562290"/>
            <a:ext cx="1688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P(H =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4343400" y="3333690"/>
            <a:ext cx="22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4362920" y="3790890"/>
            <a:ext cx="2190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messages</a:t>
            </a:r>
            <a:endParaRPr lang="en-US" sz="2000" i="1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174252" y="3790890"/>
            <a:ext cx="2607548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57C35078-A8BE-65F8-E9FC-67BC12E7C100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7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Likelihoods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do we obtain the likelihoods </a:t>
            </a:r>
            <a:r>
              <a:rPr lang="en-US" sz="2400" dirty="0">
                <a:solidFill>
                  <a:srgbClr val="0066FF"/>
                </a:solidFill>
              </a:rPr>
              <a:t>P(word = 1 | H = spam) </a:t>
            </a:r>
            <a:r>
              <a:rPr lang="en-US" sz="2400" dirty="0"/>
              <a:t>and </a:t>
            </a:r>
            <a:br>
              <a:rPr lang="en-US" sz="2400" dirty="0"/>
            </a:br>
            <a:r>
              <a:rPr lang="en-US" sz="2400" dirty="0">
                <a:solidFill>
                  <a:srgbClr val="0066FF"/>
                </a:solidFill>
              </a:rPr>
              <a:t>P(word = 1 | H = 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¬spam)</a:t>
            </a:r>
            <a:r>
              <a:rPr lang="en-US" sz="2400" dirty="0">
                <a:cs typeface="Times New Roman"/>
              </a:rPr>
              <a:t>?</a:t>
            </a: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400" dirty="0">
                <a:cs typeface="Times New Roman"/>
              </a:rPr>
              <a:t>Empirically: use training data</a:t>
            </a:r>
          </a:p>
          <a:p>
            <a:pPr lvl="1"/>
            <a:endParaRPr lang="en-US" sz="2400" dirty="0">
              <a:cs typeface="Times New Roman"/>
            </a:endParaRPr>
          </a:p>
          <a:p>
            <a:pPr lvl="1">
              <a:buNone/>
            </a:pPr>
            <a:endParaRPr lang="en-US" sz="2400" dirty="0">
              <a:cs typeface="Times New Roman"/>
            </a:endParaRPr>
          </a:p>
          <a:p>
            <a:pPr lvl="1">
              <a:buNone/>
            </a:pPr>
            <a:br>
              <a:rPr lang="en-US" sz="2400" dirty="0">
                <a:cs typeface="Times New Roman"/>
              </a:rPr>
            </a:br>
            <a:endParaRPr lang="en-US" sz="1000" dirty="0">
              <a:cs typeface="Times New Roman"/>
            </a:endParaRPr>
          </a:p>
          <a:p>
            <a:pPr marL="0" indent="0">
              <a:buNone/>
            </a:pPr>
            <a:endParaRPr lang="en-US" sz="2300" dirty="0">
              <a:cs typeface="Times New Roman"/>
            </a:endParaRPr>
          </a:p>
          <a:p>
            <a:pPr marL="0" indent="0">
              <a:buNone/>
            </a:pPr>
            <a:br>
              <a:rPr lang="en-US" sz="2300" dirty="0">
                <a:cs typeface="Times New Roman"/>
              </a:rPr>
            </a:br>
            <a:br>
              <a:rPr lang="en-US" sz="2300" dirty="0">
                <a:cs typeface="Times New Roman"/>
              </a:rPr>
            </a:b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506989" y="3484532"/>
            <a:ext cx="2771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P(word = 1| H =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429000" y="3257519"/>
            <a:ext cx="4589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 that contain the word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4406429" y="3714690"/>
            <a:ext cx="2812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spam messages</a:t>
            </a:r>
            <a:endParaRPr lang="en-US" sz="20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59852" y="3714719"/>
            <a:ext cx="51054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B648B62F-0EFA-5FC6-0136-145E32EEACA8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5108576"/>
          </a:xfrm>
        </p:spPr>
        <p:txBody>
          <a:bodyPr>
            <a:normAutofit/>
          </a:bodyPr>
          <a:lstStyle/>
          <a:p>
            <a:pPr lvl="1"/>
            <a:r>
              <a:rPr lang="en-US" sz="2400" b="1" dirty="0">
                <a:cs typeface="Times New Roman"/>
              </a:rPr>
              <a:t>Problem: </a:t>
            </a:r>
            <a:r>
              <a:rPr lang="en-US" sz="2400" dirty="0">
                <a:cs typeface="Times New Roman"/>
              </a:rPr>
              <a:t>What happens with words that we have never seen or seen only a few times?</a:t>
            </a:r>
          </a:p>
          <a:p>
            <a:pPr lvl="1"/>
            <a:endParaRPr lang="en-US" sz="2400" b="1" dirty="0">
              <a:cs typeface="Times New Roman"/>
            </a:endParaRPr>
          </a:p>
          <a:p>
            <a:pPr lvl="1"/>
            <a:r>
              <a:rPr lang="en-US" sz="2400" b="1" dirty="0">
                <a:cs typeface="Times New Roman"/>
              </a:rPr>
              <a:t>Laplacian smoothing: </a:t>
            </a:r>
            <a:r>
              <a:rPr lang="en-US" sz="2400" dirty="0">
                <a:cs typeface="Times New Roman"/>
              </a:rPr>
              <a:t>add one to each count</a:t>
            </a:r>
          </a:p>
          <a:p>
            <a:pPr lvl="1"/>
            <a:endParaRPr lang="en-US" sz="2400" dirty="0">
              <a:cs typeface="Times New Roman"/>
            </a:endParaRPr>
          </a:p>
          <a:p>
            <a:pPr lvl="1"/>
            <a:endParaRPr lang="en-US" sz="2400" dirty="0">
              <a:cs typeface="Times New Roman"/>
            </a:endParaRPr>
          </a:p>
          <a:p>
            <a:pPr marL="342900" lvl="1" indent="0">
              <a:buNone/>
            </a:pPr>
            <a:endParaRPr lang="en-US" sz="2400" dirty="0">
              <a:cs typeface="Times New Roman"/>
            </a:endParaRPr>
          </a:p>
          <a:p>
            <a:pPr lvl="1"/>
            <a:endParaRPr lang="en-US" sz="24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400" dirty="0">
                <a:cs typeface="Times New Roman"/>
              </a:rPr>
              <a:t>Note: This is  actually a Bayesian estimate with +1 and # of classes (2 for spam/not spam) representing an uniformed  prior probability.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99767" y="3714690"/>
            <a:ext cx="2829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P(word = 1 | H =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571567" y="3429000"/>
            <a:ext cx="4962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 that contain the word </a:t>
            </a:r>
            <a:r>
              <a:rPr lang="en-US" sz="2000" b="1" i="1" dirty="0">
                <a:solidFill>
                  <a:srgbClr val="FF0000"/>
                </a:solidFill>
              </a:rPr>
              <a:t>+ 1</a:t>
            </a:r>
          </a:p>
        </p:txBody>
      </p:sp>
      <p:sp>
        <p:nvSpPr>
          <p:cNvPr id="7" name="Rectangle 6"/>
          <p:cNvSpPr/>
          <p:nvPr/>
        </p:nvSpPr>
        <p:spPr>
          <a:xfrm>
            <a:off x="3800167" y="3886200"/>
            <a:ext cx="434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spam messages</a:t>
            </a:r>
            <a:r>
              <a:rPr lang="en-US" sz="2000" i="1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+ # of classes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02419" y="3886200"/>
            <a:ext cx="51054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51476E0B-76E8-14A1-239D-C450651D93DA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 and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Naïve Bayes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 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r>
                  <a:rPr lang="en-US" b="1" dirty="0"/>
                  <a:t>Model parameters: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+ likelihood of words not in spam (or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¬spam</a:t>
                </a:r>
                <a:r>
                  <a:rPr lang="en-US" dirty="0"/>
                  <a:t>) can be calculated as </a:t>
                </a:r>
                <a:br>
                  <a:rPr lang="en-US" dirty="0"/>
                </a:br>
                <a:r>
                  <a:rPr lang="en-US" dirty="0"/>
                  <a:t>  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0 | H=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= 1-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 | H=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</a:p>
              <a:p>
                <a:endParaRPr lang="en-US" b="1" dirty="0"/>
              </a:p>
              <a:p>
                <a:r>
                  <a:rPr lang="en-US" b="1" dirty="0"/>
                  <a:t>Decision: </a:t>
                </a:r>
                <a:r>
                  <a:rPr lang="en-US" dirty="0"/>
                  <a:t>Spam if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 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equivalent to 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  <a:blipFill>
                <a:blip r:embed="rId3"/>
                <a:stretch>
                  <a:fillRect l="-232" t="-1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676400" y="3810000"/>
            <a:ext cx="1371600" cy="649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 =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 =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465730"/>
            <a:ext cx="16002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3465730"/>
            <a:ext cx="17526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2895600"/>
            <a:ext cx="145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spam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669" y="346573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2920425"/>
            <a:ext cx="168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¬spam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BEFE5-7876-4B6B-B2BC-F39E70B8EB0E}"/>
              </a:ext>
            </a:extLst>
          </p:cNvPr>
          <p:cNvSpPr txBox="1"/>
          <p:nvPr/>
        </p:nvSpPr>
        <p:spPr>
          <a:xfrm>
            <a:off x="7086600" y="3810000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+ Laplacian Smoothing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B4DA7A6-D943-3AAD-1E9A-A3066A92C62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making: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800" dirty="0"/>
                  <a:t>Suppose the agent has to guess the value of an unobserved </a:t>
                </a:r>
                <a:r>
                  <a:rPr lang="en-US" sz="2800" i="1" dirty="0"/>
                  <a:t>query variable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based on the values of an observed </a:t>
                </a:r>
                <a:r>
                  <a:rPr lang="en-US" sz="2800" i="1" dirty="0"/>
                  <a:t>evidence variable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solidFill>
                      <a:srgbClr val="0066FF"/>
                    </a:solidFill>
                  </a:rPr>
                  <a:t>.</a:t>
                </a:r>
                <a:endParaRPr lang="en-US" sz="2800" dirty="0"/>
              </a:p>
              <a:p>
                <a:endParaRPr lang="en-US" sz="2800" b="1" dirty="0"/>
              </a:p>
              <a:p>
                <a:r>
                  <a:rPr lang="en-US" sz="2800" b="1" dirty="0"/>
                  <a:t>Inference problem: </a:t>
                </a:r>
                <a:r>
                  <a:rPr lang="en-US" sz="2800" dirty="0"/>
                  <a:t>given some evidence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/>
                  <a:t>, what is the posterior probability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?</a:t>
                </a:r>
              </a:p>
              <a:p>
                <a:endParaRPr lang="en-US" sz="2800" b="1" dirty="0"/>
              </a:p>
              <a:p>
                <a:r>
                  <a:rPr lang="en-US" sz="2800" b="1" dirty="0"/>
                  <a:t>Learning problem: </a:t>
                </a:r>
                <a:r>
                  <a:rPr lang="en-US" sz="2800" dirty="0"/>
                  <a:t>estimate the parameters of the probabilistic model represented by the probability distributions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66FF"/>
                    </a:solidFill>
                  </a:rPr>
                  <a:t> </a:t>
                </a:r>
                <a:r>
                  <a:rPr lang="en-US" sz="2800" dirty="0"/>
                  <a:t>given a set of </a:t>
                </a:r>
                <a:r>
                  <a:rPr lang="en-US" sz="2800" i="1" dirty="0"/>
                  <a:t>training samples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{(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…, (</m:t>
                    </m:r>
                    <m:r>
                      <a:rPr lang="en-US" sz="2800" i="1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baseline="-25000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dirty="0">
                  <a:solidFill>
                    <a:srgbClr val="0066FF"/>
                  </a:solidFill>
                </a:endParaRPr>
              </a:p>
              <a:p>
                <a:endParaRPr lang="en-US" sz="2800" dirty="0">
                  <a:solidFill>
                    <a:srgbClr val="0066FF"/>
                  </a:solidFill>
                </a:endParaRPr>
              </a:p>
              <a:p>
                <a:r>
                  <a:rPr lang="en-US" sz="2800" dirty="0"/>
                  <a:t>A general framework for learning from data is the goal of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Machine Learning</a:t>
                </a:r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322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865FAA03-4652-4AFA-1FC9-7989D1406C8F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are Probabilities?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6891960"/>
                  </p:ext>
                </p:extLst>
              </p:nvPr>
            </p:nvGraphicFramePr>
            <p:xfrm>
              <a:off x="628650" y="1371600"/>
              <a:ext cx="788670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6891960"/>
                  </p:ext>
                </p:extLst>
              </p:nvPr>
            </p:nvGraphicFramePr>
            <p:xfrm>
              <a:off x="628650" y="1371600"/>
              <a:ext cx="788670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" name="Star: 5 Points 2">
            <a:extLst>
              <a:ext uri="{FF2B5EF4-FFF2-40B4-BE49-F238E27FC236}">
                <a16:creationId xmlns:a16="http://schemas.microsoft.com/office/drawing/2014/main" id="{824444DA-2761-A30D-FCCE-4F4919CDE7F2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1173789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1173789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Notation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For events: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probability that event A happens.</a:t>
                </a:r>
              </a:p>
              <a:p>
                <a:r>
                  <a:rPr lang="en-US" sz="2400" dirty="0"/>
                  <a:t>For propositions: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probability of the set of possible worlds in which proposition </a:t>
                </a:r>
                <a:r>
                  <a:rPr lang="en-US" sz="2400" dirty="0">
                    <a:cs typeface="Times New Roman" pitchFamily="18" charset="0"/>
                    <a:sym typeface="Symbol"/>
                  </a:rPr>
                  <a:t>A</a:t>
                </a:r>
                <a:r>
                  <a:rPr lang="en-US" sz="2400" dirty="0"/>
                  <a:t> holds. </a:t>
                </a:r>
              </a:p>
              <a:p>
                <a:r>
                  <a:rPr lang="en-US" sz="2400" dirty="0"/>
                  <a:t>For random variables: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for short, is the probability of the event that random variable X has taken on the value x.</a:t>
                </a:r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  <a:blipFill>
                <a:blip r:embed="rId3"/>
                <a:stretch>
                  <a:fillRect l="-1005" t="-5850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683D47B0-F6CF-1578-B5FC-34C4E5D19F1B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Times New Roman"/>
                </a:endParaRPr>
              </a:p>
              <a:p>
                <a:r>
                  <a:rPr lang="en-US" sz="2400" dirty="0">
                    <a:cs typeface="Times New Roman"/>
                  </a:rPr>
                  <a:t>Continuous variables need in addition the definition of density functions.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98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4450</Words>
  <Application>Microsoft Office PowerPoint</Application>
  <PresentationFormat>On-screen Show (4:3)</PresentationFormat>
  <Paragraphs>575</Paragraphs>
  <Slides>44</Slides>
  <Notes>39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Courier New</vt:lpstr>
      <vt:lpstr>Source Sans Pro</vt:lpstr>
      <vt:lpstr>Source Sans Pro</vt:lpstr>
      <vt:lpstr>Symbol</vt:lpstr>
      <vt:lpstr>Times New Roman</vt:lpstr>
      <vt:lpstr>Office Theme</vt:lpstr>
      <vt:lpstr>CS 5/7320  Artificial Intelligence   Uncertainty and Probabilities AIMA Chapter 12</vt:lpstr>
      <vt:lpstr>Uncertainty is Bad for Agents based on Logic</vt:lpstr>
      <vt:lpstr>Making Decisions under Uncertainty</vt:lpstr>
      <vt:lpstr>Sources of Uncertainty</vt:lpstr>
      <vt:lpstr>A Quick Review of Probability Theory</vt:lpstr>
      <vt:lpstr>What are Probabilities?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Marginal probability distributions</vt:lpstr>
      <vt:lpstr>Marginal probability distributions</vt:lpstr>
      <vt:lpstr>Marginal probability distributions</vt:lpstr>
      <vt:lpstr>Conditional probability</vt:lpstr>
      <vt:lpstr>Conditional probability</vt:lpstr>
      <vt:lpstr>Conditional distributions</vt:lpstr>
      <vt:lpstr>Normalization trick</vt:lpstr>
      <vt:lpstr>Bayes’ Rule</vt:lpstr>
      <vt:lpstr>Example: Getting Married in the Desert</vt:lpstr>
      <vt:lpstr>Example: Getting Married in the Desert</vt:lpstr>
      <vt:lpstr>Example: Breast Cancer Screening</vt:lpstr>
      <vt:lpstr>Example: Breast Cancer Screening</vt:lpstr>
      <vt:lpstr>Approach to Choose Actions</vt:lpstr>
      <vt:lpstr>Independence Between Events</vt:lpstr>
      <vt:lpstr>Decomposition of the Joint Probability Distribution</vt:lpstr>
      <vt:lpstr>Conditional Independence</vt:lpstr>
      <vt:lpstr>Decomposition of the Joint Probability Distribution</vt:lpstr>
      <vt:lpstr>Bayesian Decision Making Making Decisions under Uncertainty based on Evidence</vt:lpstr>
      <vt:lpstr>Probabilistic Inference</vt:lpstr>
      <vt:lpstr>Bayes’ Decision Theory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Natural Language Processing: Bag of Words</vt:lpstr>
      <vt:lpstr>Naïve Bayes Spam Filter</vt:lpstr>
      <vt:lpstr>Parameter estimation</vt:lpstr>
      <vt:lpstr>Parameter estimation: Prior</vt:lpstr>
      <vt:lpstr>Parameter estimation: Likelihoods</vt:lpstr>
      <vt:lpstr>Parameter estimation: Smoothing</vt:lpstr>
      <vt:lpstr>Summary of model and parameters</vt:lpstr>
      <vt:lpstr>Bayesian decision making: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Michael Hahsler</cp:lastModifiedBy>
  <cp:revision>33</cp:revision>
  <dcterms:created xsi:type="dcterms:W3CDTF">2020-12-02T20:47:32Z</dcterms:created>
  <dcterms:modified xsi:type="dcterms:W3CDTF">2022-11-14T15:46:16Z</dcterms:modified>
</cp:coreProperties>
</file>