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347" r:id="rId6"/>
    <p:sldId id="483" r:id="rId7"/>
    <p:sldId id="484" r:id="rId8"/>
    <p:sldId id="480" r:id="rId9"/>
    <p:sldId id="485" r:id="rId10"/>
    <p:sldId id="479" r:id="rId11"/>
    <p:sldId id="498" r:id="rId12"/>
    <p:sldId id="486" r:id="rId13"/>
    <p:sldId id="432" r:id="rId14"/>
    <p:sldId id="499" r:id="rId15"/>
    <p:sldId id="487" r:id="rId16"/>
    <p:sldId id="501" r:id="rId17"/>
    <p:sldId id="500" r:id="rId18"/>
    <p:sldId id="502" r:id="rId19"/>
    <p:sldId id="504" r:id="rId20"/>
    <p:sldId id="454" r:id="rId21"/>
    <p:sldId id="413" r:id="rId22"/>
    <p:sldId id="505" r:id="rId23"/>
    <p:sldId id="493" r:id="rId24"/>
    <p:sldId id="495" r:id="rId25"/>
    <p:sldId id="489" r:id="rId26"/>
    <p:sldId id="490" r:id="rId27"/>
    <p:sldId id="491" r:id="rId28"/>
    <p:sldId id="506" r:id="rId29"/>
    <p:sldId id="494" r:id="rId30"/>
    <p:sldId id="428" r:id="rId31"/>
    <p:sldId id="507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428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88" d="100"/>
          <a:sy n="88" d="100"/>
        </p:scale>
        <p:origin x="9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518" t="-357" r="-7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18" t="-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Actions</a:t>
          </a:r>
        </a:p>
      </dsp:txBody>
      <dsp:txXfrm>
        <a:off x="3286" y="207191"/>
        <a:ext cx="3203971" cy="518400"/>
      </dsp:txXfrm>
    </dsp:sp>
    <dsp:sp modelId="{BACEBB25-2A32-4633-A8AA-43030F652DE8}">
      <dsp:nvSpPr>
        <dsp:cNvPr id="0" name=""/>
        <dsp:cNvSpPr/>
      </dsp:nvSpPr>
      <dsp:spPr>
        <a:xfrm>
          <a:off x="3286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Directly learn the best action from examples. 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This model can also be used as a </a:t>
          </a:r>
          <a:r>
            <a:rPr lang="en-US" sz="1800" b="1" kern="1200" dirty="0"/>
            <a:t>playout policy </a:t>
          </a:r>
          <a:r>
            <a:rPr lang="en-US" sz="1800" kern="1200" dirty="0"/>
            <a:t>for Monte Carlo tree search with data from self-play. </a:t>
          </a:r>
        </a:p>
      </dsp:txBody>
      <dsp:txXfrm>
        <a:off x="3286" y="725591"/>
        <a:ext cx="3203971" cy="3418554"/>
      </dsp:txXfrm>
    </dsp:sp>
    <dsp:sp modelId="{01534658-91BB-4C44-9424-637822D3A9D0}">
      <dsp:nvSpPr>
        <dsp:cNvPr id="0" name=""/>
        <dsp:cNvSpPr/>
      </dsp:nvSpPr>
      <dsp:spPr>
        <a:xfrm>
          <a:off x="3655814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Heuristics</a:t>
          </a:r>
        </a:p>
      </dsp:txBody>
      <dsp:txXfrm>
        <a:off x="3655814" y="207191"/>
        <a:ext cx="3203971" cy="518400"/>
      </dsp:txXfrm>
    </dsp:sp>
    <dsp:sp modelId="{5C57C7EB-478D-4F11-B65D-9016B386C608}">
      <dsp:nvSpPr>
        <dsp:cNvPr id="0" name=""/>
        <dsp:cNvSpPr/>
      </dsp:nvSpPr>
      <dsp:spPr>
        <a:xfrm>
          <a:off x="3655814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evaluation functions for states.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learn a </a:t>
          </a:r>
          <a:r>
            <a:rPr lang="en-US" sz="1800" b="1" kern="1200" dirty="0"/>
            <a:t>heuristic</a:t>
          </a:r>
          <a:r>
            <a:rPr lang="en-US" sz="1800" kern="1200" dirty="0"/>
            <a:t> for minimax search from examples. </a:t>
          </a:r>
        </a:p>
      </dsp:txBody>
      <dsp:txXfrm>
        <a:off x="3655814" y="725591"/>
        <a:ext cx="3203971" cy="3418554"/>
      </dsp:txXfrm>
    </dsp:sp>
    <dsp:sp modelId="{228970AD-4D95-42F2-B737-33364C2CB3CE}">
      <dsp:nvSpPr>
        <dsp:cNvPr id="0" name=""/>
        <dsp:cNvSpPr/>
      </dsp:nvSpPr>
      <dsp:spPr>
        <a:xfrm>
          <a:off x="7308342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Perception</a:t>
          </a:r>
          <a:r>
            <a:rPr lang="en-US" sz="1800" kern="1200" dirty="0"/>
            <a:t> </a:t>
          </a:r>
        </a:p>
      </dsp:txBody>
      <dsp:txXfrm>
        <a:off x="7308342" y="207191"/>
        <a:ext cx="3203971" cy="518400"/>
      </dsp:txXfrm>
    </dsp:sp>
    <dsp:sp modelId="{4712BD07-C9A8-4BD1-BC67-16B85061F7C6}">
      <dsp:nvSpPr>
        <dsp:cNvPr id="0" name=""/>
        <dsp:cNvSpPr/>
      </dsp:nvSpPr>
      <dsp:spPr>
        <a:xfrm>
          <a:off x="7308342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Natural language processing: </a:t>
          </a:r>
          <a:r>
            <a:rPr lang="en-US" sz="18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Speech recognition: Identify the most likely sequence of words.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Vision: Object recognition in images/videos. Generate images/video.</a:t>
          </a:r>
        </a:p>
      </dsp:txBody>
      <dsp:txXfrm>
        <a:off x="7308342" y="725591"/>
        <a:ext cx="3203971" cy="34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51.png"/><Relationship Id="rId5" Type="http://schemas.openxmlformats.org/officeDocument/2006/relationships/tags" Target="../tags/tag10.xml"/><Relationship Id="rId10" Type="http://schemas.openxmlformats.org/officeDocument/2006/relationships/image" Target="../media/image50.png"/><Relationship Id="rId4" Type="http://schemas.openxmlformats.org/officeDocument/2006/relationships/tags" Target="../tags/tag9.xml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085237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085237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379" r="-1911"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Features</a:t>
                </a:r>
              </a:p>
              <a:p>
                <a:pPr algn="ctr"/>
                <a:r>
                  <a:rPr lang="en-US" dirty="0"/>
                  <a:t>Variables</a:t>
                </a:r>
              </a:p>
              <a:p>
                <a:pPr algn="ctr"/>
                <a:r>
                  <a:rPr lang="en-US" dirty="0"/>
                  <a:t>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  <a:blipFill>
                <a:blip r:embed="rId3"/>
                <a:stretch>
                  <a:fillRect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 the model parameters (the model): E.g., probabilities, weights, factors.  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</a:t>
            </a:r>
            <a:r>
              <a:rPr lang="en-US" dirty="0" err="1"/>
              <a:t>setings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b="1" dirty="0">
                <a:solidFill>
                  <a:srgbClr val="FF0000"/>
                </a:solidFill>
              </a:rPr>
              <a:t>Supervised Learning</a:t>
            </a:r>
            <a:r>
              <a:rPr lang="en-US" sz="2400" dirty="0"/>
              <a:t>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dirty="0"/>
              <a:t>Unsupervised Learning: Organize data (e.g., clustering, embedding)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984396" y="5440020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/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blipFill>
                <a:blip r:embed="rId6"/>
                <a:stretch>
                  <a:fillRect l="-1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blipFill>
                <a:blip r:embed="rId8"/>
                <a:stretch>
                  <a:fillRect l="-998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 Gaussian Naïve Bayes Classifier assumes that continuous features have: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522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k is a hyperparameter. Larger k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696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5508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are </a:t>
                </a:r>
                <a:r>
                  <a:rPr lang="en-US" b="1" dirty="0"/>
                  <a:t>universal approximators</a:t>
                </a:r>
                <a:r>
                  <a:rPr lang="en-US" dirty="0"/>
                  <a:t>. Large networks can approximate any function (no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hidden layers and layer types (e.g., convolution layers) for better learning.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550848"/>
              </a:xfrm>
              <a:blipFill>
                <a:blip r:embed="rId2"/>
                <a:stretch>
                  <a:fillRect l="-1500" t="-2547" r="-3000" b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789350"/>
                <a:ext cx="1703613" cy="824758"/>
              </a:xfrm>
              <a:prstGeom prst="wedgeRectCallout">
                <a:avLst>
                  <a:gd name="adj1" fmla="val 13268"/>
                  <a:gd name="adj2" fmla="val 18445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789350"/>
                <a:ext cx="1703613" cy="824758"/>
              </a:xfrm>
              <a:prstGeom prst="wedgeRectCallout">
                <a:avLst>
                  <a:gd name="adj1" fmla="val 13268"/>
                  <a:gd name="adj2" fmla="val 18445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3D4869-CF8E-B745-D202-2251E135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1A598-962E-46A9-96B3-FC8638ED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Use of ML for Intelligent Agents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161921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161921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318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possible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  <a:blipFill>
                <a:blip r:embed="rId4"/>
                <a:stretch>
                  <a:fillRect l="-902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168521" y="4132866"/>
            <a:ext cx="1341572" cy="1505934"/>
          </a:xfrm>
          <a:prstGeom prst="wedgeRectCallout">
            <a:avLst>
              <a:gd name="adj1" fmla="val -91183"/>
              <a:gd name="adj2" fmla="val -27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 and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is not simple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and most classifiers try to approximate the Bayes classifier using fewer parameters.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6598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parameters to store.</a:t>
                </a:r>
              </a:p>
              <a:p>
                <a:pPr lvl="1"/>
                <a:r>
                  <a:rPr lang="en-US" dirty="0"/>
                  <a:t>Simpler hypotheses are easier to estimate.</a:t>
                </a:r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simpler models (e.g., assumptions like independence, linear models are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model bias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</a:t>
                </a:r>
                <a:r>
                  <a:rPr lang="en-US" dirty="0"/>
                  <a:t>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659868"/>
              </a:xfrm>
              <a:blipFill>
                <a:blip r:embed="rId2"/>
                <a:stretch>
                  <a:fillRect l="-1043" t="-3403" r="-1159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5029201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218794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2489</Words>
  <Application>Microsoft Office PowerPoint</Application>
  <PresentationFormat>Widescreen</PresentationFormat>
  <Paragraphs>320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Confidences from a Classifier</vt:lpstr>
      <vt:lpstr>Example Use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37</cp:revision>
  <dcterms:created xsi:type="dcterms:W3CDTF">2020-11-16T22:49:03Z</dcterms:created>
  <dcterms:modified xsi:type="dcterms:W3CDTF">2022-11-23T02:33:30Z</dcterms:modified>
</cp:coreProperties>
</file>