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277" r:id="rId24"/>
    <p:sldId id="292" r:id="rId25"/>
    <p:sldId id="289" r:id="rId26"/>
    <p:sldId id="297" r:id="rId27"/>
    <p:sldId id="278" r:id="rId28"/>
    <p:sldId id="298" r:id="rId29"/>
    <p:sldId id="279" r:id="rId30"/>
    <p:sldId id="293" r:id="rId31"/>
    <p:sldId id="280" r:id="rId32"/>
    <p:sldId id="281" r:id="rId33"/>
    <p:sldId id="282" r:id="rId34"/>
    <p:sldId id="284" r:id="rId35"/>
    <p:sldId id="304" r:id="rId36"/>
    <p:sldId id="283" r:id="rId37"/>
    <p:sldId id="303" r:id="rId38"/>
    <p:sldId id="286" r:id="rId39"/>
    <p:sldId id="287" r:id="rId40"/>
    <p:sldId id="300" r:id="rId41"/>
    <p:sldId id="305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99" d="100"/>
          <a:sy n="99" d="100"/>
        </p:scale>
        <p:origin x="18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expand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19057" y="1378257"/>
          <a:ext cx="6172184" cy="706808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745236" y="173166"/>
          <a:ext cx="1863090" cy="1385329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291459" y="0"/>
          <a:ext cx="1987296" cy="1454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/>
            <a:t>Exploration</a:t>
          </a:r>
          <a:r>
            <a:rPr lang="en-US" sz="1700" kern="1200" dirty="0"/>
            <a:t>: expand from states that currently have no or few playouts.</a:t>
          </a:r>
        </a:p>
      </dsp:txBody>
      <dsp:txXfrm>
        <a:off x="3291459" y="0"/>
        <a:ext cx="1987296" cy="1454595"/>
      </dsp:txXfrm>
    </dsp:sp>
    <dsp:sp modelId="{EC55A2F8-97C2-4D3B-ADF8-DBE6FB6A38DF}">
      <dsp:nvSpPr>
        <dsp:cNvPr id="0" name=""/>
        <dsp:cNvSpPr/>
      </dsp:nvSpPr>
      <dsp:spPr>
        <a:xfrm>
          <a:off x="3601974" y="1904827"/>
          <a:ext cx="1863090" cy="1385329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931545" y="2008727"/>
          <a:ext cx="1987296" cy="1454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/>
            <a:t>Exploitation</a:t>
          </a:r>
          <a:r>
            <a:rPr lang="en-US" sz="1700" kern="1200" dirty="0"/>
            <a:t>: more playouts for states that have done well to get more accurate estimates.</a:t>
          </a:r>
        </a:p>
      </dsp:txBody>
      <dsp:txXfrm>
        <a:off x="931545" y="2008727"/>
        <a:ext cx="1987296" cy="145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4E5006-E9A0-AB2A-3485-48CBE6BDC800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7A600-94A4-5988-CD96-8E6E9F4B35E7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D3B910-985A-F12D-15D2-756F454C3AF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1977461" y="4371519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-1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4BE9-8E2D-316D-6DDD-849E3FB8858D}"/>
              </a:ext>
            </a:extLst>
          </p:cNvPr>
          <p:cNvSpPr txBox="1"/>
          <p:nvPr/>
        </p:nvSpPr>
        <p:spPr>
          <a:xfrm>
            <a:off x="1579977" y="504325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4371519"/>
            <a:ext cx="910662" cy="4290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1977461" y="4371519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-1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r>
              <a:rPr lang="en-US" dirty="0"/>
              <a:t>Max always picks the action that has the largest value.</a:t>
            </a:r>
          </a:p>
          <a:p>
            <a:endParaRPr lang="en-US" dirty="0"/>
          </a:p>
          <a:p>
            <a:r>
              <a:rPr lang="en-US" dirty="0"/>
              <a:t>Min always picks the action that has the smallest value.</a:t>
            </a:r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/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/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14 ]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blipFill>
                <a:blip r:embed="rId10"/>
                <a:stretch>
                  <a:fillRect r="-21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79239" cy="328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/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blipFill>
                <a:blip r:embed="rId11"/>
                <a:stretch>
                  <a:fillRect r="-1728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/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914400" cy="445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/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blipFill>
                <a:blip r:embed="rId13"/>
                <a:stretch>
                  <a:fillRect r="-160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2390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1000" y="3276600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Man finds an actions that has more value than the best move Mix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152012" y="5815297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Min finds an actions that has less value than the best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 (e.g., # of pieces captured in chess).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801" r="-146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2041"/>
            <a:ext cx="78867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Pure Monte Carlo Search spends a lot of time to create playouts for bad moves.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 It is a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527145"/>
              </p:ext>
            </p:extLst>
          </p:nvPr>
        </p:nvGraphicFramePr>
        <p:xfrm>
          <a:off x="1466850" y="3089877"/>
          <a:ext cx="6210300" cy="346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4114800" y="4080797"/>
            <a:ext cx="4190999" cy="762000"/>
          </a:xfrm>
          <a:prstGeom prst="wedgeRectCallout">
            <a:avLst>
              <a:gd name="adj1" fmla="val -5987"/>
              <a:gd name="adj2" fmla="val -982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relative to the parent node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28650" y="6193031"/>
            <a:ext cx="709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Playout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70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want to always start playouts from the current node, so we build a partial game tree and simulate from a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only store a small part of the game tree.</a:t>
            </a:r>
          </a:p>
          <a:p>
            <a:r>
              <a:rPr lang="en-US" dirty="0"/>
              <a:t>We can use UCB1 so decide what part of the tree should focus on.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81000" y="5891549"/>
            <a:ext cx="1673507" cy="838200"/>
          </a:xfrm>
          <a:prstGeom prst="wedgeRectCallout">
            <a:avLst>
              <a:gd name="adj1" fmla="val 4728"/>
              <a:gd name="adj2" fmla="val -1562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highest UCB1 score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381306" y="2920632"/>
            <a:ext cx="2086294" cy="567956"/>
          </a:xfrm>
          <a:prstGeom prst="wedgeRectCallout">
            <a:avLst>
              <a:gd name="adj1" fmla="val -243"/>
              <a:gd name="adj2" fmla="val 15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165-16F2-40C2-BF6A-4E8074FA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6C22-F7E3-4510-BA9E-688BAB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high branching factor favors: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Heuristic </a:t>
            </a:r>
            <a:r>
              <a:rPr lang="en-US" dirty="0" err="1"/>
              <a:t>Expectiminimax</a:t>
            </a:r>
            <a:r>
              <a:rPr lang="en-US" dirty="0"/>
              <a:t> Search</a:t>
            </a:r>
          </a:p>
          <a:p>
            <a:r>
              <a:rPr lang="en-US" dirty="0"/>
              <a:t>Monte Carlo Tree Search</a:t>
            </a:r>
          </a:p>
          <a:p>
            <a:r>
              <a:rPr lang="en-US" dirty="0"/>
              <a:t>Learning evaluation functions from data with self-play (see machine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76053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3658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946489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/>
          <p:nvPr/>
        </p:nvCxnSpPr>
        <p:spPr>
          <a:xfrm>
            <a:off x="2286000" y="4022224"/>
            <a:ext cx="0" cy="303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1" y="5167310"/>
            <a:ext cx="915420" cy="487363"/>
          </a:xfrm>
          <a:prstGeom prst="wedgeRectCallout">
            <a:avLst>
              <a:gd name="adj1" fmla="val 57343"/>
              <a:gd name="adj2" fmla="val 966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&amp; utility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575717" y="2667000"/>
            <a:ext cx="4419600" cy="900111"/>
          </a:xfrm>
          <a:prstGeom prst="wedgeRectCallout">
            <a:avLst>
              <a:gd name="adj1" fmla="val -19287"/>
              <a:gd name="adj2" fmla="val 910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This is the same situation as not being to sense the opponents moves during a real game which we have already modeled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253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11603</TotalTime>
  <Words>3083</Words>
  <Application>Microsoft Office PowerPoint</Application>
  <PresentationFormat>On-screen Show (4:3)</PresentationFormat>
  <Paragraphs>443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Other approaches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50</cp:revision>
  <dcterms:created xsi:type="dcterms:W3CDTF">2021-03-18T20:20:32Z</dcterms:created>
  <dcterms:modified xsi:type="dcterms:W3CDTF">2022-10-26T15:59:06Z</dcterms:modified>
</cp:coreProperties>
</file>