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305" r:id="rId24"/>
    <p:sldId id="277" r:id="rId25"/>
    <p:sldId id="292" r:id="rId26"/>
    <p:sldId id="289" r:id="rId27"/>
    <p:sldId id="297" r:id="rId28"/>
    <p:sldId id="278" r:id="rId29"/>
    <p:sldId id="298" r:id="rId30"/>
    <p:sldId id="279" r:id="rId31"/>
    <p:sldId id="293" r:id="rId32"/>
    <p:sldId id="280" r:id="rId33"/>
    <p:sldId id="281" r:id="rId34"/>
    <p:sldId id="282" r:id="rId35"/>
    <p:sldId id="284" r:id="rId36"/>
    <p:sldId id="304" r:id="rId37"/>
    <p:sldId id="283" r:id="rId38"/>
    <p:sldId id="303" r:id="rId39"/>
    <p:sldId id="286" r:id="rId40"/>
    <p:sldId id="287" r:id="rId41"/>
    <p:sldId id="300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2733" autoAdjust="0"/>
  </p:normalViewPr>
  <p:slideViewPr>
    <p:cSldViewPr>
      <p:cViewPr varScale="1">
        <p:scale>
          <a:sx n="99" d="100"/>
          <a:sy n="99" d="100"/>
        </p:scale>
        <p:origin x="18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expand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953950" y="941654"/>
          <a:ext cx="5407299" cy="473077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877824" y="117819"/>
          <a:ext cx="2194560" cy="942554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877055" y="0"/>
          <a:ext cx="2340864" cy="98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Exploration</a:t>
          </a:r>
          <a:r>
            <a:rPr lang="en-US" sz="1400" kern="1200" dirty="0"/>
            <a:t>: expand from states that currently have no or few playouts.</a:t>
          </a:r>
        </a:p>
      </dsp:txBody>
      <dsp:txXfrm>
        <a:off x="3877055" y="0"/>
        <a:ext cx="2340864" cy="989682"/>
      </dsp:txXfrm>
    </dsp:sp>
    <dsp:sp modelId="{EC55A2F8-97C2-4D3B-ADF8-DBE6FB6A38DF}">
      <dsp:nvSpPr>
        <dsp:cNvPr id="0" name=""/>
        <dsp:cNvSpPr/>
      </dsp:nvSpPr>
      <dsp:spPr>
        <a:xfrm>
          <a:off x="4242816" y="1296012"/>
          <a:ext cx="2194560" cy="942554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1097280" y="1366703"/>
          <a:ext cx="2340864" cy="98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Exploitation</a:t>
          </a:r>
          <a:r>
            <a:rPr lang="en-US" sz="1400" kern="1200" dirty="0"/>
            <a:t>: more playouts for states that have done well to get more accurate estimates.</a:t>
          </a:r>
        </a:p>
      </dsp:txBody>
      <dsp:txXfrm>
        <a:off x="1097280" y="1366703"/>
        <a:ext cx="2340864" cy="989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6"/>
            <a:ext cx="8650463" cy="1325563"/>
          </a:xfrm>
        </p:spPr>
        <p:txBody>
          <a:bodyPr/>
          <a:lstStyle/>
          <a:p>
            <a:r>
              <a:rPr lang="en-US" dirty="0"/>
              <a:t>Recall: 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849365"/>
            <a:ext cx="41864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a subtree if we find a single loss (utility -1).</a:t>
            </a:r>
          </a:p>
          <a:p>
            <a:endParaRPr lang="en-US" dirty="0"/>
          </a:p>
          <a:p>
            <a:r>
              <a:rPr lang="en-US" dirty="0"/>
              <a:t>We call playing always the best move </a:t>
            </a:r>
            <a:r>
              <a:rPr lang="en-US" b="1" dirty="0"/>
              <a:t>playing optimally</a:t>
            </a:r>
            <a:r>
              <a:rPr lang="en-US" dirty="0"/>
              <a:t>. Since we consider all the opponent’s moves in the AND stage, we also  includes MIN’s best move. This means we consider MIN playing optimally.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867400" y="20001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with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 written as a recursion.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</a:t>
            </a:r>
            <a:br>
              <a:rPr lang="en-US" dirty="0"/>
            </a:br>
            <a:r>
              <a:rPr lang="en-US" dirty="0"/>
              <a:t>Determining MV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21AE6-24E2-1087-9BDA-986ADAAC60CE}"/>
              </a:ext>
            </a:extLst>
          </p:cNvPr>
          <p:cNvSpPr txBox="1"/>
          <p:nvPr/>
        </p:nvSpPr>
        <p:spPr>
          <a:xfrm>
            <a:off x="2047876" y="436611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14171-BE8C-2F8D-8B61-9E76B61F5E9B}"/>
              </a:ext>
            </a:extLst>
          </p:cNvPr>
          <p:cNvSpPr/>
          <p:nvPr/>
        </p:nvSpPr>
        <p:spPr>
          <a:xfrm>
            <a:off x="990600" y="3429000"/>
            <a:ext cx="1626412" cy="6405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9031B-BE6C-0732-9EB7-721B873C81A7}"/>
              </a:ext>
            </a:extLst>
          </p:cNvPr>
          <p:cNvSpPr txBox="1"/>
          <p:nvPr/>
        </p:nvSpPr>
        <p:spPr>
          <a:xfrm>
            <a:off x="2662242" y="4375019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C8CAE-CA10-54E6-A856-B376D5C70D22}"/>
              </a:ext>
            </a:extLst>
          </p:cNvPr>
          <p:cNvSpPr txBox="1"/>
          <p:nvPr/>
        </p:nvSpPr>
        <p:spPr>
          <a:xfrm>
            <a:off x="3462329" y="4361591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0B08C-0FFE-34C6-B19F-205E5B2C1C82}"/>
              </a:ext>
            </a:extLst>
          </p:cNvPr>
          <p:cNvSpPr txBox="1"/>
          <p:nvPr/>
        </p:nvSpPr>
        <p:spPr>
          <a:xfrm>
            <a:off x="1966909" y="3537107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?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7611F62-9BD9-5C1C-8981-106668F61821}"/>
              </a:ext>
            </a:extLst>
          </p:cNvPr>
          <p:cNvSpPr/>
          <p:nvPr/>
        </p:nvSpPr>
        <p:spPr>
          <a:xfrm>
            <a:off x="4648200" y="3429000"/>
            <a:ext cx="1726390" cy="807240"/>
          </a:xfrm>
          <a:prstGeom prst="wedgeRoundRectCallout">
            <a:avLst>
              <a:gd name="adj1" fmla="val -178401"/>
              <a:gd name="adj2" fmla="val -546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What is Max’s optimal move?</a:t>
            </a:r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4810983" y="3632855"/>
            <a:ext cx="32585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MVs using a bottom-up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</a:t>
            </a:r>
            <a:r>
              <a:rPr lang="en-US" dirty="0"/>
              <a:t> always picks the action that has the largest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Min</a:t>
            </a:r>
            <a:r>
              <a:rPr lang="en-US" dirty="0"/>
              <a:t> always picks the action that has the smallest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4C3C6-3213-96D8-D585-18479E65DA0D}"/>
              </a:ext>
            </a:extLst>
          </p:cNvPr>
          <p:cNvSpPr txBox="1"/>
          <p:nvPr/>
        </p:nvSpPr>
        <p:spPr>
          <a:xfrm>
            <a:off x="2032636" y="430727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the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971800" y="58488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Fast solution is 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040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endParaRPr lang="en-US" sz="2000" dirty="0"/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  <a:blipFill>
                <a:blip r:embed="rId5"/>
                <a:stretch>
                  <a:fillRect l="-1825" t="-909" r="-1095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193539" cy="2651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1138049" cy="4017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6612" y="3226832"/>
            <a:ext cx="2743200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Max finds an actions that has more value than the best known move Min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228212" y="5815297"/>
            <a:ext cx="2629788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Min finds an actions that has less value than the best known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D6DE-1218-FDAF-3734-B4A4BB2D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Move Ordering for Alpha-Beta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C81C-C722-6E32-05D7-279EB36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Idea: </a:t>
            </a:r>
            <a:r>
              <a:rPr lang="en-US" dirty="0"/>
              <a:t>Pruning is more effective if good alpha-beta bounds can be found in the first few checked subtrees.</a:t>
            </a:r>
          </a:p>
          <a:p>
            <a:endParaRPr lang="en-US" dirty="0"/>
          </a:p>
          <a:p>
            <a:r>
              <a:rPr lang="en-US" b="1" dirty="0"/>
              <a:t>Move ordering for DFS </a:t>
            </a:r>
            <a:r>
              <a:rPr lang="en-US" dirty="0"/>
              <a:t>= </a:t>
            </a:r>
            <a:r>
              <a:rPr lang="en-US" sz="2800" dirty="0"/>
              <a:t>Check good moves for </a:t>
            </a:r>
            <a:r>
              <a:rPr lang="en-US" dirty="0"/>
              <a:t>Min and Max </a:t>
            </a:r>
            <a:r>
              <a:rPr lang="en-US" sz="2800" dirty="0"/>
              <a:t>first.</a:t>
            </a:r>
          </a:p>
          <a:p>
            <a:endParaRPr lang="en-US" sz="2800" dirty="0"/>
          </a:p>
          <a:p>
            <a:r>
              <a:rPr lang="en-US" sz="2800" dirty="0"/>
              <a:t>We need expert knowledge or some heuristic to determine what a good move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Issue: </a:t>
            </a:r>
            <a:r>
              <a:rPr lang="en-US" sz="2800" dirty="0"/>
              <a:t>Optimal decision algorithms still scale poorly even when using alpha-beta pruning with move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3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Needed 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  <a:r>
                  <a:rPr lang="en-US" dirty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A weighted linear function </a:t>
                </a:r>
                <a:br>
                  <a:rPr lang="en-US" sz="2600" i="1" dirty="0">
                    <a:latin typeface="Cambria Math" panose="02040503050406030204" pitchFamily="18" charset="0"/>
                  </a:rPr>
                </a:br>
                <a:br>
                  <a:rPr lang="en-US" sz="2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   </a:t>
                </a:r>
                <a:br>
                  <a:rPr lang="en-US" sz="2600" dirty="0"/>
                </a:br>
                <a:br>
                  <a:rPr lang="en-US" sz="2600" dirty="0"/>
                </a:b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feature of the state (e.g., # of pieces captured in chess).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/>
                  <a:t>A deep neural network trained on complete games.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323807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906027" y="1686580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40366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the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leads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2040"/>
            <a:ext cx="7886700" cy="28875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Pure Monte Carlo Search spends a lot of time to create playouts for bad moves.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Select the starting state </a:t>
            </a:r>
            <a:r>
              <a:rPr lang="en-US" dirty="0"/>
              <a:t>for playouts to focus on important parts of the game tree.</a:t>
            </a:r>
          </a:p>
          <a:p>
            <a:pPr marL="0" indent="0">
              <a:buNone/>
            </a:pPr>
            <a:r>
              <a:rPr lang="en-US" dirty="0"/>
              <a:t>This presents the following tradeoff between: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241084"/>
              </p:ext>
            </p:extLst>
          </p:nvPr>
        </p:nvGraphicFramePr>
        <p:xfrm>
          <a:off x="1066800" y="4349214"/>
          <a:ext cx="7315200" cy="2356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1CD09C-A35B-33E7-2B47-429EEA6803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721"/>
          <a:stretch/>
        </p:blipFill>
        <p:spPr>
          <a:xfrm>
            <a:off x="628650" y="1981200"/>
            <a:ext cx="5943600" cy="116699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01E0A7-2BE2-8EF1-ED8B-EC8B3A23C0AF}"/>
              </a:ext>
            </a:extLst>
          </p:cNvPr>
          <p:cNvSpPr/>
          <p:nvPr/>
        </p:nvSpPr>
        <p:spPr>
          <a:xfrm>
            <a:off x="6363100" y="2402293"/>
            <a:ext cx="2418949" cy="838200"/>
          </a:xfrm>
          <a:prstGeom prst="wedgeRoundRectCallout">
            <a:avLst>
              <a:gd name="adj1" fmla="val -62657"/>
              <a:gd name="adj2" fmla="val 96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can start each playout at any of these states.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E6A99-3B67-24EE-AEAB-7BEC06FB2A64}"/>
              </a:ext>
            </a:extLst>
          </p:cNvPr>
          <p:cNvSpPr/>
          <p:nvPr/>
        </p:nvSpPr>
        <p:spPr>
          <a:xfrm>
            <a:off x="1600200" y="2554693"/>
            <a:ext cx="4648200" cy="7677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(=exploitation)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153188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153188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2C43127-75EC-4484-A5B5-BC85B9F9D740}"/>
              </a:ext>
            </a:extLst>
          </p:cNvPr>
          <p:cNvSpPr/>
          <p:nvPr/>
        </p:nvSpPr>
        <p:spPr>
          <a:xfrm>
            <a:off x="4114800" y="4080797"/>
            <a:ext cx="4190999" cy="762000"/>
          </a:xfrm>
          <a:prstGeom prst="wedgeRectCallout">
            <a:avLst>
              <a:gd name="adj1" fmla="val -5987"/>
              <a:gd name="adj2" fmla="val -9825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for nodes with few playouts relative to the parent node (=exploration)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628650" y="6193031"/>
            <a:ext cx="709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Playout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095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We do not need to always start playouts from the current node, we can build a partial game tree and simulate from any node in that tree.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 considerations:</a:t>
            </a:r>
          </a:p>
          <a:p>
            <a:r>
              <a:rPr lang="en-US" dirty="0"/>
              <a:t>We can use UCB1 so decide what part of the tree we should focus on for the next playout.</a:t>
            </a:r>
          </a:p>
          <a:p>
            <a:r>
              <a:rPr lang="en-US" dirty="0"/>
              <a:t>We can only store a small part of the game tree, so we do not store the complete playout runs.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352800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81000" y="5891549"/>
            <a:ext cx="1673507" cy="838200"/>
          </a:xfrm>
          <a:prstGeom prst="wedgeRectCallout">
            <a:avLst>
              <a:gd name="adj1" fmla="val 4728"/>
              <a:gd name="adj2" fmla="val -15624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highest UCB1 score 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Search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381306" y="2920632"/>
            <a:ext cx="2086294" cy="567956"/>
          </a:xfrm>
          <a:prstGeom prst="wedgeRectCallout">
            <a:avLst>
              <a:gd name="adj1" fmla="val -243"/>
              <a:gd name="adj2" fmla="val 152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cards).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Cut-off search and 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98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heuristic from data using MCTS 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7034267" y="157633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664343" y="4527658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14274" y="3505200"/>
            <a:ext cx="86726" cy="2712537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  <a:blipFill>
                <a:blip r:embed="rId3"/>
                <a:stretch>
                  <a:fillRect l="-698" t="-596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/>
          <p:nvPr/>
        </p:nvCxnSpPr>
        <p:spPr>
          <a:xfrm>
            <a:off x="2286000" y="4022224"/>
            <a:ext cx="0" cy="303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/ node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1" y="5167310"/>
            <a:ext cx="915420" cy="487363"/>
          </a:xfrm>
          <a:prstGeom prst="wedgeRectCallout">
            <a:avLst>
              <a:gd name="adj1" fmla="val 57343"/>
              <a:gd name="adj2" fmla="val 966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&amp; utility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295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575717" y="2667000"/>
            <a:ext cx="4419600" cy="900111"/>
          </a:xfrm>
          <a:prstGeom prst="wedgeRectCallout">
            <a:avLst>
              <a:gd name="adj1" fmla="val -19287"/>
              <a:gd name="adj2" fmla="val 9104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This is the same situation as not being to sense the opponents moves during a real game which we have already modeled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2538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11673</TotalTime>
  <Words>3132</Words>
  <Application>Microsoft Office PowerPoint</Application>
  <PresentationFormat>On-screen Show (4:3)</PresentationFormat>
  <Paragraphs>448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Recall: Nondeterministic Actions</vt:lpstr>
      <vt:lpstr>Recall: AND-OR DFS Search Algorithm</vt:lpstr>
      <vt:lpstr>Tic-tac-toe: AND-OR Search</vt:lpstr>
      <vt:lpstr>Optimal Decisions</vt:lpstr>
      <vt:lpstr>Methods for Adversarial Games</vt:lpstr>
      <vt:lpstr>Idea: Minimax Decision</vt:lpstr>
      <vt:lpstr>Minimax Search:  Determining MV Values</vt:lpstr>
      <vt:lpstr>Minimax Search: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Move Ordering for Alpha-Beta Search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</vt:lpstr>
      <vt:lpstr>PowerPoint Presentation</vt:lpstr>
      <vt:lpstr>Online Play Using MCTS 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 Hahsler</cp:lastModifiedBy>
  <cp:revision>53</cp:revision>
  <dcterms:created xsi:type="dcterms:W3CDTF">2021-03-18T20:20:32Z</dcterms:created>
  <dcterms:modified xsi:type="dcterms:W3CDTF">2022-11-02T14:28:30Z</dcterms:modified>
</cp:coreProperties>
</file>