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58" r:id="rId9"/>
    <p:sldId id="263" r:id="rId10"/>
    <p:sldId id="264" r:id="rId11"/>
    <p:sldId id="268" r:id="rId12"/>
    <p:sldId id="269" r:id="rId13"/>
    <p:sldId id="267" r:id="rId14"/>
    <p:sldId id="265" r:id="rId15"/>
    <p:sldId id="266" r:id="rId16"/>
    <p:sldId id="273" r:id="rId17"/>
    <p:sldId id="275" r:id="rId18"/>
    <p:sldId id="276" r:id="rId19"/>
    <p:sldId id="260" r:id="rId20"/>
    <p:sldId id="261" r:id="rId21"/>
    <p:sldId id="262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CC99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019" autoAdjust="0"/>
    <p:restoredTop sz="94660"/>
  </p:normalViewPr>
  <p:slideViewPr>
    <p:cSldViewPr>
      <p:cViewPr varScale="1">
        <p:scale>
          <a:sx n="60" d="100"/>
          <a:sy n="60" d="100"/>
        </p:scale>
        <p:origin x="-72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4A349-43AC-4AC8-BEF2-6E681F35963F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DDC58-FAE1-4DDE-9F7A-B492DB10E4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744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5471C-71FD-4241-A695-6B39E8A9E72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시각화 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8968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시각화 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8968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시각화 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896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563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문제정의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9902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181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3169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92911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8174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캡쳐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0199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시각화 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DDC58-FAE1-4DDE-9F7A-B492DB10E43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89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2019-05-25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48780" y="1340768"/>
            <a:ext cx="6246440" cy="97462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 algn="ctr">
              <a:lnSpc>
                <a:spcPts val="3200"/>
              </a:lnSpc>
              <a:spcAft>
                <a:spcPts val="1200"/>
              </a:spcAft>
            </a:pPr>
            <a:r>
              <a:rPr lang="en-US" altLang="ko-KR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  <a:p>
            <a:pPr algn="ctr">
              <a:lnSpc>
                <a:spcPts val="3200"/>
              </a:lnSpc>
              <a:spcAft>
                <a:spcPts val="1200"/>
              </a:spcAft>
            </a:pPr>
            <a:r>
              <a:rPr lang="en-US" altLang="ko-KR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Assignment</a:t>
            </a:r>
            <a:endParaRPr lang="ko-KR" altLang="en-US" sz="2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93048" y="5373216"/>
            <a:ext cx="4572000" cy="41036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 algn="ctr">
              <a:lnSpc>
                <a:spcPts val="3200"/>
              </a:lnSpc>
              <a:spcAft>
                <a:spcPts val="1200"/>
              </a:spcAft>
            </a:pPr>
            <a:r>
              <a:rPr lang="en-US" altLang="ko-KR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2019. 5. 26.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2996952"/>
            <a:ext cx="2304256" cy="3678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 algn="r">
              <a:lnSpc>
                <a:spcPts val="3200"/>
              </a:lnSpc>
              <a:spcAft>
                <a:spcPts val="1200"/>
              </a:spcAft>
            </a:pPr>
            <a:r>
              <a:rPr lang="ko-KR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담당교수</a:t>
            </a:r>
            <a:r>
              <a:rPr lang="en-US" altLang="ko-KR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ko-KR" alt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5776" y="2996952"/>
            <a:ext cx="3960440" cy="41036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>
              <a:lnSpc>
                <a:spcPts val="3200"/>
              </a:lnSpc>
              <a:spcAft>
                <a:spcPts val="1200"/>
              </a:spcAft>
            </a:pPr>
            <a:r>
              <a:rPr lang="ko-KR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배준현 교수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1520" y="3429000"/>
            <a:ext cx="2304256" cy="3678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 algn="r">
              <a:lnSpc>
                <a:spcPts val="3200"/>
              </a:lnSpc>
              <a:spcAft>
                <a:spcPts val="1200"/>
              </a:spcAft>
            </a:pPr>
            <a:r>
              <a:rPr lang="ko-KR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소속</a:t>
            </a:r>
            <a:r>
              <a:rPr lang="en-US" altLang="ko-KR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ko-KR" alt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5776" y="3429000"/>
            <a:ext cx="6408712" cy="3670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>
              <a:lnSpc>
                <a:spcPts val="3200"/>
              </a:lnSpc>
              <a:spcAft>
                <a:spcPts val="1200"/>
              </a:spcAft>
            </a:pPr>
            <a:r>
              <a:rPr lang="en-US" altLang="ko-K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ko-KR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대학 컴퓨터학부 심화컴퓨터 </a:t>
            </a:r>
            <a:r>
              <a:rPr lang="en-US" altLang="ko-K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ko-KR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글로벌</a:t>
            </a:r>
            <a:r>
              <a:rPr lang="en-US" altLang="ko-K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ko-KR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융합전공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1520" y="3861048"/>
            <a:ext cx="2304256" cy="3678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 algn="r">
              <a:lnSpc>
                <a:spcPts val="3200"/>
              </a:lnSpc>
              <a:spcAft>
                <a:spcPts val="1200"/>
              </a:spcAft>
            </a:pPr>
            <a:r>
              <a:rPr lang="ko-KR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학번</a:t>
            </a:r>
            <a:r>
              <a:rPr lang="en-US" altLang="ko-KR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ko-KR" alt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55776" y="3861048"/>
            <a:ext cx="3960440" cy="3678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>
              <a:lnSpc>
                <a:spcPts val="3200"/>
              </a:lnSpc>
              <a:spcAft>
                <a:spcPts val="1200"/>
              </a:spcAft>
            </a:pPr>
            <a:r>
              <a:rPr lang="en-US" altLang="ko-K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2014105057 / 2017111399</a:t>
            </a:r>
            <a:endParaRPr lang="ko-KR" alt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4293096"/>
            <a:ext cx="2304256" cy="3678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 algn="r">
              <a:lnSpc>
                <a:spcPts val="3200"/>
              </a:lnSpc>
              <a:spcAft>
                <a:spcPts val="1200"/>
              </a:spcAft>
            </a:pPr>
            <a:r>
              <a:rPr lang="ko-KR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이름</a:t>
            </a:r>
            <a:r>
              <a:rPr lang="en-US" altLang="ko-KR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ko-KR" alt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55776" y="4293096"/>
            <a:ext cx="3960440" cy="3678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tIns="0" bIns="0" rtlCol="0" anchor="t" anchorCtr="0">
            <a:spAutoFit/>
          </a:bodyPr>
          <a:lstStyle/>
          <a:p>
            <a:pPr>
              <a:lnSpc>
                <a:spcPts val="3200"/>
              </a:lnSpc>
              <a:spcAft>
                <a:spcPts val="1200"/>
              </a:spcAft>
            </a:pPr>
            <a:r>
              <a:rPr lang="ko-KR" alt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안태건</a:t>
            </a:r>
            <a:r>
              <a:rPr lang="ko-KR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ko-KR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유병주</a:t>
            </a:r>
            <a:endParaRPr lang="en-US" altLang="ko-KR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689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 dirty="0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E8F91B3-A049-40FD-B6E9-DEDFAF884BB6}"/>
              </a:ext>
            </a:extLst>
          </p:cNvPr>
          <p:cNvSpPr/>
          <p:nvPr/>
        </p:nvSpPr>
        <p:spPr>
          <a:xfrm>
            <a:off x="683568" y="971436"/>
            <a:ext cx="504056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– 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구조체 및 전역 변수 선언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CB891399-059C-4CBD-8AAF-0CEDC017F7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427"/>
          <a:stretch/>
        </p:blipFill>
        <p:spPr>
          <a:xfrm>
            <a:off x="946378" y="4230087"/>
            <a:ext cx="1523549" cy="72008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1650B85F-0DA1-4F79-9C03-881A0FD16F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546"/>
          <a:stretch/>
        </p:blipFill>
        <p:spPr>
          <a:xfrm>
            <a:off x="946378" y="1997839"/>
            <a:ext cx="2151736" cy="151216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E83A65C-4046-41C8-BF02-83CA825C9170}"/>
              </a:ext>
            </a:extLst>
          </p:cNvPr>
          <p:cNvSpPr/>
          <p:nvPr/>
        </p:nvSpPr>
        <p:spPr>
          <a:xfrm>
            <a:off x="3346873" y="1868524"/>
            <a:ext cx="5532744" cy="7232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CC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 node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프로세스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(P), 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리소스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(R) 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정보 저장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ko-KR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프로세스와 리소스 구분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4F14F29-1024-4C03-A6D2-D2E6FA7CF618}"/>
              </a:ext>
            </a:extLst>
          </p:cNvPr>
          <p:cNvSpPr/>
          <p:nvPr/>
        </p:nvSpPr>
        <p:spPr>
          <a:xfrm>
            <a:off x="3346872" y="2645911"/>
            <a:ext cx="5545608" cy="135421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CC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 item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노드의 상세 정보 저장</a:t>
            </a:r>
            <a:endParaRPr lang="en-US" altLang="ko-KR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번호</a:t>
            </a:r>
            <a:endParaRPr lang="en-US" altLang="ko-KR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1700" dirty="0" err="1">
                <a:solidFill>
                  <a:srgbClr val="00CC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itemPointer</a:t>
            </a:r>
            <a:r>
              <a:rPr lang="ko-KR" alt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ko-KR" altLang="en-US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 graph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wait-for graph 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활용할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71A3488A-EB2F-4355-9559-5A8D19DFCA01}"/>
              </a:ext>
            </a:extLst>
          </p:cNvPr>
          <p:cNvSpPr/>
          <p:nvPr/>
        </p:nvSpPr>
        <p:spPr>
          <a:xfrm>
            <a:off x="3346873" y="4158079"/>
            <a:ext cx="5532744" cy="143116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p_num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r_num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프로세스와 리소스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개수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ko-KR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*visited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방문을 확인할 동적 배열 </a:t>
            </a:r>
            <a:endParaRPr lang="en-US" altLang="ko-KR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cycle[]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cycle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구성하는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들의 방문 순서 저장 배열</a:t>
            </a:r>
            <a:endParaRPr lang="en-US" altLang="ko-KR" sz="1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ko-KR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cycle[] 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내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cycle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구성하는 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ko-KR" alt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개수</a:t>
            </a:r>
            <a:r>
              <a:rPr lang="en-US" altLang="ko-KR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351234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E8F91B3-A049-40FD-B6E9-DEDFAF884BB6}"/>
              </a:ext>
            </a:extLst>
          </p:cNvPr>
          <p:cNvSpPr/>
          <p:nvPr/>
        </p:nvSpPr>
        <p:spPr>
          <a:xfrm>
            <a:off x="683568" y="908720"/>
            <a:ext cx="5976664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– Union( ) &amp; Find( ) Function Call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08298C9-C196-492B-8BE8-05EAC2524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1556792"/>
            <a:ext cx="396044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1076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 dirty="0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E8F91B3-A049-40FD-B6E9-DEDFAF884BB6}"/>
              </a:ext>
            </a:extLst>
          </p:cNvPr>
          <p:cNvSpPr/>
          <p:nvPr/>
        </p:nvSpPr>
        <p:spPr>
          <a:xfrm>
            <a:off x="683568" y="908720"/>
            <a:ext cx="504056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– 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사용자 정의 함수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655498C-1ADF-4DDB-A708-F654F2C74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1474910"/>
            <a:ext cx="2448272" cy="27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7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E8F91B3-A049-40FD-B6E9-DEDFAF884BB6}"/>
              </a:ext>
            </a:extLst>
          </p:cNvPr>
          <p:cNvSpPr/>
          <p:nvPr/>
        </p:nvSpPr>
        <p:spPr>
          <a:xfrm>
            <a:off x="683568" y="908720"/>
            <a:ext cx="504056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– 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사용자 정의 함수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134299E-2757-4C11-9689-F731D768F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466772"/>
            <a:ext cx="4355672" cy="325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1223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304EEB9-53CC-42D8-AC19-DD7C689FFDF4}"/>
              </a:ext>
            </a:extLst>
          </p:cNvPr>
          <p:cNvSpPr/>
          <p:nvPr/>
        </p:nvSpPr>
        <p:spPr>
          <a:xfrm>
            <a:off x="683568" y="980728"/>
            <a:ext cx="1584176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7E655583-99FC-479A-BC7E-31B1B5CAB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8946" y="1294822"/>
            <a:ext cx="2671763" cy="53578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F34A454-D8B9-4484-9795-AD347B58F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48064" y="1294822"/>
            <a:ext cx="2633663" cy="50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2766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987B9A8-E3CE-49AC-889E-CE22413F7CBD}"/>
              </a:ext>
            </a:extLst>
          </p:cNvPr>
          <p:cNvSpPr/>
          <p:nvPr/>
        </p:nvSpPr>
        <p:spPr>
          <a:xfrm>
            <a:off x="683568" y="980728"/>
            <a:ext cx="431706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Visualization(RAG-Cycle)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357298"/>
            <a:ext cx="8455056" cy="478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279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987B9A8-E3CE-49AC-889E-CE22413F7CBD}"/>
              </a:ext>
            </a:extLst>
          </p:cNvPr>
          <p:cNvSpPr/>
          <p:nvPr/>
        </p:nvSpPr>
        <p:spPr>
          <a:xfrm>
            <a:off x="683568" y="987966"/>
            <a:ext cx="395987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Visualization(</a:t>
            </a:r>
            <a:r>
              <a:rPr lang="en-US" altLang="ko-KR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Wait_For</a:t>
            </a: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-Cycle</a:t>
            </a: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357298"/>
            <a:ext cx="7000924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279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987B9A8-E3CE-49AC-889E-CE22413F7CBD}"/>
              </a:ext>
            </a:extLst>
          </p:cNvPr>
          <p:cNvSpPr/>
          <p:nvPr/>
        </p:nvSpPr>
        <p:spPr>
          <a:xfrm>
            <a:off x="683568" y="980728"/>
            <a:ext cx="5960134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Visualization(RAG-No Cycle)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" y="1643050"/>
            <a:ext cx="8953500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279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C987B9A8-E3CE-49AC-889E-CE22413F7CBD}"/>
              </a:ext>
            </a:extLst>
          </p:cNvPr>
          <p:cNvSpPr/>
          <p:nvPr/>
        </p:nvSpPr>
        <p:spPr>
          <a:xfrm>
            <a:off x="683568" y="980728"/>
            <a:ext cx="460281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Visualization(Wait For-No Cycle)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2"/>
            <a:ext cx="7858180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279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517696" y="1124744"/>
            <a:ext cx="8086752" cy="473975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ko-KR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구현하시오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12775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교재 </a:t>
            </a:r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Secetion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7.6.1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참고할 것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(p. 330)</a:t>
            </a:r>
          </a:p>
          <a:p>
            <a:pPr marL="612775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프로그래밍 언어는 선택 가능함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7075" lvl="1"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 , C++, Java, Python, ... </a:t>
            </a:r>
          </a:p>
          <a:p>
            <a:pPr marL="612775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구현 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2825" lvl="1" indent="-285750">
              <a:spcBef>
                <a:spcPts val="600"/>
              </a:spcBef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입력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set of request edges and assignment edges</a:t>
            </a:r>
          </a:p>
          <a:p>
            <a:pPr marL="1012825" lvl="1" indent="-285750">
              <a:spcBef>
                <a:spcPts val="600"/>
              </a:spcBef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출력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Adjacency list of Resource Allocation Graph.</a:t>
            </a:r>
            <a:b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Adjacency list of corresponding WAIT-FOR graph.</a:t>
            </a:r>
            <a:b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Lists of the </a:t>
            </a:r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cyles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founded</a:t>
            </a:r>
          </a:p>
          <a:p>
            <a:pPr marL="269875"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Demo</a:t>
            </a:r>
          </a:p>
          <a:p>
            <a:pPr marL="269875"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프로세스가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 이상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리소스가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 이상일 때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269875"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cycle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존재하는 경우와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cycle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존재하지 않는 경우를 만들고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9875">
              <a:spcBef>
                <a:spcPts val="600"/>
              </a:spcBef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-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프로그램 실행결과와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</a:t>
            </a:r>
            <a:r>
              <a:rPr lang="ko-KR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시각화할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것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9353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57158" y="1000108"/>
            <a:ext cx="75039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800" b="1" dirty="0" smtClean="0">
                <a:solidFill>
                  <a:srgbClr val="FF0000"/>
                </a:solidFill>
                <a:latin typeface="맑은 고딕 (본문)"/>
                <a:ea typeface="굴림" pitchFamily="50" charset="-127"/>
                <a:cs typeface="굴림" pitchFamily="50" charset="-127"/>
              </a:rPr>
              <a:t>Banker’s Algorithm</a:t>
            </a:r>
            <a:r>
              <a:rPr kumimoji="1" lang="ko-KR" altLang="en-US" sz="2800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의 </a:t>
            </a:r>
            <a:r>
              <a:rPr kumimoji="1" lang="ko-KR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 (본문)"/>
                <a:ea typeface="굴림" pitchFamily="50" charset="-127"/>
                <a:cs typeface="굴림" pitchFamily="50" charset="-127"/>
              </a:rPr>
              <a:t>정의 및 프로그램 설명</a:t>
            </a:r>
            <a:endParaRPr kumimoji="1" lang="ko-KR" altLang="ko-K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 (본문)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4" y="1952625"/>
            <a:ext cx="928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프로세스의 안정 혹은 불안정 상태를 사전에 검사하여 </a:t>
            </a:r>
            <a:r>
              <a:rPr lang="en-US" altLang="ko-KR" dirty="0" smtClean="0"/>
              <a:t>deadlock</a:t>
            </a:r>
            <a:r>
              <a:rPr lang="ko-KR" altLang="en-US" dirty="0" smtClean="0"/>
              <a:t>을 회피하는 알고리즘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00159" y="1523997"/>
            <a:ext cx="352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a. Banker’s Algorithm</a:t>
            </a:r>
            <a:r>
              <a:rPr lang="ko-KR" altLang="en-US" sz="2000" dirty="0" smtClean="0"/>
              <a:t>의 정의</a:t>
            </a:r>
            <a:endParaRPr 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73197" y="2695523"/>
            <a:ext cx="21130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맑은 고딕 (본문)"/>
              </a:rPr>
              <a:t>b. </a:t>
            </a:r>
            <a:r>
              <a:rPr kumimoji="1" lang="ko-KR" altLang="en-US" sz="2000" dirty="0" smtClean="0">
                <a:latin typeface="맑은 고딕 (본문)"/>
                <a:ea typeface="굴림" pitchFamily="50" charset="-127"/>
              </a:rPr>
              <a:t>프로그램 설명</a:t>
            </a:r>
            <a:endParaRPr lang="en-US" sz="2000" dirty="0">
              <a:latin typeface="맑은 고딕 (본문)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310079"/>
            <a:ext cx="14763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4238641"/>
            <a:ext cx="18669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357686" y="4310079"/>
            <a:ext cx="428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Input.txt </a:t>
            </a:r>
            <a:r>
              <a:rPr lang="ko-KR" altLang="en-US" dirty="0" smtClean="0"/>
              <a:t>파일로 리소스의 최대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(10,5,7)</a:t>
            </a:r>
            <a:r>
              <a:rPr lang="ko-KR" altLang="en-US" dirty="0" smtClean="0"/>
              <a:t>와 각각의</a:t>
            </a:r>
            <a:r>
              <a:rPr lang="en-US" altLang="ko-KR" dirty="0" smtClean="0"/>
              <a:t> process</a:t>
            </a:r>
            <a:r>
              <a:rPr lang="ko-KR" altLang="en-US" dirty="0" smtClean="0"/>
              <a:t>들의 </a:t>
            </a:r>
            <a:r>
              <a:rPr lang="en-US" altLang="ko-KR" dirty="0" smtClean="0"/>
              <a:t>allocation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max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472" y="3452823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</a:t>
            </a:r>
            <a:r>
              <a:rPr lang="ko-KR" altLang="en-US" dirty="0" smtClean="0"/>
              <a:t>의 개수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smtClean="0"/>
              <a:t>  </a:t>
            </a:r>
            <a:r>
              <a:rPr lang="en-US" altLang="ko-KR" dirty="0" smtClean="0"/>
              <a:t>Resource </a:t>
            </a:r>
            <a:r>
              <a:rPr lang="ko-KR" altLang="en-US" dirty="0" smtClean="0"/>
              <a:t>개수 </a:t>
            </a:r>
            <a:r>
              <a:rPr lang="en-US" altLang="ko-KR" dirty="0" smtClean="0"/>
              <a:t>: 5</a:t>
            </a:r>
            <a:endParaRPr lang="ko-KR" altLang="en-US" dirty="0"/>
          </a:p>
        </p:txBody>
      </p:sp>
      <p:grpSp>
        <p:nvGrpSpPr>
          <p:cNvPr id="6" name="그룹 12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14" name="직사각형 13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4427984" y="221983"/>
            <a:ext cx="2758160" cy="4565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Banker's Algorithm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11560" y="980728"/>
            <a:ext cx="1811128" cy="390876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 R1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 P2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 R3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 R4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R3 P5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 R5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R4 P3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 R5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R5 P4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P4 R2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R2 P1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87824" y="476672"/>
            <a:ext cx="227818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$ ./detect input.txt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9552" y="476672"/>
            <a:ext cx="182934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8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$ cat input.txt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31840" y="980728"/>
            <a:ext cx="4896544" cy="213904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Adjacency list of RAG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[P1] R1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[P2] R3 R4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......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[R1] P2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......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131840" y="3423191"/>
            <a:ext cx="4896544" cy="143116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Adjacency list of wait-for graph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[P1] P2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[P2] P3 P4 P5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......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131840" y="5151383"/>
            <a:ext cx="4896544" cy="143116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Lists of the cycles founded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P1 P2 P4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P1 P2 P3 P4</a:t>
            </a:r>
          </a:p>
          <a:p>
            <a:pPr marL="269875">
              <a:spcBef>
                <a:spcPts val="600"/>
              </a:spcBef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P2 P3 P4</a:t>
            </a:r>
          </a:p>
        </p:txBody>
      </p:sp>
    </p:spTree>
    <p:extLst>
      <p:ext uri="{BB962C8B-B14F-4D97-AF65-F5344CB8AC3E}">
        <p14:creationId xmlns:p14="http://schemas.microsoft.com/office/powerpoint/2010/main" xmlns="" val="1779213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7696" y="1124744"/>
            <a:ext cx="8086752" cy="449353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612775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제출기한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5.26(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23:00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까지</a:t>
            </a:r>
            <a:endParaRPr lang="en-US" altLang="ko-K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2775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발표자료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 코드 제출</a:t>
            </a:r>
            <a:endParaRPr lang="en-US" altLang="ko-K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2825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정의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구현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실행 화면 캡처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snapshot,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시각화 결과</a:t>
            </a:r>
            <a:endParaRPr lang="en-US" altLang="ko-K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2825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정의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구현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실행 화면 캡처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시각화 결과</a:t>
            </a:r>
            <a:endParaRPr lang="en-US" altLang="ko-K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2775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평가 </a:t>
            </a:r>
            <a:endParaRPr lang="en-US" altLang="ko-K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2825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각 문제당 배점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012825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팀원이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명일 경우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가산점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012825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소스코드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발표자료가 이해하기 쉽게 잘 정리된 경우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가산점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endParaRPr lang="en-US" altLang="ko-KR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942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34" y="1071545"/>
          <a:ext cx="8001058" cy="2714645"/>
        </p:xfrm>
        <a:graphic>
          <a:graphicData uri="http://schemas.openxmlformats.org/drawingml/2006/table">
            <a:tbl>
              <a:tblPr/>
              <a:tblGrid>
                <a:gridCol w="540402"/>
                <a:gridCol w="252654"/>
                <a:gridCol w="517860"/>
                <a:gridCol w="517860"/>
                <a:gridCol w="517860"/>
                <a:gridCol w="517860"/>
                <a:gridCol w="496537"/>
                <a:gridCol w="517860"/>
                <a:gridCol w="517860"/>
                <a:gridCol w="517860"/>
                <a:gridCol w="497145"/>
                <a:gridCol w="517860"/>
                <a:gridCol w="517860"/>
                <a:gridCol w="517860"/>
                <a:gridCol w="517860"/>
                <a:gridCol w="517860"/>
              </a:tblGrid>
              <a:tr h="44903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Allocation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Max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Available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76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A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B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C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A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B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C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A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B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C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7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P1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0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1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0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7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5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3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2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3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0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P2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3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0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2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3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2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2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P3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3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0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2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9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0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2</a:t>
                      </a:r>
                      <a:endParaRPr lang="en-US" sz="9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P4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2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1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1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2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2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2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76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P5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0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0</a:t>
                      </a:r>
                      <a:endParaRPr lang="en-US" sz="9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2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4</a:t>
                      </a:r>
                      <a:endParaRPr 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3</a:t>
                      </a:r>
                      <a:endParaRPr lang="en-US" sz="9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한양그래픽"/>
                          <a:ea typeface="한양그래픽"/>
                        </a:rPr>
                        <a:t>3</a:t>
                      </a:r>
                      <a:endParaRPr lang="en-US" sz="9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83583" marR="83583" marT="41792" marB="417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0034" y="702214"/>
            <a:ext cx="65008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 (본문)"/>
                <a:ea typeface="굴림" pitchFamily="50" charset="-127"/>
                <a:cs typeface="굴림" pitchFamily="50" charset="-127"/>
              </a:rPr>
              <a:t>Allocation</a:t>
            </a: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 (본문)"/>
                <a:ea typeface="굴림" pitchFamily="50" charset="-127"/>
                <a:cs typeface="굴림" pitchFamily="50" charset="-127"/>
              </a:rPr>
              <a:t>과 </a:t>
            </a: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 (본문)"/>
                <a:ea typeface="굴림" pitchFamily="50" charset="-127"/>
                <a:cs typeface="굴림" pitchFamily="50" charset="-127"/>
              </a:rPr>
              <a:t>M</a:t>
            </a:r>
            <a:r>
              <a:rPr kumimoji="1" lang="en-US" altLang="ko-KR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ax </a:t>
            </a:r>
            <a:r>
              <a:rPr kumimoji="1" lang="ko-KR" altLang="en-US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입력 후의 시스템  초기 상태 </a:t>
            </a:r>
            <a:r>
              <a:rPr kumimoji="1" lang="en-US" altLang="ko-KR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(</a:t>
            </a:r>
            <a:r>
              <a:rPr kumimoji="1" lang="ko-KR" altLang="en-US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안정상태</a:t>
            </a:r>
            <a:r>
              <a:rPr kumimoji="1" lang="en-US" altLang="ko-KR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)</a:t>
            </a:r>
            <a:endParaRPr kumimoji="1" lang="ko-KR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 (본문)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57158" y="5500702"/>
            <a:ext cx="3967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Need[</a:t>
            </a:r>
            <a:r>
              <a:rPr lang="en-US" dirty="0" err="1" smtClean="0"/>
              <a:t>i</a:t>
            </a:r>
            <a:r>
              <a:rPr lang="en-US" dirty="0" smtClean="0"/>
              <a:t>, j] = Max[</a:t>
            </a:r>
            <a:r>
              <a:rPr lang="en-US" dirty="0" err="1" smtClean="0"/>
              <a:t>i</a:t>
            </a:r>
            <a:r>
              <a:rPr lang="en-US" dirty="0" smtClean="0"/>
              <a:t>, j] - Allocation[</a:t>
            </a:r>
            <a:r>
              <a:rPr lang="en-US" dirty="0" err="1" smtClean="0"/>
              <a:t>i</a:t>
            </a:r>
            <a:r>
              <a:rPr lang="en-US" dirty="0" smtClean="0"/>
              <a:t>, j]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85720" y="4143380"/>
            <a:ext cx="360707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Need </a:t>
            </a:r>
            <a:r>
              <a:rPr lang="ko-KR" altLang="en-US" dirty="0" smtClean="0"/>
              <a:t>행렬의 내용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각 프로세스의 남아 있는 </a:t>
            </a:r>
            <a:r>
              <a:rPr lang="ko-KR" altLang="en-US" dirty="0" smtClean="0"/>
              <a:t>자원의</a:t>
            </a:r>
            <a:endParaRPr lang="en-US" altLang="ko-KR" dirty="0" smtClean="0"/>
          </a:p>
          <a:p>
            <a:r>
              <a:rPr lang="ko-KR" altLang="en-US" dirty="0" err="1" smtClean="0"/>
              <a:t>요구를표시하는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n × m </a:t>
            </a:r>
            <a:r>
              <a:rPr lang="ko-KR" altLang="en-US" dirty="0" smtClean="0"/>
              <a:t>행렬</a:t>
            </a:r>
            <a:endParaRPr lang="en-US" altLang="ko-KR" dirty="0" smtClean="0"/>
          </a:p>
          <a:p>
            <a:r>
              <a:rPr lang="en-US" altLang="ko-KR" dirty="0" smtClean="0"/>
              <a:t>(n : </a:t>
            </a:r>
            <a:r>
              <a:rPr lang="ko-KR" altLang="en-US" dirty="0" smtClean="0"/>
              <a:t>프로세스 수</a:t>
            </a:r>
            <a:r>
              <a:rPr lang="en-US" altLang="ko-KR" dirty="0" smtClean="0"/>
              <a:t>, m :</a:t>
            </a:r>
            <a:r>
              <a:rPr lang="ko-KR" altLang="en-US" dirty="0" smtClean="0"/>
              <a:t>자원의 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4286248" y="3857631"/>
          <a:ext cx="4516806" cy="2571765"/>
        </p:xfrm>
        <a:graphic>
          <a:graphicData uri="http://schemas.openxmlformats.org/drawingml/2006/table">
            <a:tbl>
              <a:tblPr/>
              <a:tblGrid>
                <a:gridCol w="773105"/>
                <a:gridCol w="268052"/>
                <a:gridCol w="877622"/>
                <a:gridCol w="1156334"/>
                <a:gridCol w="1156334"/>
                <a:gridCol w="285359"/>
              </a:tblGrid>
              <a:tr h="36739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한양신명조"/>
                        </a:rPr>
                        <a:t>                             Need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7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한양신명조"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한양신명조"/>
                        </a:rPr>
                        <a:t>   B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한양신명조"/>
                        </a:rPr>
                        <a:t>C</a:t>
                      </a:r>
                      <a:endParaRPr lang="en-US" sz="10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7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한양신명조"/>
                        </a:rPr>
                        <a:t>P1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한양신명조"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한양신명조"/>
                        </a:rPr>
                        <a:t>   4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한양신명조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한양신명조"/>
                        </a:rPr>
                        <a:t>P2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한양신명조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한양신명조"/>
                        </a:rPr>
                        <a:t>   2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한양신명조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한양신명조"/>
                        </a:rPr>
                        <a:t>P3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한양신명조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한양신명조"/>
                        </a:rPr>
                        <a:t>   0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한양신명조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한양신명조"/>
                        </a:rPr>
                        <a:t>P4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한양신명조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한양신명조"/>
                        </a:rPr>
                        <a:t>   1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한양신명조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7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한양신명조"/>
                        </a:rPr>
                        <a:t>P5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한양신명조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한양신명조"/>
                        </a:rPr>
                        <a:t>   3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한양신명조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" name="그룹 11"/>
          <p:cNvGrpSpPr/>
          <p:nvPr/>
        </p:nvGrpSpPr>
        <p:grpSpPr>
          <a:xfrm>
            <a:off x="428596" y="40121"/>
            <a:ext cx="4054304" cy="531359"/>
            <a:chOff x="258224" y="652626"/>
            <a:chExt cx="1196352" cy="1810773"/>
          </a:xfrm>
        </p:grpSpPr>
        <p:sp>
          <p:nvSpPr>
            <p:cNvPr id="14" name="직사각형 13"/>
            <p:cNvSpPr/>
            <p:nvPr/>
          </p:nvSpPr>
          <p:spPr>
            <a:xfrm>
              <a:off x="25822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 dirty="0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2800" b="1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4410322" y="73463"/>
            <a:ext cx="2758160" cy="4565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Banker's Algorithm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7158" y="642918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b="1" dirty="0" err="1" smtClean="0">
                <a:latin typeface="맑은 고딕 (본문)"/>
                <a:ea typeface="굴림" pitchFamily="50" charset="-127"/>
                <a:cs typeface="굴림" pitchFamily="50" charset="-127"/>
              </a:rPr>
              <a:t>자원요청할</a:t>
            </a:r>
            <a:r>
              <a:rPr kumimoji="1" lang="ko-KR" altLang="en-US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 </a:t>
            </a:r>
            <a:r>
              <a:rPr kumimoji="1" lang="en-US" altLang="ko-KR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process</a:t>
            </a:r>
            <a:r>
              <a:rPr kumimoji="1" lang="ko-KR" altLang="en-US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와 자원요청 개수는 </a:t>
            </a:r>
            <a:r>
              <a:rPr kumimoji="1" lang="en-US" altLang="ko-KR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rand()</a:t>
            </a:r>
            <a:r>
              <a:rPr kumimoji="1" lang="ko-KR" altLang="en-US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함수를 사용하여 </a:t>
            </a:r>
            <a:endParaRPr kumimoji="1" lang="en-US" altLang="ko-KR" b="1" dirty="0" smtClean="0">
              <a:latin typeface="맑은 고딕 (본문)"/>
              <a:ea typeface="굴림" pitchFamily="50" charset="-127"/>
              <a:cs typeface="굴림" pitchFamily="50" charset="-127"/>
            </a:endParaRPr>
          </a:p>
          <a:p>
            <a:pPr lvl="0"/>
            <a:r>
              <a:rPr kumimoji="1" lang="ko-KR" altLang="en-US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무작위로  지정하여 </a:t>
            </a:r>
            <a:r>
              <a:rPr kumimoji="1" lang="ko-KR" altLang="en-US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요청한다</a:t>
            </a:r>
            <a:r>
              <a:rPr kumimoji="1" lang="en-US" altLang="ko-KR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.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04910"/>
            <a:ext cx="51339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740" y="3857628"/>
            <a:ext cx="6661152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57158" y="3139859"/>
            <a:ext cx="807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다음의 </a:t>
            </a:r>
            <a:r>
              <a:rPr kumimoji="1" lang="en-US" altLang="ko-KR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Resource-Request algorithm</a:t>
            </a:r>
            <a:r>
              <a:rPr kumimoji="1" lang="ko-KR" altLang="en-US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을 통해서 프로세스의 지원 요청이 </a:t>
            </a:r>
            <a:endParaRPr kumimoji="1" lang="en-US" altLang="ko-KR" b="1" dirty="0" smtClean="0">
              <a:latin typeface="맑은 고딕 (본문)"/>
              <a:ea typeface="굴림" pitchFamily="50" charset="-127"/>
              <a:cs typeface="굴림" pitchFamily="50" charset="-127"/>
            </a:endParaRPr>
          </a:p>
          <a:p>
            <a:pPr lvl="0"/>
            <a:r>
              <a:rPr kumimoji="1" lang="ko-KR" altLang="en-US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정상적으로 </a:t>
            </a:r>
            <a:r>
              <a:rPr kumimoji="1" lang="en-US" altLang="ko-KR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allocated </a:t>
            </a:r>
            <a:r>
              <a:rPr kumimoji="1" lang="ko-KR" altLang="en-US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되는지 판별하는 과정을 거친다</a:t>
            </a:r>
            <a:r>
              <a:rPr kumimoji="1" lang="en-US" altLang="ko-KR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.</a:t>
            </a:r>
            <a:endParaRPr lang="ko-KR" altLang="en-US" dirty="0"/>
          </a:p>
        </p:txBody>
      </p:sp>
      <p:grpSp>
        <p:nvGrpSpPr>
          <p:cNvPr id="4" name="그룹 12"/>
          <p:cNvGrpSpPr/>
          <p:nvPr/>
        </p:nvGrpSpPr>
        <p:grpSpPr>
          <a:xfrm>
            <a:off x="500034" y="40121"/>
            <a:ext cx="4054304" cy="531359"/>
            <a:chOff x="279304" y="652626"/>
            <a:chExt cx="1196352" cy="1810773"/>
          </a:xfrm>
        </p:grpSpPr>
        <p:sp>
          <p:nvSpPr>
            <p:cNvPr id="14" name="직사각형 13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4410322" y="73463"/>
            <a:ext cx="2758160" cy="4565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Banker's Algorithm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5"/>
            <a:ext cx="6286544" cy="3917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429264"/>
            <a:ext cx="3248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57158" y="782405"/>
            <a:ext cx="842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다음의 </a:t>
            </a:r>
            <a:r>
              <a:rPr kumimoji="1" lang="en-US" altLang="ko-KR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Safety algorithm</a:t>
            </a:r>
            <a:r>
              <a:rPr kumimoji="1" lang="ko-KR" altLang="en-US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을 통해서 </a:t>
            </a:r>
            <a:r>
              <a:rPr kumimoji="1" lang="en-US" altLang="ko-KR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process</a:t>
            </a:r>
            <a:r>
              <a:rPr kumimoji="1" lang="ko-KR" altLang="en-US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가 안정된 상태에 있는지를 </a:t>
            </a:r>
            <a:endParaRPr kumimoji="1" lang="en-US" altLang="ko-KR" b="1" dirty="0" smtClean="0">
              <a:latin typeface="맑은 고딕 (본문)"/>
              <a:ea typeface="굴림" pitchFamily="50" charset="-127"/>
              <a:cs typeface="굴림" pitchFamily="50" charset="-127"/>
            </a:endParaRPr>
          </a:p>
          <a:p>
            <a:pPr lvl="0"/>
            <a:r>
              <a:rPr kumimoji="1" lang="ko-KR" altLang="en-US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판별하는 </a:t>
            </a:r>
            <a:r>
              <a:rPr kumimoji="1" lang="ko-KR" altLang="en-US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과정을 거친다</a:t>
            </a:r>
            <a:r>
              <a:rPr kumimoji="1" lang="en-US" altLang="ko-KR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5786454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ko-KR" altLang="en-US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안전성 검사가 종료되면 다시 자원요청을 </a:t>
            </a:r>
            <a:r>
              <a:rPr kumimoji="1" lang="ko-KR" altLang="en-US" b="1" dirty="0" err="1" smtClean="0">
                <a:latin typeface="맑은 고딕 (본문)"/>
                <a:ea typeface="굴림" pitchFamily="50" charset="-127"/>
                <a:cs typeface="굴림" pitchFamily="50" charset="-127"/>
              </a:rPr>
              <a:t>할것인지를</a:t>
            </a:r>
            <a:r>
              <a:rPr kumimoji="1" lang="ko-KR" altLang="en-US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 물어보고 </a:t>
            </a:r>
            <a:r>
              <a:rPr kumimoji="1" lang="en-US" altLang="ko-KR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0</a:t>
            </a:r>
            <a:r>
              <a:rPr kumimoji="1" lang="ko-KR" altLang="en-US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을 입력하면    다시 무작위로 자원요청 과정을 거치게 된다</a:t>
            </a:r>
            <a:r>
              <a:rPr kumimoji="1" lang="en-US" altLang="ko-KR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. 1</a:t>
            </a:r>
            <a:r>
              <a:rPr kumimoji="1" lang="ko-KR" altLang="en-US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을 입력하면 프로그램이 종료된다</a:t>
            </a:r>
            <a:r>
              <a:rPr kumimoji="1" lang="en-US" altLang="ko-KR" b="1" dirty="0" smtClean="0">
                <a:latin typeface="맑은 고딕 (본문)"/>
                <a:ea typeface="굴림" pitchFamily="50" charset="-127"/>
                <a:cs typeface="굴림" pitchFamily="50" charset="-127"/>
              </a:rPr>
              <a:t>.</a:t>
            </a:r>
            <a:endParaRPr lang="ko-KR" altLang="en-US" dirty="0"/>
          </a:p>
        </p:txBody>
      </p:sp>
      <p:grpSp>
        <p:nvGrpSpPr>
          <p:cNvPr id="2" name="그룹 5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7" name="직사각형 6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/>
          <p:cNvSpPr/>
          <p:nvPr/>
        </p:nvSpPr>
        <p:spPr>
          <a:xfrm>
            <a:off x="4427984" y="221983"/>
            <a:ext cx="2758160" cy="4565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Banker's Algorithm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599998"/>
            <a:ext cx="850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c. </a:t>
            </a:r>
            <a:r>
              <a:rPr lang="ko-KR" altLang="en-US" sz="2000" b="1" dirty="0" smtClean="0"/>
              <a:t>실행 화면</a:t>
            </a:r>
            <a:endParaRPr lang="ko-KR" altLang="en-US" sz="2000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3920243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28596" y="5800571"/>
            <a:ext cx="385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최초 실행상태</a:t>
            </a:r>
            <a:endParaRPr lang="en-US" altLang="ko-KR" dirty="0" smtClean="0"/>
          </a:p>
          <a:p>
            <a:r>
              <a:rPr lang="en-US" altLang="ko-KR" dirty="0" smtClean="0"/>
              <a:t>P1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request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available</a:t>
            </a:r>
            <a:r>
              <a:rPr lang="ko-KR" altLang="en-US" dirty="0" smtClean="0"/>
              <a:t>보다 작지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않으므로</a:t>
            </a:r>
            <a:r>
              <a:rPr lang="en-US" altLang="ko-KR" dirty="0" smtClean="0"/>
              <a:t> P1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wait</a:t>
            </a:r>
            <a:r>
              <a:rPr lang="ko-KR" altLang="en-US" dirty="0" smtClean="0"/>
              <a:t> 상태가 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99010" y="1000108"/>
            <a:ext cx="405927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786314" y="5857892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P5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needs</a:t>
            </a:r>
            <a:r>
              <a:rPr lang="ko-KR" altLang="en-US" dirty="0" smtClean="0"/>
              <a:t>보다 작지 않으므로 </a:t>
            </a:r>
            <a:r>
              <a:rPr lang="en-US" altLang="ko-KR" dirty="0" smtClean="0"/>
              <a:t>error condition </a:t>
            </a:r>
            <a:r>
              <a:rPr lang="ko-KR" altLang="en-US" dirty="0" smtClean="0"/>
              <a:t>발생</a:t>
            </a:r>
            <a:endParaRPr lang="ko-KR" altLang="en-US" dirty="0"/>
          </a:p>
        </p:txBody>
      </p:sp>
      <p:grpSp>
        <p:nvGrpSpPr>
          <p:cNvPr id="3" name="그룹 6"/>
          <p:cNvGrpSpPr/>
          <p:nvPr/>
        </p:nvGrpSpPr>
        <p:grpSpPr>
          <a:xfrm>
            <a:off x="517696" y="-24"/>
            <a:ext cx="4054304" cy="531359"/>
            <a:chOff x="279304" y="652626"/>
            <a:chExt cx="1196352" cy="1810773"/>
          </a:xfrm>
        </p:grpSpPr>
        <p:sp>
          <p:nvSpPr>
            <p:cNvPr id="8" name="직사각형 7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 dirty="0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2800" b="1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/>
          <p:cNvSpPr/>
          <p:nvPr/>
        </p:nvSpPr>
        <p:spPr>
          <a:xfrm>
            <a:off x="4427984" y="33318"/>
            <a:ext cx="2758160" cy="4565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Banker's Algorithm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5572140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needs</a:t>
            </a:r>
            <a:r>
              <a:rPr lang="ko-KR" altLang="en-US" dirty="0" smtClean="0"/>
              <a:t>보다 작거나 </a:t>
            </a:r>
            <a:endParaRPr lang="en-US" altLang="ko-KR" dirty="0" smtClean="0"/>
          </a:p>
          <a:p>
            <a:r>
              <a:rPr lang="ko-KR" altLang="en-US" dirty="0" smtClean="0"/>
              <a:t>같으면서 </a:t>
            </a:r>
            <a:r>
              <a:rPr lang="en-US" altLang="ko-KR" dirty="0" smtClean="0"/>
              <a:t>Resource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available</a:t>
            </a:r>
            <a:r>
              <a:rPr lang="ko-KR" altLang="en-US" dirty="0" smtClean="0"/>
              <a:t>하므로 자원 요청 성공되었고 자원 할당 후의 안전성 검증 결과 </a:t>
            </a:r>
            <a:r>
              <a:rPr lang="en-US" altLang="ko-KR" dirty="0" smtClean="0"/>
              <a:t>Safe</a:t>
            </a:r>
            <a:r>
              <a:rPr lang="ko-KR" altLang="en-US" dirty="0" smtClean="0"/>
              <a:t>상태이다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3798709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678638"/>
            <a:ext cx="3786214" cy="4893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572000" y="5586257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P5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request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needs</a:t>
            </a:r>
            <a:r>
              <a:rPr lang="ko-KR" altLang="en-US" dirty="0" smtClean="0"/>
              <a:t>보다 작거나 </a:t>
            </a:r>
            <a:endParaRPr lang="en-US" altLang="ko-KR" dirty="0" smtClean="0"/>
          </a:p>
          <a:p>
            <a:r>
              <a:rPr lang="ko-KR" altLang="en-US" dirty="0" smtClean="0"/>
              <a:t>같으면서 </a:t>
            </a:r>
            <a:r>
              <a:rPr lang="en-US" altLang="ko-KR" dirty="0" smtClean="0"/>
              <a:t>Resource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available</a:t>
            </a:r>
            <a:r>
              <a:rPr lang="ko-KR" altLang="en-US" dirty="0" smtClean="0"/>
              <a:t>하므로 자원 요청 성공되었고 자원 할당 후의 안전성 검증 결과 </a:t>
            </a:r>
            <a:r>
              <a:rPr lang="en-US" altLang="ko-KR" dirty="0" smtClean="0"/>
              <a:t>Unsafe</a:t>
            </a:r>
            <a:r>
              <a:rPr lang="ko-KR" altLang="en-US" dirty="0" smtClean="0"/>
              <a:t>상태이다</a:t>
            </a:r>
            <a:r>
              <a:rPr lang="en-US" altLang="ko-KR" dirty="0" smtClean="0"/>
              <a:t>.</a:t>
            </a:r>
          </a:p>
        </p:txBody>
      </p:sp>
      <p:grpSp>
        <p:nvGrpSpPr>
          <p:cNvPr id="2" name="그룹 7"/>
          <p:cNvGrpSpPr/>
          <p:nvPr/>
        </p:nvGrpSpPr>
        <p:grpSpPr>
          <a:xfrm>
            <a:off x="517696" y="71414"/>
            <a:ext cx="4054304" cy="531359"/>
            <a:chOff x="279304" y="652626"/>
            <a:chExt cx="1196352" cy="1810773"/>
          </a:xfrm>
        </p:grpSpPr>
        <p:sp>
          <p:nvSpPr>
            <p:cNvPr id="9" name="직사각형 8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 dirty="0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 dirty="0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2800" b="1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4427984" y="104756"/>
            <a:ext cx="2758160" cy="4565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Banker's Algorithm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그룹 70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72" name="직사각형 71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4427984" y="221983"/>
            <a:ext cx="2758160" cy="45653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Banker's Algorithm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86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17696" y="188641"/>
            <a:ext cx="4054304" cy="531359"/>
            <a:chOff x="279304" y="652626"/>
            <a:chExt cx="1196352" cy="1810773"/>
          </a:xfrm>
        </p:grpSpPr>
        <p:sp>
          <p:nvSpPr>
            <p:cNvPr id="3" name="직사각형 2"/>
            <p:cNvSpPr/>
            <p:nvPr/>
          </p:nvSpPr>
          <p:spPr>
            <a:xfrm>
              <a:off x="279304" y="652626"/>
              <a:ext cx="1196352" cy="17830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spAutoFit/>
            </a:bodyPr>
            <a:lstStyle/>
            <a:p>
              <a:r>
                <a:rPr lang="en-US" altLang="ko-KR" sz="2000" b="1" i="1">
                  <a:solidFill>
                    <a:schemeClr val="tx2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Programming Assignment </a:t>
              </a:r>
              <a:r>
                <a:rPr lang="en-US" altLang="ko-KR" sz="2800" b="1" i="1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ko-KR" altLang="en-US" sz="2800" b="1" i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279304" y="2435663"/>
              <a:ext cx="1090111" cy="27736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355976" y="342529"/>
            <a:ext cx="4630368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Single Instance Deadlock Detection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9B9D711-A71B-4F8E-BDBE-7FBD897B5A6C}"/>
              </a:ext>
            </a:extLst>
          </p:cNvPr>
          <p:cNvSpPr/>
          <p:nvPr/>
        </p:nvSpPr>
        <p:spPr>
          <a:xfrm>
            <a:off x="683568" y="980728"/>
            <a:ext cx="2808312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 – </a:t>
            </a:r>
            <a:r>
              <a:rPr lang="ko-K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정의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657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802</Words>
  <Application>Microsoft Office PowerPoint</Application>
  <PresentationFormat>화면 슬라이드 쇼(4:3)</PresentationFormat>
  <Paragraphs>234</Paragraphs>
  <Slides>21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안태건</cp:lastModifiedBy>
  <cp:revision>37</cp:revision>
  <dcterms:created xsi:type="dcterms:W3CDTF">2006-10-05T04:04:58Z</dcterms:created>
  <dcterms:modified xsi:type="dcterms:W3CDTF">2019-05-25T13:59:38Z</dcterms:modified>
</cp:coreProperties>
</file>