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D777E-0210-7DFA-5EB5-13C74C719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53EA22-3EB6-A3FA-39F0-6B2EFE231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484D40-DE09-743E-D871-DCCF0BC8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590B-49F2-4145-BAE9-786D9B1600E2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A246E5-D620-A118-F49B-65E50096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088724-FB3B-3AB2-B638-2AFB131E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E5D1-DB97-43A6-B5D0-10ABA0395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53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066DD-A72A-2A4F-21D1-1CE93D98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114CE2-B8E0-2CC7-69C0-9CEFA81FE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875738-AF34-3136-112D-D38862993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590B-49F2-4145-BAE9-786D9B1600E2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FEC47-3D33-8A48-ADF5-6539B197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5680F-62C4-72CD-CDA3-67D00FFB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E5D1-DB97-43A6-B5D0-10ABA0395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30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6A080-1722-CA9F-6EFF-E5A3791A6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E75542-E296-2443-3014-9BC91C718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6A8291-BC35-D427-8AEF-3E1F7116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590B-49F2-4145-BAE9-786D9B1600E2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276842-6D86-9E9A-DA05-985894A4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28046-FE9D-D19B-C1A0-9760335C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E5D1-DB97-43A6-B5D0-10ABA0395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104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76CC2CF-D8B2-4729-9E28-DF0D845F6404}"/>
              </a:ext>
            </a:extLst>
          </p:cNvPr>
          <p:cNvSpPr/>
          <p:nvPr userDrawn="1"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162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3990A051-84B5-4849-B695-57872BEEF727}"/>
              </a:ext>
            </a:extLst>
          </p:cNvPr>
          <p:cNvSpPr txBox="1">
            <a:spLocks/>
          </p:cNvSpPr>
          <p:nvPr userDrawn="1"/>
        </p:nvSpPr>
        <p:spPr>
          <a:xfrm>
            <a:off x="4407877" y="6548282"/>
            <a:ext cx="3376246" cy="24070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73BFA2-45FF-424F-ADFE-DF3B9EC9232B}" type="slidenum">
              <a:rPr lang="ko-KR" altLang="en-US" sz="1000" b="1" spc="-20" baseline="0" smtClean="0">
                <a:solidFill>
                  <a:schemeClr val="bg1">
                    <a:lumMod val="50000"/>
                  </a:schemeClr>
                </a:solidFill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000" b="0" spc="-20" baseline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844707-8EFB-5D12-45D5-B287D53DB9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792" y="6548282"/>
            <a:ext cx="1320884" cy="21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7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64199-42BD-EEA7-8B42-52C86DF1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DC9B0C-2684-0F04-351D-13DE013A4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37C625-B1C4-7997-131D-D9C62F5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590B-49F2-4145-BAE9-786D9B1600E2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81B9DE-36F7-1A1D-F2C9-3FCA4DB8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3AA6C-53D0-6672-AE4C-FF0A01B1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E5D1-DB97-43A6-B5D0-10ABA0395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63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F3D0B-16C6-918B-7E70-4BE699F1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5D0301-CCF4-3E01-D48A-08F52B0DB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57430-02F7-BB78-B361-58213F7A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590B-49F2-4145-BAE9-786D9B1600E2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E475D-6F75-E532-C2AB-E2191D28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8DD19-3E36-5154-0252-EEFECEC6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E5D1-DB97-43A6-B5D0-10ABA0395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87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DC3C1-DDEE-D080-D26A-21AEA914D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34EF91-51C0-35F8-8BB6-3114F6650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8C829E-4368-B736-C8C7-1CAC9A32C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4F820A-97AF-F25C-73C0-E61A2830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590B-49F2-4145-BAE9-786D9B1600E2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650FC7-0B10-045A-C0FD-E6C7F8FF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63F016-C536-6397-9130-623ECFE7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E5D1-DB97-43A6-B5D0-10ABA0395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72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36A6E-0CB1-EF43-B74A-DC3A1CBDA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F9EE41-DBD9-0F42-E64E-1E94FD5D2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5CC8C3-D432-4777-7575-DCA58878C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BE47BA-640D-03CC-03FE-4EBD3CDD6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B225D0-1E1C-52EA-5601-E2D574152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27A3F0-4305-DE18-7B72-6B84766F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590B-49F2-4145-BAE9-786D9B1600E2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1B6E6C-949D-1B9D-BC14-33EBC779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DB616-6952-9690-40E0-FEBB2CE5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E5D1-DB97-43A6-B5D0-10ABA0395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4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17E89-3758-5ED7-8029-F45E5D4E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0EB7F3-3FFB-E5E2-55D2-7CB5DFBFF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590B-49F2-4145-BAE9-786D9B1600E2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E18C3F-D2BA-4016-A060-6419FB68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994C33-8671-A056-4B94-BCBAAAEF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E5D1-DB97-43A6-B5D0-10ABA0395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7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BC7B7E-53C8-51CB-6E9A-DE9A3EB5F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590B-49F2-4145-BAE9-786D9B1600E2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27A02E-FA06-0093-3850-83FFC27C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615F74-7E42-AE91-A4F1-B159845F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E5D1-DB97-43A6-B5D0-10ABA0395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70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44983-AE7B-1272-B7FE-F30574BC7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26773-747B-044E-4A2E-939813D23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B2A912-FB33-36D9-5140-91FF43771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61059D-F89C-1CC1-0719-4A8B5558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590B-49F2-4145-BAE9-786D9B1600E2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378809-C2EF-759B-0EB9-438D4CCB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703856-D92C-6D55-82FC-84796DC0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E5D1-DB97-43A6-B5D0-10ABA0395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65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7B14A-0E1A-61D9-DAEF-A41E8A429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18E03D-C040-0E9B-0C6F-F2D7FC725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1110BF-F72C-72CE-D7E5-B39ACEFE3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A140C0-653C-9769-4FC8-62FC54BE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590B-49F2-4145-BAE9-786D9B1600E2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40D065-4A6B-88A4-5B36-57508E78B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D78CCC-5433-CB2D-F0A2-A1CCFCDF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E5D1-DB97-43A6-B5D0-10ABA0395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95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238398-8031-91F8-FB49-328D8BD63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3E67E8-F74F-026F-C4A4-EA87DA0C5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5E651-6D91-8C95-231D-D50A045E4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A590B-49F2-4145-BAE9-786D9B1600E2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908A1-EC0A-4B94-B05D-19C0A2364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F90983-9CA1-92DF-7691-D6276C368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8E5D1-DB97-43A6-B5D0-10ABA0395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43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84EC5DE8-AB09-8245-BA81-FAFBB7B59E07}"/>
              </a:ext>
            </a:extLst>
          </p:cNvPr>
          <p:cNvSpPr txBox="1"/>
          <p:nvPr/>
        </p:nvSpPr>
        <p:spPr>
          <a:xfrm>
            <a:off x="1258891" y="217481"/>
            <a:ext cx="3680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■  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개인별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) 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데이터분석 사례 탐색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D79AAF-45BF-61B0-64BD-2AC6E415B367}"/>
              </a:ext>
            </a:extLst>
          </p:cNvPr>
          <p:cNvSpPr txBox="1"/>
          <p:nvPr/>
        </p:nvSpPr>
        <p:spPr>
          <a:xfrm>
            <a:off x="7656515" y="287257"/>
            <a:ext cx="3304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Remote Internship Program PBL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템플릿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5EB4B4E-079F-B7C8-1B2E-BC16CF24F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415125"/>
              </p:ext>
            </p:extLst>
          </p:nvPr>
        </p:nvGraphicFramePr>
        <p:xfrm>
          <a:off x="1359770" y="1052949"/>
          <a:ext cx="9472463" cy="5465834"/>
        </p:xfrm>
        <a:graphic>
          <a:graphicData uri="http://schemas.openxmlformats.org/drawingml/2006/table">
            <a:tbl>
              <a:tblPr/>
              <a:tblGrid>
                <a:gridCol w="1660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0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spc="-15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사례명</a:t>
                      </a:r>
                      <a:endParaRPr lang="ko-KR" altLang="en-US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국민권익위원회</a:t>
                      </a: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빅데이터 분석을 통한 정책수립 및 제도개선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071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멘토링 팀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조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Expert 3</a:t>
                      </a: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팀</a:t>
                      </a: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/4</a:t>
                      </a: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조</a:t>
                      </a: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박서형</a:t>
                      </a:r>
                      <a:endParaRPr lang="en-US" altLang="ko-KR" sz="1200" b="1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13833"/>
                  </a:ext>
                </a:extLst>
              </a:tr>
              <a:tr h="8146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활용 데이터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    민원 데이터</a:t>
                      </a:r>
                      <a:endParaRPr lang="en-US" sz="1100" b="1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8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데이터분석</a:t>
                      </a:r>
                      <a:endParaRPr lang="en-US" altLang="ko-KR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준비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과정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절차</a:t>
                      </a:r>
                      <a:endParaRPr lang="ko-KR" altLang="en-US" sz="1000" kern="0" dirty="0">
                        <a:solidFill>
                          <a:prstClr val="black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l" defTabSz="91397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데이터 수집</a:t>
                      </a: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) 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국민신문고 및 지자체 개별 창구 등을 통해 접수된 민원 데이터를 </a:t>
                      </a: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[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민원분석시스템</a:t>
                      </a: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으로 수집한다</a:t>
                      </a:r>
                      <a:endParaRPr lang="en-US" altLang="ko-KR" sz="1100" b="0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모니터링</a:t>
                      </a: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) [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민원분석시스템</a:t>
                      </a: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]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에 수집된 민원정보를 모니터링하고 각종 민원발생 현황</a:t>
                      </a: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주요 민원 키워드</a:t>
                      </a: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급증 민원 등을 파악한다</a:t>
                      </a:r>
                      <a:endParaRPr lang="en-US" altLang="ko-KR" sz="1100" b="0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유형별 분석</a:t>
                      </a: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) 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정기 분석</a:t>
                      </a: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국민적 관심사항이나 사회 현안에 대한 이슈민원 분석 등 다양한 방식으로 민원을 분석한다</a:t>
                      </a:r>
                      <a:endParaRPr lang="en-US" altLang="ko-KR" sz="1100" b="0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16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데이터분석 결과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397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 국민들의 일상생활 속에 불편한 점을 알 수 있다</a:t>
                      </a:r>
                      <a:endParaRPr lang="en-US" altLang="ko-KR" sz="1100" b="0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100" kern="1200" spc="0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98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효과</a:t>
                      </a: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성과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38100" lvl="0" indent="-171450" algn="l" defTabSz="913970" rtl="0" eaLnBrk="1" fontAlgn="base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민원추이</a:t>
                      </a: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기관별 민원현황</a:t>
                      </a: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주요민원 사례 등이 포함된 동향보고서를 매주</a:t>
                      </a: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매월 제공한다</a:t>
                      </a:r>
                      <a:endParaRPr lang="en-US" altLang="ko-KR" sz="1100" b="0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171450" marR="38100" lvl="0" indent="-171450" algn="l" defTabSz="91397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국민의 편의 증진을 돕는다</a:t>
                      </a: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</a:t>
                      </a:r>
                    </a:p>
                    <a:p>
                      <a:pPr marL="171450" marR="38100" lvl="0" indent="-171450" algn="l" defTabSz="91397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제도개선이 필요하다고 판단되는 경우 국민권익위원회가 직접 제도개선을 추진한다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/>
                        <a:cs typeface="+mn-cs"/>
                        <a:sym typeface="Wingdings"/>
                      </a:endParaRPr>
                    </a:p>
                    <a:p>
                      <a:pPr marL="171450" marR="38100" lvl="0" indent="-171450" algn="l" defTabSz="913970" rtl="0" eaLnBrk="1" fontAlgn="base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98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인사이트</a:t>
                      </a:r>
                      <a:b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400" b="1" i="0" u="none" strike="noStrike" kern="1200" cap="none" spc="-150" normalizeH="0" baseline="0" noProof="0" dirty="0" err="1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느낀점</a:t>
                      </a: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활용 포인트</a:t>
                      </a: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l" defTabSz="91397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민원 빅데이터 속에서 국민의 불편사항을 발굴하여 실제 정책으로 연결한다는 점이 인상 깊었다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. 2021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년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11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월부터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2022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년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4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월까지 민원분석시스템에서 수집한 민원 빅데이터 중 국민 불편을 유발하는 사례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21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건을 발굴해 관계기관에 제공했고 이 중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90.5%(19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건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)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가 정책으로 활용되었다고 한다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.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또한 민원 데이터는 국민들이 손쉽게 접근할 수 있어서 제공되는 민원 데이터의 분석을 통해 정책 개선 아이디어를 제시해 볼 수 있을 것 같다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.</a:t>
                      </a: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65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Pretendard Medium</vt:lpstr>
      <vt:lpstr>나눔바른고딕</vt:lpstr>
      <vt:lpstr>나눔바른고딕OTF</vt:lpstr>
      <vt:lpstr>맑은 고딕</vt:lpstr>
      <vt:lpstr>Arial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서형</dc:creator>
  <cp:lastModifiedBy>박 서형</cp:lastModifiedBy>
  <cp:revision>2</cp:revision>
  <dcterms:created xsi:type="dcterms:W3CDTF">2022-09-30T02:26:34Z</dcterms:created>
  <dcterms:modified xsi:type="dcterms:W3CDTF">2022-09-30T05:13:58Z</dcterms:modified>
</cp:coreProperties>
</file>