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3"/>
  </p:notesMasterIdLst>
  <p:sldIdLst>
    <p:sldId id="271" r:id="rId2"/>
  </p:sldIdLst>
  <p:sldSz cx="9906000" cy="6858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315"/>
    <a:srgbClr val="EBECF2"/>
    <a:srgbClr val="D3D3D4"/>
    <a:srgbClr val="F5F6FC"/>
    <a:srgbClr val="FFBD00"/>
    <a:srgbClr val="D7DCFA"/>
    <a:srgbClr val="162CA6"/>
    <a:srgbClr val="FFFFFF"/>
    <a:srgbClr val="4665F0"/>
    <a:srgbClr val="476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9453AB-5211-4336-95E2-280895533404}" v="659" dt="2022-09-30T13:41:15.0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095" autoAdjust="0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80" y="4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모현정" userId="64e3885b-562a-4bb8-a8f1-7c580e378aa4" providerId="ADAL" clId="{B99453AB-5211-4336-95E2-280895533404}"/>
    <pc:docChg chg="undo custSel delSld modSld">
      <pc:chgData name="모현정" userId="64e3885b-562a-4bb8-a8f1-7c580e378aa4" providerId="ADAL" clId="{B99453AB-5211-4336-95E2-280895533404}" dt="2022-09-30T13:42:06.971" v="7350" actId="20577"/>
      <pc:docMkLst>
        <pc:docMk/>
      </pc:docMkLst>
      <pc:sldChg chg="modSp mod">
        <pc:chgData name="모현정" userId="64e3885b-562a-4bb8-a8f1-7c580e378aa4" providerId="ADAL" clId="{B99453AB-5211-4336-95E2-280895533404}" dt="2022-09-30T13:42:06.971" v="7350" actId="20577"/>
        <pc:sldMkLst>
          <pc:docMk/>
          <pc:sldMk cId="735651484" sldId="271"/>
        </pc:sldMkLst>
        <pc:graphicFrameChg chg="mod modGraphic">
          <ac:chgData name="모현정" userId="64e3885b-562a-4bb8-a8f1-7c580e378aa4" providerId="ADAL" clId="{B99453AB-5211-4336-95E2-280895533404}" dt="2022-09-30T13:42:06.971" v="7350" actId="20577"/>
          <ac:graphicFrameMkLst>
            <pc:docMk/>
            <pc:sldMk cId="735651484" sldId="271"/>
            <ac:graphicFrameMk id="12" creationId="{75EB4B4E-079F-B7C8-1B2E-BC16CF24F68A}"/>
          </ac:graphicFrameMkLst>
        </pc:graphicFrameChg>
      </pc:sldChg>
      <pc:sldChg chg="del">
        <pc:chgData name="모현정" userId="64e3885b-562a-4bb8-a8f1-7c580e378aa4" providerId="ADAL" clId="{B99453AB-5211-4336-95E2-280895533404}" dt="2022-09-28T15:11:57.714" v="0" actId="2696"/>
        <pc:sldMkLst>
          <pc:docMk/>
          <pc:sldMk cId="1999248081" sldId="272"/>
        </pc:sldMkLst>
      </pc:sldChg>
      <pc:sldChg chg="del">
        <pc:chgData name="모현정" userId="64e3885b-562a-4bb8-a8f1-7c580e378aa4" providerId="ADAL" clId="{B99453AB-5211-4336-95E2-280895533404}" dt="2022-09-28T15:11:59.519" v="1" actId="2696"/>
        <pc:sldMkLst>
          <pc:docMk/>
          <pc:sldMk cId="2087971037" sldId="273"/>
        </pc:sldMkLst>
      </pc:sldChg>
      <pc:sldChg chg="del">
        <pc:chgData name="모현정" userId="64e3885b-562a-4bb8-a8f1-7c580e378aa4" providerId="ADAL" clId="{B99453AB-5211-4336-95E2-280895533404}" dt="2022-09-28T15:12:00.744" v="2" actId="2696"/>
        <pc:sldMkLst>
          <pc:docMk/>
          <pc:sldMk cId="2328165435" sldId="274"/>
        </pc:sldMkLst>
      </pc:sldChg>
      <pc:sldChg chg="del">
        <pc:chgData name="모현정" userId="64e3885b-562a-4bb8-a8f1-7c580e378aa4" providerId="ADAL" clId="{B99453AB-5211-4336-95E2-280895533404}" dt="2022-09-28T15:12:01.763" v="3" actId="2696"/>
        <pc:sldMkLst>
          <pc:docMk/>
          <pc:sldMk cId="3154043053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B8F5B-5E33-3A4D-B5DD-DBB39E83336B}" type="datetimeFigureOut">
              <a:rPr kumimoji="1" lang="ko-Kore-KR" altLang="en-US" smtClean="0"/>
              <a:t>09/30/2022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6C687-EA18-284E-AC39-902A3D4509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175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76CC2CF-D8B2-4729-9E28-DF0D845F6404}"/>
              </a:ext>
            </a:extLst>
          </p:cNvPr>
          <p:cNvSpPr/>
          <p:nvPr userDrawn="1"/>
        </p:nvSpPr>
        <p:spPr>
          <a:xfrm>
            <a:off x="0" y="0"/>
            <a:ext cx="9906000" cy="720000"/>
          </a:xfrm>
          <a:prstGeom prst="rect">
            <a:avLst/>
          </a:prstGeom>
          <a:solidFill>
            <a:srgbClr val="162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3990A051-84B5-4849-B695-57872BEEF727}"/>
              </a:ext>
            </a:extLst>
          </p:cNvPr>
          <p:cNvSpPr txBox="1">
            <a:spLocks/>
          </p:cNvSpPr>
          <p:nvPr userDrawn="1"/>
        </p:nvSpPr>
        <p:spPr>
          <a:xfrm>
            <a:off x="3581400" y="6548282"/>
            <a:ext cx="2743200" cy="24070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73BFA2-45FF-424F-ADFE-DF3B9EC9232B}" type="slidenum">
              <a:rPr lang="ko-KR" altLang="en-US" sz="1000" b="1" spc="-20" baseline="0" smtClean="0">
                <a:solidFill>
                  <a:schemeClr val="bg1">
                    <a:lumMod val="50000"/>
                  </a:schemeClr>
                </a:solidFill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000" b="0" spc="-20" baseline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844707-8EFB-5D12-45D5-B287D53DB9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019" y="6548282"/>
            <a:ext cx="1073218" cy="21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24">
            <a:extLst>
              <a:ext uri="{FF2B5EF4-FFF2-40B4-BE49-F238E27FC236}">
                <a16:creationId xmlns:a16="http://schemas.microsoft.com/office/drawing/2014/main" id="{4E7C0035-880C-46F6-A227-CE682555CEA7}"/>
              </a:ext>
            </a:extLst>
          </p:cNvPr>
          <p:cNvCxnSpPr>
            <a:cxnSpLocks/>
          </p:cNvCxnSpPr>
          <p:nvPr userDrawn="1"/>
        </p:nvCxnSpPr>
        <p:spPr>
          <a:xfrm>
            <a:off x="431800" y="850900"/>
            <a:ext cx="9224075" cy="0"/>
          </a:xfrm>
          <a:prstGeom prst="line">
            <a:avLst/>
          </a:prstGeom>
          <a:ln w="6350">
            <a:solidFill>
              <a:srgbClr val="D0D0D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BCAFE82A-15F4-4066-86FC-ABD2B689E727}"/>
              </a:ext>
            </a:extLst>
          </p:cNvPr>
          <p:cNvGrpSpPr/>
          <p:nvPr userDrawn="1"/>
        </p:nvGrpSpPr>
        <p:grpSpPr>
          <a:xfrm>
            <a:off x="0" y="3"/>
            <a:ext cx="177800" cy="6857997"/>
            <a:chOff x="-5451" y="-3847"/>
            <a:chExt cx="177800" cy="6857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7FBEA0-BC89-4C54-835B-BB063FC7DD76}"/>
                </a:ext>
              </a:extLst>
            </p:cNvPr>
            <p:cNvSpPr/>
            <p:nvPr/>
          </p:nvSpPr>
          <p:spPr>
            <a:xfrm>
              <a:off x="-5451" y="0"/>
              <a:ext cx="176713" cy="6854150"/>
            </a:xfrm>
            <a:prstGeom prst="rect">
              <a:avLst/>
            </a:prstGeom>
            <a:solidFill>
              <a:srgbClr val="314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" name="자유형 180">
              <a:extLst>
                <a:ext uri="{FF2B5EF4-FFF2-40B4-BE49-F238E27FC236}">
                  <a16:creationId xmlns:a16="http://schemas.microsoft.com/office/drawing/2014/main" id="{5D35B14A-9E4C-46C0-AB8F-B8DC1DD2AC52}"/>
                </a:ext>
              </a:extLst>
            </p:cNvPr>
            <p:cNvSpPr/>
            <p:nvPr/>
          </p:nvSpPr>
          <p:spPr>
            <a:xfrm>
              <a:off x="-5451" y="-3847"/>
              <a:ext cx="177800" cy="829168"/>
            </a:xfrm>
            <a:custGeom>
              <a:avLst/>
              <a:gdLst>
                <a:gd name="connsiteX0" fmla="*/ 0 w 177800"/>
                <a:gd name="connsiteY0" fmla="*/ 0 h 829168"/>
                <a:gd name="connsiteX1" fmla="*/ 177800 w 177800"/>
                <a:gd name="connsiteY1" fmla="*/ 0 h 829168"/>
                <a:gd name="connsiteX2" fmla="*/ 177800 w 177800"/>
                <a:gd name="connsiteY2" fmla="*/ 829168 h 829168"/>
                <a:gd name="connsiteX3" fmla="*/ 0 w 177800"/>
                <a:gd name="connsiteY3" fmla="*/ 592229 h 829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00" h="829168">
                  <a:moveTo>
                    <a:pt x="0" y="0"/>
                  </a:moveTo>
                  <a:lnTo>
                    <a:pt x="177800" y="0"/>
                  </a:lnTo>
                  <a:lnTo>
                    <a:pt x="177800" y="829168"/>
                  </a:lnTo>
                  <a:lnTo>
                    <a:pt x="0" y="592229"/>
                  </a:lnTo>
                  <a:close/>
                </a:path>
              </a:pathLst>
            </a:custGeom>
            <a:solidFill>
              <a:srgbClr val="162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" name="자유형 181">
              <a:extLst>
                <a:ext uri="{FF2B5EF4-FFF2-40B4-BE49-F238E27FC236}">
                  <a16:creationId xmlns:a16="http://schemas.microsoft.com/office/drawing/2014/main" id="{F3358993-4E57-4465-AC21-07C7ED79EC81}"/>
                </a:ext>
              </a:extLst>
            </p:cNvPr>
            <p:cNvSpPr/>
            <p:nvPr/>
          </p:nvSpPr>
          <p:spPr>
            <a:xfrm>
              <a:off x="-5451" y="576200"/>
              <a:ext cx="177800" cy="378661"/>
            </a:xfrm>
            <a:custGeom>
              <a:avLst/>
              <a:gdLst>
                <a:gd name="connsiteX0" fmla="*/ 0 w 177800"/>
                <a:gd name="connsiteY0" fmla="*/ 0 h 378661"/>
                <a:gd name="connsiteX1" fmla="*/ 177800 w 177800"/>
                <a:gd name="connsiteY1" fmla="*/ 236940 h 378661"/>
                <a:gd name="connsiteX2" fmla="*/ 177800 w 177800"/>
                <a:gd name="connsiteY2" fmla="*/ 378661 h 378661"/>
                <a:gd name="connsiteX3" fmla="*/ 0 w 177800"/>
                <a:gd name="connsiteY3" fmla="*/ 141721 h 37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00" h="378661">
                  <a:moveTo>
                    <a:pt x="0" y="0"/>
                  </a:moveTo>
                  <a:lnTo>
                    <a:pt x="177800" y="236940"/>
                  </a:lnTo>
                  <a:lnTo>
                    <a:pt x="177800" y="378661"/>
                  </a:lnTo>
                  <a:lnTo>
                    <a:pt x="0" y="141721"/>
                  </a:lnTo>
                  <a:close/>
                </a:path>
              </a:pathLst>
            </a:custGeom>
            <a:solidFill>
              <a:srgbClr val="4767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ore-KR" altLang="en-US" dirty="0"/>
            </a:p>
          </p:txBody>
        </p:sp>
      </p:grpSp>
      <p:pic>
        <p:nvPicPr>
          <p:cNvPr id="15" name="그림 14" descr="텍스트, 시계, 클립아트이(가) 표시된 사진&#10;&#10;자동 생성된 설명">
            <a:extLst>
              <a:ext uri="{FF2B5EF4-FFF2-40B4-BE49-F238E27FC236}">
                <a16:creationId xmlns:a16="http://schemas.microsoft.com/office/drawing/2014/main" id="{52495E4D-0FDF-49ED-B433-DE0BC38E00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57275" y="316799"/>
            <a:ext cx="673200" cy="286110"/>
          </a:xfrm>
          <a:prstGeom prst="rect">
            <a:avLst/>
          </a:prstGeom>
        </p:spPr>
      </p:pic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18B8DD5C-1FE4-4BA0-9A6F-1C31899B9DA8}"/>
              </a:ext>
            </a:extLst>
          </p:cNvPr>
          <p:cNvSpPr txBox="1">
            <a:spLocks/>
          </p:cNvSpPr>
          <p:nvPr userDrawn="1"/>
        </p:nvSpPr>
        <p:spPr>
          <a:xfrm>
            <a:off x="3581400" y="6548282"/>
            <a:ext cx="2743200" cy="24070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73BFA2-45FF-424F-ADFE-DF3B9EC9232B}" type="slidenum">
              <a:rPr lang="ko-KR" altLang="en-US" sz="1000" b="1" spc="-20" baseline="0" smtClean="0">
                <a:solidFill>
                  <a:schemeClr val="bg1">
                    <a:lumMod val="50000"/>
                  </a:schemeClr>
                </a:solidFill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000" b="0" spc="-20" baseline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5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2E719-EA99-8640-BA06-8005D83215FC}" type="datetimeFigureOut">
              <a:rPr kumimoji="1" lang="ko-Kore-KR" altLang="en-US" smtClean="0"/>
              <a:t>09/30/2022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6F6BC-592A-D642-AC33-7E3927747E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143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84EC5DE8-AB09-8245-BA81-FAFBB7B59E07}"/>
              </a:ext>
            </a:extLst>
          </p:cNvPr>
          <p:cNvSpPr txBox="1"/>
          <p:nvPr/>
        </p:nvSpPr>
        <p:spPr>
          <a:xfrm>
            <a:off x="115891" y="217481"/>
            <a:ext cx="3680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■  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개인별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) 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데이터분석 사례 탐색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D79AAF-45BF-61B0-64BD-2AC6E415B367}"/>
              </a:ext>
            </a:extLst>
          </p:cNvPr>
          <p:cNvSpPr txBox="1"/>
          <p:nvPr/>
        </p:nvSpPr>
        <p:spPr>
          <a:xfrm>
            <a:off x="6513514" y="287256"/>
            <a:ext cx="3304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Remote Internship Program PBL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템플릿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5EB4B4E-079F-B7C8-1B2E-BC16CF24F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279961"/>
              </p:ext>
            </p:extLst>
          </p:nvPr>
        </p:nvGraphicFramePr>
        <p:xfrm>
          <a:off x="216769" y="788088"/>
          <a:ext cx="9472463" cy="6010712"/>
        </p:xfrm>
        <a:graphic>
          <a:graphicData uri="http://schemas.openxmlformats.org/drawingml/2006/table">
            <a:tbl>
              <a:tblPr/>
              <a:tblGrid>
                <a:gridCol w="166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47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사례명</a:t>
                      </a: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소비자의 데이터를 분석을 통한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맞춤형 서비스 제공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32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멘토링 팀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조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Expert 3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팀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/4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조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모현정</a:t>
                      </a:r>
                      <a:endParaRPr lang="en-US" altLang="ko-KR" sz="11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13833"/>
                  </a:ext>
                </a:extLst>
              </a:tr>
              <a:tr h="27848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활용 데이터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소비자 행동 패턴 데이터</a:t>
                      </a:r>
                      <a:endParaRPr lang="en-US" sz="11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3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데이터분석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준비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과정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절차</a:t>
                      </a:r>
                      <a:endParaRPr lang="ko-KR" altLang="en-US" sz="1000" kern="0" dirty="0">
                        <a:solidFill>
                          <a:prstClr val="black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-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신규 가입 시 관심 있는 영역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영화 장르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그동안 보 영화에 대해서 평점을 하도록 한다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-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프로그램을 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1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편부터 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3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까지 다 보는 사람이 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70%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라고 했을 때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사람들이 평균적으로 끊어서 보는 시점은 </a:t>
                      </a:r>
                      <a:r>
                        <a:rPr lang="ko-KR" altLang="en-US" sz="1100" b="1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언제인지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나머지 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30%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는 뭘 보는지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에피소드 하나를 본 후 다음 에피소드 보는 데는 얼마나 걸리는지 이러한 세부 내용을 모두 본다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.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좀 더 구체적으로는 시청자가 언제 멈추는지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뒤로 돌려보는지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앞으로 돌려보는지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각 프로그램을 언제 보는지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보는 날짜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시간대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시청하는 곳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어떤 기기를 쓰는지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언제 일시 정지를 하고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얼마나 있다가 다시 돌아오는지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평점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검색 결과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브라우징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스크롤 패턴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영화 내부에 있는 정보들로 엔딩 </a:t>
                      </a:r>
                      <a:r>
                        <a:rPr lang="ko-KR" altLang="en-US" sz="1100" b="1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크레딧이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시작하는 시간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크레딧이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넘어갈 때 쓰이는 배경 색깔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화면의 내용 등이 있다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-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시청하던 프로그램이 끝난 후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이때 </a:t>
                      </a:r>
                      <a:r>
                        <a:rPr lang="ko-KR" altLang="en-US" sz="1100" b="1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넷플릭스의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추천 시스템이 작동하여 시청자가 이다음에 뭘 보고 </a:t>
                      </a:r>
                      <a:r>
                        <a:rPr lang="ko-KR" altLang="en-US" sz="1100" b="1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싶은지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예측해서 제시한다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.</a:t>
                      </a:r>
                      <a:endParaRPr lang="en-US" altLang="ko-KR" sz="1100" b="0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98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데이터분석 결과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-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마지막에 있는 크레딧 정보는 시청자가 프로그램을 다 </a:t>
                      </a:r>
                      <a:r>
                        <a:rPr lang="ko-KR" altLang="en-US" sz="1100" b="1" kern="1200" spc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본 후에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하는 행동이 중요하므로 꼭 분석하고 알아야 할 정보 중 하나이다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.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시청하던 프로그램이 끝난 후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다시 무엇을 볼까 찾아볼 수도 있고 앱을 그냥 닫아버릴 수도 있는데 이때 </a:t>
                      </a:r>
                      <a:r>
                        <a:rPr lang="ko-KR" altLang="en-US" sz="1100" b="1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넷플릭스의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추천 시스템이 작동하여 시청자가 이다음에 뭘 보고 </a:t>
                      </a:r>
                      <a:r>
                        <a:rPr lang="ko-KR" altLang="en-US" sz="1100" b="1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싶은지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예측해서 제시해 </a:t>
                      </a:r>
                      <a:r>
                        <a:rPr lang="ko-KR" altLang="en-US" sz="1100" b="1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넷플릭스에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계속 머무르게 할 수 있다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-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한 달에 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15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시간 이상 동영상을 볼 때 </a:t>
                      </a:r>
                      <a:r>
                        <a:rPr lang="ko-KR" altLang="en-US" sz="1100" b="1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넷플릭스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구독을 해지할 가능성은 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75%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이하지만 시청 기간이 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5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시간 이하라면 해지 가능성은 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95%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수준이다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.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즉 고객들이 매달 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15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시간 이상 동영상을 봐야만 구독 유지율이 높아지는데 그러기 위해서는 드라마 한 편을 본 후 시청자가 끄기 전에 다음 에피소드를 자동으로 틀거나 영화를 본 후 엔딩 </a:t>
                      </a:r>
                      <a:r>
                        <a:rPr lang="ko-KR" altLang="en-US" sz="1100" b="1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크레딧이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나오는 직후에 추천 영화 리스트를 보여주어 바로 재생 버튼을 누를 수 있게 해야 한다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98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효과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성과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- </a:t>
                      </a:r>
                      <a:r>
                        <a:rPr lang="ko-KR" altLang="en-US" sz="1100" b="1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넷플릭스의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신규 가입 시 수집한 정보를 통해서 시청자가 보고 싶어하는 영화나 </a:t>
                      </a:r>
                      <a:r>
                        <a:rPr lang="ko-KR" altLang="en-US" sz="1100" b="1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티비이쇼를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찾아주도록 도와주는 것이 </a:t>
                      </a:r>
                      <a:r>
                        <a:rPr lang="ko-KR" altLang="en-US" sz="1100" b="1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넷플릭스의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성공에 불가결한 요소이다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.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더는 보고 싶은 프로그램이 없다고 생각해 </a:t>
                      </a:r>
                      <a:r>
                        <a:rPr lang="ko-KR" altLang="en-US" sz="1100" b="1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넷플릭스를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끊어버리는 일을 만들지도 않고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보고 싶어할 만한 프로그램을 추천하는 추천 알고리즘을 통해 고객이 </a:t>
                      </a:r>
                      <a:r>
                        <a:rPr lang="ko-KR" altLang="en-US" sz="1100" b="1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넷플릭스를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계속 보게 한다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.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이러한 </a:t>
                      </a:r>
                      <a:r>
                        <a:rPr lang="ko-KR" altLang="en-US" sz="1100" b="1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넷플릭스의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추천 </a:t>
                      </a:r>
                      <a:r>
                        <a:rPr lang="ko-KR" altLang="en-US" sz="1100" b="1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알고르짐은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시청자 행동의 약 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75%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가 </a:t>
                      </a:r>
                      <a:r>
                        <a:rPr lang="ko-KR" altLang="en-US" sz="1100" b="1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넷플릭스의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추천에 기반을 둔 것이기 때문에 꽤 성공적이다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.</a:t>
                      </a:r>
                      <a:endParaRPr lang="en-US" altLang="ko-KR" sz="1100" b="0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388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인사이트</a:t>
                      </a:r>
                      <a:b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1" i="0" u="none" strike="noStrike" kern="1200" cap="none" spc="-150" normalizeH="0" baseline="0" noProof="0" dirty="0" err="1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느낀점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활용 포인트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-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과거 전통적인 텔레비전은 고객층을 세분화해서 나누어 보여주거나 자료를 수집할 수 없었다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. 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사람들이 평점을 주어도 근사치에 가까웠고 파일럿 프로그램 방영 후 그 프로그램을 지속적으로 할지 안 할지 경험과 직관으로 이루어졌으나 </a:t>
                      </a:r>
                      <a:r>
                        <a:rPr lang="ko-KR" altLang="en-US" sz="1100" b="1" kern="1200" spc="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넷플릭스는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인터넷 기업이고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2015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년 말 기준 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7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천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4</a:t>
                      </a:r>
                      <a:r>
                        <a:rPr lang="ko-KR" altLang="en-US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백만이 넘는 고객에 대해 다양한 정보를 가지고 있다</a:t>
                      </a:r>
                      <a:r>
                        <a:rPr lang="en-US" altLang="ko-KR" sz="11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.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65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2084</TotalTime>
  <Words>465</Words>
  <Application>Microsoft Office PowerPoint</Application>
  <PresentationFormat>A4 용지(210x297mm)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Pretendard Medium</vt:lpstr>
      <vt:lpstr>나눔바른고딕</vt:lpstr>
      <vt:lpstr>나눔바른고딕OTF</vt:lpstr>
      <vt:lpstr>Arial</vt:lpstr>
      <vt:lpstr>Calibri</vt:lpstr>
      <vt:lpstr>Calibri Light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희영</dc:creator>
  <cp:lastModifiedBy>모현정</cp:lastModifiedBy>
  <cp:revision>129</cp:revision>
  <dcterms:created xsi:type="dcterms:W3CDTF">2022-03-21T07:12:26Z</dcterms:created>
  <dcterms:modified xsi:type="dcterms:W3CDTF">2022-09-30T13:42:15Z</dcterms:modified>
</cp:coreProperties>
</file>