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44"/>
  </p:notesMasterIdLst>
  <p:sldIdLst>
    <p:sldId id="2439" r:id="rId2"/>
    <p:sldId id="2409" r:id="rId3"/>
    <p:sldId id="2353" r:id="rId4"/>
    <p:sldId id="2398" r:id="rId5"/>
    <p:sldId id="2354" r:id="rId6"/>
    <p:sldId id="2410" r:id="rId7"/>
    <p:sldId id="2356" r:id="rId8"/>
    <p:sldId id="2390" r:id="rId9"/>
    <p:sldId id="2397" r:id="rId10"/>
    <p:sldId id="2412" r:id="rId11"/>
    <p:sldId id="2357" r:id="rId12"/>
    <p:sldId id="2414" r:id="rId13"/>
    <p:sldId id="2415" r:id="rId14"/>
    <p:sldId id="2407" r:id="rId15"/>
    <p:sldId id="2416" r:id="rId16"/>
    <p:sldId id="2413" r:id="rId17"/>
    <p:sldId id="2417" r:id="rId18"/>
    <p:sldId id="2418" r:id="rId19"/>
    <p:sldId id="2419" r:id="rId20"/>
    <p:sldId id="2420" r:id="rId21"/>
    <p:sldId id="2421" r:id="rId22"/>
    <p:sldId id="2437" r:id="rId23"/>
    <p:sldId id="2436" r:id="rId24"/>
    <p:sldId id="2438" r:id="rId25"/>
    <p:sldId id="2427" r:id="rId26"/>
    <p:sldId id="2426" r:id="rId27"/>
    <p:sldId id="2429" r:id="rId28"/>
    <p:sldId id="2428" r:id="rId29"/>
    <p:sldId id="2430" r:id="rId30"/>
    <p:sldId id="2431" r:id="rId31"/>
    <p:sldId id="2432" r:id="rId32"/>
    <p:sldId id="2433" r:id="rId33"/>
    <p:sldId id="2434" r:id="rId34"/>
    <p:sldId id="2435" r:id="rId35"/>
    <p:sldId id="2422" r:id="rId36"/>
    <p:sldId id="2423" r:id="rId37"/>
    <p:sldId id="2424" r:id="rId38"/>
    <p:sldId id="2425" r:id="rId39"/>
    <p:sldId id="2358" r:id="rId40"/>
    <p:sldId id="2408" r:id="rId41"/>
    <p:sldId id="2359" r:id="rId42"/>
    <p:sldId id="2364" r:id="rId4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덕우 남" initials="덕남" lastIdx="2" clrIdx="0">
    <p:extLst>
      <p:ext uri="{19B8F6BF-5375-455C-9EA6-DF929625EA0E}">
        <p15:presenceInfo xmlns:p15="http://schemas.microsoft.com/office/powerpoint/2012/main" userId="639f165c223db48e" providerId="Windows Live"/>
      </p:ext>
    </p:extLst>
  </p:cmAuthor>
  <p:cmAuthor id="2" name="user" initials="u" lastIdx="0" clrIdx="1">
    <p:extLst>
      <p:ext uri="{19B8F6BF-5375-455C-9EA6-DF929625EA0E}">
        <p15:presenceInfo xmlns:p15="http://schemas.microsoft.com/office/powerpoint/2012/main" userId="922938570542a2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FF"/>
    <a:srgbClr val="FF99CC"/>
    <a:srgbClr val="A7BEFF"/>
    <a:srgbClr val="1E1ECA"/>
    <a:srgbClr val="0000FF"/>
    <a:srgbClr val="8D40FE"/>
    <a:srgbClr val="A86EFE"/>
    <a:srgbClr val="000099"/>
    <a:srgbClr val="002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0" autoAdjust="0"/>
    <p:restoredTop sz="84979" autoAdjust="0"/>
  </p:normalViewPr>
  <p:slideViewPr>
    <p:cSldViewPr snapToGrid="0">
      <p:cViewPr varScale="1">
        <p:scale>
          <a:sx n="61" d="100"/>
          <a:sy n="61" d="100"/>
        </p:scale>
        <p:origin x="173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C55C0-C3FE-4B99-A309-B772EB78BA4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60CFD-B4B6-41AF-8DAE-77D146009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32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여의도의 경우 오피스 상권이다 보니 주말보다는 평일이 매출비율이 높고 가락 시장의 경우 </a:t>
            </a:r>
            <a:r>
              <a:rPr lang="en-US" altLang="ko-KR" dirty="0"/>
              <a:t>2021</a:t>
            </a:r>
            <a:r>
              <a:rPr lang="ko-KR" altLang="en-US" dirty="0"/>
              <a:t>년 휴업일이 금요일은 하루밖에 쉬지 않아 금요일매출 비율이 가장 높은 것으로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08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점심시간이나 저녁시간 및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휴식시간 을 포함한 시간대에서 사람들의 소비활동이 두드러지는 것으로 나타난다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사회적으로 더 안정적인 경제력을 갖출수록 소비생활이 더 잦음을 추론해볼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10-20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대는 오프라인 구매 건수보다 온라인 구매 건수가 더 높기 때문에 다른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나이대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보다는 매출 건수가 적게 보인다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20-30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대는 대부분 혼자 사는 경우가 많기 때문에 서비스 업종 뿐만 아니라 다른 업종에서도 구매 건수가 많기 때문에 적게 나타나는 것으로 보인다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특히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대의 경우는 부모님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(40-50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가 대신 결제해주는 경우가 많기 때문에 적게 나타나고 그렇기에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40-50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대의 매출 건수가 높게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나타는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영향이 있다고 본다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2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2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8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3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3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강한 상관관계 기준</a:t>
            </a:r>
            <a:r>
              <a:rPr lang="en-US" altLang="ko-KR" dirty="0"/>
              <a:t>(0.7</a:t>
            </a:r>
            <a:r>
              <a:rPr lang="ko-KR" altLang="en-US" dirty="0"/>
              <a:t>이상</a:t>
            </a:r>
            <a:r>
              <a:rPr lang="en-US" altLang="ko-KR" dirty="0"/>
              <a:t>) </a:t>
            </a:r>
            <a:r>
              <a:rPr lang="ko-KR" altLang="en-US" dirty="0"/>
              <a:t>상관 분석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38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52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설명력 </a:t>
            </a:r>
            <a:r>
              <a:rPr kumimoji="1" lang="en-US" altLang="ko-Kore-KR" dirty="0"/>
              <a:t>9</a:t>
            </a:r>
            <a:r>
              <a:rPr kumimoji="1" lang="en-US" altLang="ko-KR" dirty="0"/>
              <a:t>6%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40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설명력 </a:t>
            </a:r>
            <a:r>
              <a:rPr kumimoji="1" lang="en-US" altLang="ko-Kore-KR" dirty="0"/>
              <a:t>9</a:t>
            </a:r>
            <a:r>
              <a:rPr kumimoji="1" lang="en-US" altLang="ko-KR" dirty="0"/>
              <a:t>6%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43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 err="1"/>
              <a:t>Kpss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adf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두 가지의 정상성 검증방법에 따라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차분을 진행하고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정상성을 만족하는 차수</a:t>
            </a:r>
            <a:r>
              <a:rPr kumimoji="1" lang="en-US" altLang="ko-Kore-KR" dirty="0"/>
              <a:t>(d)</a:t>
            </a:r>
            <a:r>
              <a:rPr kumimoji="1" lang="ko-Kore-KR" altLang="en-US" dirty="0"/>
              <a:t>를 찾습니다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앞서 구한 차수 및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우연변동을 고려하여 </a:t>
            </a:r>
            <a:r>
              <a:rPr kumimoji="1" lang="en-US" altLang="ko-Kore-KR" dirty="0" err="1"/>
              <a:t>auto_arima</a:t>
            </a:r>
            <a:r>
              <a:rPr kumimoji="1" lang="en-US" altLang="ko-Kore-KR" dirty="0"/>
              <a:t>( )</a:t>
            </a:r>
            <a:r>
              <a:rPr kumimoji="1" lang="ko-Kore-KR" altLang="en-US" dirty="0"/>
              <a:t>를 통해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최적의 </a:t>
            </a:r>
            <a:r>
              <a:rPr kumimoji="1" lang="en-US" altLang="ko-Kore-KR" dirty="0" err="1"/>
              <a:t>arima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모델을 설계합니다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80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96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99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02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32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83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추천상권</a:t>
            </a:r>
            <a:r>
              <a:rPr lang="en-US" altLang="ko-KR" dirty="0"/>
              <a:t>: </a:t>
            </a:r>
            <a:r>
              <a:rPr lang="ko-KR" altLang="en-US" dirty="0"/>
              <a:t>매출액 기반으로 한 </a:t>
            </a:r>
            <a:r>
              <a:rPr lang="en-US" altLang="ko-KR" dirty="0"/>
              <a:t>TOP5 </a:t>
            </a:r>
            <a:r>
              <a:rPr lang="ko-KR" altLang="en-US" dirty="0"/>
              <a:t>업종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추천입지</a:t>
            </a:r>
            <a:r>
              <a:rPr lang="en-US" altLang="ko-KR" dirty="0"/>
              <a:t>: </a:t>
            </a:r>
            <a:r>
              <a:rPr lang="ko-KR" altLang="en-US" dirty="0"/>
              <a:t>매출액 기반 상권 지역 </a:t>
            </a:r>
            <a:r>
              <a:rPr lang="en-US" altLang="ko-KR" dirty="0"/>
              <a:t>TOP 10 -&gt; </a:t>
            </a:r>
            <a:r>
              <a:rPr lang="ko-KR" altLang="en-US" dirty="0"/>
              <a:t>환승역</a:t>
            </a:r>
            <a:r>
              <a:rPr lang="en-US" altLang="ko-KR" dirty="0"/>
              <a:t>, </a:t>
            </a:r>
            <a:r>
              <a:rPr lang="ko-KR" altLang="en-US" dirty="0"/>
              <a:t>관광특구 다수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가설</a:t>
            </a:r>
            <a:r>
              <a:rPr lang="en-US" altLang="ko-KR" dirty="0"/>
              <a:t>(1) </a:t>
            </a:r>
            <a:r>
              <a:rPr lang="ko-KR" altLang="en-US" dirty="0"/>
              <a:t>결과 주말을 앞둔 주중 목</a:t>
            </a:r>
            <a:r>
              <a:rPr lang="en-US" altLang="ko-KR" dirty="0"/>
              <a:t>-</a:t>
            </a:r>
            <a:r>
              <a:rPr lang="ko-KR" altLang="en-US" dirty="0"/>
              <a:t>금이 가장 높은 매출</a:t>
            </a:r>
            <a:r>
              <a:rPr lang="en-US" altLang="ko-KR" dirty="0"/>
              <a:t>, </a:t>
            </a:r>
            <a:r>
              <a:rPr lang="ko-KR" altLang="en-US" dirty="0"/>
              <a:t>주중</a:t>
            </a:r>
            <a:r>
              <a:rPr lang="en-US" altLang="ko-KR" dirty="0"/>
              <a:t>&gt;</a:t>
            </a:r>
            <a:r>
              <a:rPr lang="ko-KR" altLang="en-US" dirty="0"/>
              <a:t>주말</a:t>
            </a:r>
            <a:r>
              <a:rPr lang="en-US" altLang="ko-KR" dirty="0"/>
              <a:t>. </a:t>
            </a:r>
            <a:r>
              <a:rPr lang="ko-KR" altLang="en-US" sz="1200" i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특징별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매출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건수와 매출금액 간 상관관계 결과 금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관광지 경우 주말 휴무는 </a:t>
            </a: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비추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주관적 견해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 </a:t>
            </a: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타켓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높은 매출을 보였고 경제적 여유가 있는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40-50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위주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dirty="0"/>
              <a:t>향후 매출</a:t>
            </a:r>
            <a:r>
              <a:rPr lang="en-US" altLang="ko-KR" dirty="0"/>
              <a:t>: </a:t>
            </a:r>
            <a:r>
              <a:rPr lang="ko-KR" altLang="en-US" dirty="0"/>
              <a:t>시계열 결과를 통해 매출 증가 추세 확인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출근</a:t>
            </a:r>
            <a:r>
              <a:rPr kumimoji="1" lang="en-US" altLang="ko-Kore-KR" dirty="0"/>
              <a:t>~</a:t>
            </a:r>
            <a:r>
              <a:rPr kumimoji="1" lang="ko-Kore-KR" altLang="en-US" dirty="0"/>
              <a:t>퇴근 상업지역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가산디지털단지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강남역</a:t>
            </a:r>
            <a:r>
              <a:rPr kumimoji="1" lang="en-US" altLang="ko-KR" dirty="0"/>
              <a:t>, </a:t>
            </a:r>
            <a:r>
              <a:rPr kumimoji="1" lang="ko-KR" altLang="en-US" dirty="0"/>
              <a:t>노량진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동대문패션타운 관광특구</a:t>
            </a:r>
            <a:r>
              <a:rPr kumimoji="1" lang="en-US" altLang="ko-KR" dirty="0"/>
              <a:t>) </a:t>
            </a:r>
          </a:p>
          <a:p>
            <a:r>
              <a:rPr kumimoji="1" lang="en-US" altLang="ko-Kore-KR" dirty="0"/>
              <a:t>	</a:t>
            </a:r>
            <a:r>
              <a:rPr kumimoji="1" lang="ko-Kore-KR" altLang="en-US" dirty="0"/>
              <a:t>가산디지털단지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강남역 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환승역 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유동인구가 많음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ore-KR" dirty="0"/>
              <a:t>	</a:t>
            </a:r>
            <a:r>
              <a:rPr kumimoji="1" lang="ko-Kore-KR" altLang="en-US" dirty="0"/>
              <a:t>오전 낮 매출건수가 높고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오후 저녁시간대의 매출건수가 저조함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관광특구 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명동 남대문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북장동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다동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무교동 관광특구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종로 청계관광특구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ore-KR" dirty="0"/>
              <a:t>	</a:t>
            </a:r>
            <a:r>
              <a:rPr kumimoji="1" lang="ko-Kore-KR" altLang="en-US" dirty="0"/>
              <a:t>야외 관광시설의 경우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늦은 저녁 </a:t>
            </a:r>
            <a:r>
              <a:rPr kumimoji="1" lang="en-US" altLang="ko-Kore-KR" dirty="0"/>
              <a:t>~ </a:t>
            </a:r>
            <a:r>
              <a:rPr kumimoji="1" lang="ko-Kore-KR" altLang="en-US" dirty="0"/>
              <a:t>밤 시간대에 상권을 이용하는 관광객이 다수 있음을 추측가능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7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편의점 특성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운영</a:t>
            </a:r>
            <a:r>
              <a:rPr kumimoji="1" lang="en-US" altLang="ko-KR" dirty="0"/>
              <a:t>, </a:t>
            </a:r>
            <a:r>
              <a:rPr kumimoji="1" lang="ko-KR" altLang="en-US" dirty="0"/>
              <a:t>상권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연령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인구통계 불문하고 이용이 많은 업종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8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-&gt;</a:t>
            </a:r>
            <a:r>
              <a:rPr lang="ko-KR" altLang="en-US" dirty="0"/>
              <a:t>편의점은 </a:t>
            </a:r>
            <a:r>
              <a:rPr lang="en-US" altLang="ko-KR" dirty="0"/>
              <a:t>6-11</a:t>
            </a:r>
            <a:r>
              <a:rPr lang="ko-KR" altLang="en-US" dirty="0"/>
              <a:t>시에 최대</a:t>
            </a:r>
            <a:r>
              <a:rPr lang="en-US" altLang="ko-KR" dirty="0"/>
              <a:t>, 6</a:t>
            </a:r>
            <a:r>
              <a:rPr lang="ko-KR" altLang="en-US" dirty="0"/>
              <a:t>시 이전에 최소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커피</a:t>
            </a:r>
            <a:r>
              <a:rPr lang="en-US" altLang="ko-KR" dirty="0"/>
              <a:t>-</a:t>
            </a:r>
            <a:r>
              <a:rPr lang="ko-KR" altLang="en-US" dirty="0"/>
              <a:t>음료는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-14</a:t>
            </a:r>
            <a:r>
              <a:rPr lang="ko-KR" altLang="en-US" dirty="0"/>
              <a:t>시에 최대</a:t>
            </a:r>
            <a:r>
              <a:rPr lang="en-US" altLang="ko-KR" dirty="0"/>
              <a:t>, 6</a:t>
            </a:r>
            <a:r>
              <a:rPr lang="ko-KR" altLang="en-US" dirty="0"/>
              <a:t>시 이전에 최소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한식음식점은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-14</a:t>
            </a:r>
            <a:r>
              <a:rPr lang="ko-KR" altLang="en-US" dirty="0"/>
              <a:t>시에 최대</a:t>
            </a:r>
            <a:r>
              <a:rPr lang="en-US" altLang="ko-KR" dirty="0"/>
              <a:t>, 6</a:t>
            </a:r>
            <a:r>
              <a:rPr lang="ko-KR" altLang="en-US" dirty="0"/>
              <a:t>시 이전에 최소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의약품은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-14</a:t>
            </a:r>
            <a:r>
              <a:rPr lang="ko-KR" altLang="en-US" dirty="0"/>
              <a:t>시에 최대</a:t>
            </a:r>
            <a:r>
              <a:rPr lang="en-US" altLang="ko-KR" dirty="0"/>
              <a:t>, 6</a:t>
            </a:r>
            <a:r>
              <a:rPr lang="ko-KR" altLang="en-US" dirty="0"/>
              <a:t>시 이전에 최소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슈퍼마켓은 </a:t>
            </a:r>
            <a:r>
              <a:rPr lang="en-US" altLang="ko-KR" dirty="0"/>
              <a:t>17</a:t>
            </a:r>
            <a:r>
              <a:rPr lang="ko-KR" altLang="en-US" dirty="0"/>
              <a:t>시</a:t>
            </a:r>
            <a:r>
              <a:rPr lang="en-US" altLang="ko-KR" dirty="0"/>
              <a:t>-21</a:t>
            </a:r>
            <a:r>
              <a:rPr lang="ko-KR" altLang="en-US" dirty="0"/>
              <a:t>시에 최대</a:t>
            </a:r>
            <a:r>
              <a:rPr lang="en-US" altLang="ko-KR" dirty="0"/>
              <a:t>, 6</a:t>
            </a:r>
            <a:r>
              <a:rPr lang="ko-KR" altLang="en-US" dirty="0"/>
              <a:t>시 이전에 최소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모두 </a:t>
            </a:r>
            <a:r>
              <a:rPr lang="en-US" altLang="ko-KR" dirty="0"/>
              <a:t>6</a:t>
            </a:r>
            <a:r>
              <a:rPr lang="ko-KR" altLang="en-US" dirty="0"/>
              <a:t>시 이전에 최소를 보입니다</a:t>
            </a:r>
            <a:r>
              <a:rPr lang="en-US" altLang="ko-KR" dirty="0"/>
              <a:t>. </a:t>
            </a:r>
            <a:r>
              <a:rPr lang="ko-KR" altLang="en-US" dirty="0"/>
              <a:t>이는 평균적인 취침시간대의 영향으로 보입니다</a:t>
            </a:r>
            <a:r>
              <a:rPr lang="en-US" altLang="ko-KR" dirty="0"/>
              <a:t>. </a:t>
            </a:r>
            <a:r>
              <a:rPr lang="ko-KR" altLang="en-US" dirty="0"/>
              <a:t>매출건수 기준으로 </a:t>
            </a:r>
            <a:r>
              <a:rPr lang="en-US" altLang="ko-KR" dirty="0"/>
              <a:t>5</a:t>
            </a:r>
            <a:r>
              <a:rPr lang="ko-KR" altLang="en-US" dirty="0"/>
              <a:t>대 업종을 뽑았는데도 불구하고 편의점이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-14</a:t>
            </a:r>
            <a:r>
              <a:rPr lang="ko-KR" altLang="en-US" dirty="0"/>
              <a:t>시 부분을 제외하고는 모두 극단적으로 높은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편의점을 이용하는 사람들이 다른 업종을 이용하는 사람들보다 훨씬 많은데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24</a:t>
            </a:r>
            <a:r>
              <a:rPr lang="ko-KR" altLang="en-US" dirty="0"/>
              <a:t>시간 운영하는 특성과</a:t>
            </a:r>
            <a:r>
              <a:rPr lang="en-US" altLang="ko-KR" dirty="0"/>
              <a:t> </a:t>
            </a:r>
            <a:r>
              <a:rPr lang="ko-KR" altLang="en-US" dirty="0"/>
              <a:t>편의성</a:t>
            </a:r>
            <a:r>
              <a:rPr lang="en-US" altLang="ko-KR" dirty="0"/>
              <a:t>, </a:t>
            </a:r>
            <a:r>
              <a:rPr lang="ko-KR" altLang="en-US" dirty="0"/>
              <a:t>취급하는 품목의 다양성</a:t>
            </a:r>
            <a:r>
              <a:rPr lang="en-US" altLang="ko-KR" dirty="0"/>
              <a:t>, </a:t>
            </a:r>
            <a:r>
              <a:rPr lang="ko-KR" altLang="en-US" dirty="0"/>
              <a:t>점포의 개수 등에 의해 영향을 받을 수 있을 것으로 보입니다</a:t>
            </a:r>
            <a:r>
              <a:rPr lang="en-US" altLang="ko-KR" dirty="0"/>
              <a:t>(</a:t>
            </a:r>
            <a:r>
              <a:rPr lang="ko-KR" altLang="en-US" dirty="0"/>
              <a:t>데이터로부터 도출한 의견은 아니며 주관적 의견임</a:t>
            </a:r>
            <a:r>
              <a:rPr lang="en-US" altLang="ko-KR" dirty="0"/>
              <a:t>). </a:t>
            </a:r>
            <a:r>
              <a:rPr lang="ko-KR" altLang="en-US" dirty="0"/>
              <a:t>커피</a:t>
            </a:r>
            <a:r>
              <a:rPr lang="en-US" altLang="ko-KR" dirty="0"/>
              <a:t>-</a:t>
            </a:r>
            <a:r>
              <a:rPr lang="ko-KR" altLang="en-US" dirty="0"/>
              <a:t>음료 또한 많이 나타납니다</a:t>
            </a:r>
            <a:r>
              <a:rPr lang="en-US" altLang="ko-KR" dirty="0"/>
              <a:t>. </a:t>
            </a:r>
            <a:r>
              <a:rPr lang="ko-KR" altLang="en-US" dirty="0"/>
              <a:t>특히 점심시간에 커피</a:t>
            </a:r>
            <a:r>
              <a:rPr lang="en-US" altLang="ko-KR" dirty="0"/>
              <a:t>-</a:t>
            </a:r>
            <a:r>
              <a:rPr lang="ko-KR" altLang="en-US" dirty="0"/>
              <a:t>음료 소비가 많은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한식음식점의 경우 그 특성상 점심과 저녁에 매출건수가 높게 잡히고</a:t>
            </a:r>
            <a:r>
              <a:rPr lang="en-US" altLang="ko-KR" dirty="0"/>
              <a:t>, </a:t>
            </a:r>
            <a:r>
              <a:rPr lang="ko-KR" altLang="en-US" dirty="0"/>
              <a:t>특이한 점은 점심이 저녁의 약 </a:t>
            </a:r>
            <a:r>
              <a:rPr lang="en-US" altLang="ko-KR" dirty="0"/>
              <a:t>2</a:t>
            </a:r>
            <a:r>
              <a:rPr lang="ko-KR" altLang="en-US" dirty="0"/>
              <a:t>배 넘는 매출건수를 가진다는 것입니다</a:t>
            </a:r>
            <a:r>
              <a:rPr lang="en-US" altLang="ko-KR" dirty="0"/>
              <a:t>. </a:t>
            </a:r>
            <a:r>
              <a:rPr lang="ko-KR" altLang="en-US" dirty="0"/>
              <a:t>의약품의 경우 비교적 고르게 매출건수가 분포합니다</a:t>
            </a:r>
            <a:r>
              <a:rPr lang="en-US" altLang="ko-KR" dirty="0"/>
              <a:t>. </a:t>
            </a:r>
            <a:r>
              <a:rPr lang="ko-KR" altLang="en-US" dirty="0"/>
              <a:t>늦은 시간대</a:t>
            </a:r>
            <a:r>
              <a:rPr lang="en-US" altLang="ko-KR" dirty="0"/>
              <a:t>(</a:t>
            </a:r>
            <a:r>
              <a:rPr lang="ko-KR" altLang="en-US" dirty="0"/>
              <a:t>밤</a:t>
            </a:r>
            <a:r>
              <a:rPr lang="en-US" altLang="ko-KR" dirty="0"/>
              <a:t>~</a:t>
            </a:r>
            <a:r>
              <a:rPr lang="ko-KR" altLang="en-US" dirty="0"/>
              <a:t>새벽</a:t>
            </a:r>
            <a:r>
              <a:rPr lang="en-US" altLang="ko-KR" dirty="0"/>
              <a:t>)</a:t>
            </a:r>
            <a:r>
              <a:rPr lang="ko-KR" altLang="en-US" dirty="0"/>
              <a:t>에는 운영하는 약국이 거의 없으므로 미미한 수치가 나타나는 것으로 판단할 수 있습니다</a:t>
            </a:r>
            <a:r>
              <a:rPr lang="en-US" altLang="ko-KR" dirty="0"/>
              <a:t>. </a:t>
            </a:r>
            <a:r>
              <a:rPr lang="ko-KR" altLang="en-US" dirty="0"/>
              <a:t>슈퍼마켓의 경우도 마찬가지로 판단할 수 있을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2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매출건수 기준으로 </a:t>
            </a:r>
            <a:r>
              <a:rPr lang="en-US" altLang="ko-KR" dirty="0"/>
              <a:t>5</a:t>
            </a:r>
            <a:r>
              <a:rPr lang="ko-KR" altLang="en-US" dirty="0"/>
              <a:t>대 업종을 뽑았는데도 불구하고 편의점이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r>
              <a:rPr lang="en-US" altLang="ko-KR" dirty="0"/>
              <a:t>-14</a:t>
            </a:r>
            <a:r>
              <a:rPr lang="ko-KR" altLang="en-US" dirty="0"/>
              <a:t>시 부분을 제외하고는 모두 극단적으로 높은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편의점을 이용하는 사람들이 다른 업종을 이용하는 사람들보다 훨씬 많은데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24</a:t>
            </a:r>
            <a:r>
              <a:rPr lang="ko-KR" altLang="en-US" dirty="0"/>
              <a:t>시간 운영하는 특성과</a:t>
            </a:r>
            <a:r>
              <a:rPr lang="en-US" altLang="ko-KR" dirty="0"/>
              <a:t> </a:t>
            </a:r>
            <a:r>
              <a:rPr lang="ko-KR" altLang="en-US" dirty="0"/>
              <a:t>편의성</a:t>
            </a:r>
            <a:r>
              <a:rPr lang="en-US" altLang="ko-KR" dirty="0"/>
              <a:t>, </a:t>
            </a:r>
            <a:r>
              <a:rPr lang="ko-KR" altLang="en-US" dirty="0"/>
              <a:t>취급하는 품목의 다양성</a:t>
            </a:r>
            <a:r>
              <a:rPr lang="en-US" altLang="ko-KR" dirty="0"/>
              <a:t>, </a:t>
            </a:r>
            <a:r>
              <a:rPr lang="ko-KR" altLang="en-US" dirty="0"/>
              <a:t>점포의 개수 등에 의해 영향을 받을 수 있을 것으로 보입니다</a:t>
            </a:r>
            <a:r>
              <a:rPr lang="en-US" altLang="ko-KR" dirty="0"/>
              <a:t>(</a:t>
            </a:r>
            <a:r>
              <a:rPr lang="ko-KR" altLang="en-US" dirty="0"/>
              <a:t>데이터로부터 도출한 의견은 아니며 주관적 의견임</a:t>
            </a:r>
            <a:r>
              <a:rPr lang="en-US" altLang="ko-KR" dirty="0"/>
              <a:t>). </a:t>
            </a:r>
          </a:p>
          <a:p>
            <a:r>
              <a:rPr lang="ko-KR" altLang="en-US" dirty="0"/>
              <a:t>커피</a:t>
            </a:r>
            <a:r>
              <a:rPr lang="en-US" altLang="ko-KR" dirty="0"/>
              <a:t>-</a:t>
            </a:r>
            <a:r>
              <a:rPr lang="ko-KR" altLang="en-US" dirty="0"/>
              <a:t>음료 또한 많이 나타납니다</a:t>
            </a:r>
            <a:r>
              <a:rPr lang="en-US" altLang="ko-KR" dirty="0"/>
              <a:t>. </a:t>
            </a:r>
            <a:r>
              <a:rPr lang="ko-KR" altLang="en-US" dirty="0"/>
              <a:t>특히 아침과 점심시간에 커피</a:t>
            </a:r>
            <a:r>
              <a:rPr lang="en-US" altLang="ko-KR" dirty="0"/>
              <a:t>-</a:t>
            </a:r>
            <a:r>
              <a:rPr lang="ko-KR" altLang="en-US" dirty="0"/>
              <a:t>음료 소비가 많은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이는 주간 졸음에서 벗어나기 위한 소비로 생각해볼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한식음식점의 경우 그 특성상 점심과 저녁에 매출건수가 높게 잡히고</a:t>
            </a:r>
            <a:r>
              <a:rPr lang="en-US" altLang="ko-KR" dirty="0"/>
              <a:t>, </a:t>
            </a:r>
            <a:r>
              <a:rPr lang="ko-KR" altLang="en-US" dirty="0"/>
              <a:t>특이한 점은 점심이 저녁의 약 </a:t>
            </a:r>
            <a:r>
              <a:rPr lang="en-US" altLang="ko-KR" dirty="0"/>
              <a:t>2</a:t>
            </a:r>
            <a:r>
              <a:rPr lang="ko-KR" altLang="en-US" dirty="0"/>
              <a:t>배 넘는 매출건수를 가진다는 것입니다</a:t>
            </a:r>
            <a:r>
              <a:rPr lang="en-US" altLang="ko-KR" dirty="0"/>
              <a:t>. </a:t>
            </a:r>
            <a:r>
              <a:rPr lang="ko-KR" altLang="en-US" dirty="0"/>
              <a:t>우리나라 음식점 대다수가 한식 음식점일 것이고</a:t>
            </a:r>
            <a:r>
              <a:rPr lang="en-US" altLang="ko-KR" dirty="0"/>
              <a:t>, </a:t>
            </a:r>
            <a:r>
              <a:rPr lang="ko-KR" altLang="en-US" dirty="0"/>
              <a:t>점심 때에는 직장인구의 외식 비율이 높을 것이기 때문에 이러한 특성이 나타날 가능성이 있어 보입니다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28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의약품의 경우 비교적 고르게 매출건수가 분포합니다</a:t>
            </a:r>
            <a:r>
              <a:rPr lang="en-US" altLang="ko-KR" dirty="0"/>
              <a:t>. </a:t>
            </a:r>
            <a:r>
              <a:rPr lang="ko-KR" altLang="en-US" dirty="0"/>
              <a:t>늦은 시간대</a:t>
            </a:r>
            <a:r>
              <a:rPr lang="en-US" altLang="ko-KR" dirty="0"/>
              <a:t>(</a:t>
            </a:r>
            <a:r>
              <a:rPr lang="ko-KR" altLang="en-US" dirty="0"/>
              <a:t>밤</a:t>
            </a:r>
            <a:r>
              <a:rPr lang="en-US" altLang="ko-KR" dirty="0"/>
              <a:t>~</a:t>
            </a:r>
            <a:r>
              <a:rPr lang="ko-KR" altLang="en-US" dirty="0"/>
              <a:t>새벽</a:t>
            </a:r>
            <a:r>
              <a:rPr lang="en-US" altLang="ko-KR" dirty="0"/>
              <a:t>)</a:t>
            </a:r>
            <a:r>
              <a:rPr lang="ko-KR" altLang="en-US" dirty="0"/>
              <a:t>에는 운영하는 약국이 거의 없으므로 미미한 수치가 나타나는 것으로 판단할 수 있습니다</a:t>
            </a:r>
            <a:r>
              <a:rPr lang="en-US" altLang="ko-KR" dirty="0"/>
              <a:t>. </a:t>
            </a:r>
            <a:r>
              <a:rPr lang="ko-KR" altLang="en-US" dirty="0"/>
              <a:t>슈퍼마켓의 경우도 마찬가지로 판단할 수 있을 것입니다</a:t>
            </a:r>
            <a:r>
              <a:rPr lang="en-US" altLang="ko-KR" dirty="0"/>
              <a:t>. </a:t>
            </a:r>
            <a:r>
              <a:rPr lang="ko-KR" altLang="en-US" dirty="0"/>
              <a:t>일상적인 소비는 아니니까 적게 분포하고 있긴 하다</a:t>
            </a:r>
            <a:r>
              <a:rPr lang="en-US" altLang="ko-KR" dirty="0"/>
              <a:t>. </a:t>
            </a:r>
            <a:r>
              <a:rPr lang="ko-KR" altLang="en-US" dirty="0"/>
              <a:t>심지어 독점 수준의 매출건수를 가지는 편의점과 상당부분 품목이 겹치므로 이러한 현상이 나타날 수도 있음</a:t>
            </a:r>
            <a:r>
              <a:rPr lang="en-US" altLang="ko-KR" dirty="0"/>
              <a:t>…!!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6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서울시 분기별 요일 매출건수 현황을 보면 주말</a:t>
            </a:r>
            <a:r>
              <a:rPr lang="en-US" altLang="ko-KR" dirty="0"/>
              <a:t>(</a:t>
            </a:r>
            <a:r>
              <a:rPr lang="ko-KR" altLang="en-US" dirty="0"/>
              <a:t>금</a:t>
            </a:r>
            <a:r>
              <a:rPr lang="en-US" altLang="ko-KR" dirty="0"/>
              <a:t>-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r>
              <a:rPr lang="ko-KR" altLang="en-US" dirty="0"/>
              <a:t>의 매출건수가 높고 주초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의 매출건수가 적을 것이라고 예측했으나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주말을 앞둔 주중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매출건수가 가장 높으며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주말보다는 주중의 매출건수가 더 높거나 유사하게 나타나고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분기는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1~3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월로 코로나의 영향으로 인해 다른 분기보다 매출 건수가 낮은 것으로 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서울시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요일별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유동인구는 주말이 가장 적기에 매출건수 또한 주말이 가장 적은 걸로 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0CFD-B4B6-41AF-8DAE-77D1460095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4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5735E58-59AF-48E5-8F35-F1656C0EAFE9}"/>
              </a:ext>
            </a:extLst>
          </p:cNvPr>
          <p:cNvSpPr/>
          <p:nvPr userDrawn="1"/>
        </p:nvSpPr>
        <p:spPr>
          <a:xfrm>
            <a:off x="0" y="0"/>
            <a:ext cx="288000" cy="827314"/>
          </a:xfrm>
          <a:prstGeom prst="rect">
            <a:avLst/>
          </a:prstGeom>
          <a:solidFill>
            <a:srgbClr val="1E1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나눔바른고딕" panose="020B0603020101020101" pitchFamily="50" charset="-127"/>
            </a:endParaRPr>
          </a:p>
        </p:txBody>
      </p:sp>
      <p:cxnSp>
        <p:nvCxnSpPr>
          <p:cNvPr id="4" name="직선 연결선[R] 11">
            <a:extLst>
              <a:ext uri="{FF2B5EF4-FFF2-40B4-BE49-F238E27FC236}">
                <a16:creationId xmlns:a16="http://schemas.microsoft.com/office/drawing/2014/main" id="{23DDAF52-9908-4D1A-8F8D-5362F6569E88}"/>
              </a:ext>
            </a:extLst>
          </p:cNvPr>
          <p:cNvCxnSpPr/>
          <p:nvPr userDrawn="1"/>
        </p:nvCxnSpPr>
        <p:spPr>
          <a:xfrm>
            <a:off x="376918" y="827314"/>
            <a:ext cx="9158184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8DF00835-2808-4B67-BC49-AB931EF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 kern="600" spc="-100" baseline="0">
                <a:solidFill>
                  <a:srgbClr val="1E1EC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79F908-E54F-4DA6-9E69-375888CB59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444" y="885312"/>
            <a:ext cx="8887354" cy="5562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49263" rtl="0" eaLnBrk="0" latinLnBrk="0" hangingPunc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lang="ko-KR" altLang="en-US" sz="1600" b="1" kern="0" spc="-70" baseline="0" dirty="0">
                <a:ln w="1270">
                  <a:solidFill>
                    <a:schemeClr val="tx1">
                      <a:lumMod val="65000"/>
                      <a:lumOff val="35000"/>
                      <a:alpha val="11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21D0AF37-6E46-47D9-AA39-2B063A1230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1275" y="410520"/>
            <a:ext cx="3118488" cy="419100"/>
          </a:xfrm>
          <a:prstGeom prst="rect">
            <a:avLst/>
          </a:prstGeom>
        </p:spPr>
        <p:txBody>
          <a:bodyPr vert="horz" lIns="0" tIns="45720" rIns="72000" bIns="45720" rtlCol="0" anchor="ctr" anchorCtr="0">
            <a:noAutofit/>
          </a:bodyPr>
          <a:lstStyle>
            <a:lvl1pPr marL="0" indent="0" algn="r">
              <a:buNone/>
              <a:defRPr lang="ko-KR" altLang="en-US" sz="1400" b="1" kern="400" spc="-20" baseline="0" dirty="0">
                <a:ln w="12700">
                  <a:solidFill>
                    <a:schemeClr val="bg1">
                      <a:lumMod val="85000"/>
                      <a:alpha val="1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 algn="r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8BE12761-0D83-4B8A-AABD-27B4F38DFB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93209"/>
            <a:ext cx="2743200" cy="2838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900" b="0" spc="-20" baseline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900" b="0" spc="-20" baseline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619201-7B1B-2D2D-FB21-663C9FB7B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1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0B2A5F-EB33-0B25-9762-466C5ECC9AF9}"/>
              </a:ext>
            </a:extLst>
          </p:cNvPr>
          <p:cNvGrpSpPr/>
          <p:nvPr userDrawn="1"/>
        </p:nvGrpSpPr>
        <p:grpSpPr>
          <a:xfrm>
            <a:off x="-362915" y="-610334"/>
            <a:ext cx="10498479" cy="9317695"/>
            <a:chOff x="207748" y="109715"/>
            <a:chExt cx="14169054" cy="12575434"/>
          </a:xfrm>
        </p:grpSpPr>
        <p:grpSp>
          <p:nvGrpSpPr>
            <p:cNvPr id="8" name="그룹 1001">
              <a:extLst>
                <a:ext uri="{FF2B5EF4-FFF2-40B4-BE49-F238E27FC236}">
                  <a16:creationId xmlns:a16="http://schemas.microsoft.com/office/drawing/2014/main" id="{B6110DB8-FE21-19D8-D63F-9C5ED08DA7D5}"/>
                </a:ext>
              </a:extLst>
            </p:cNvPr>
            <p:cNvGrpSpPr/>
            <p:nvPr userDrawn="1"/>
          </p:nvGrpSpPr>
          <p:grpSpPr>
            <a:xfrm>
              <a:off x="207748" y="109715"/>
              <a:ext cx="8901226" cy="9264791"/>
              <a:chOff x="-1129501" y="-4767912"/>
              <a:chExt cx="13351839" cy="13897187"/>
            </a:xfrm>
          </p:grpSpPr>
          <p:pic>
            <p:nvPicPr>
              <p:cNvPr id="9" name="Object 2">
                <a:extLst>
                  <a:ext uri="{FF2B5EF4-FFF2-40B4-BE49-F238E27FC236}">
                    <a16:creationId xmlns:a16="http://schemas.microsoft.com/office/drawing/2014/main" id="{943DC4A1-6303-2EF2-D1B1-F908FF9F9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129501" y="-4767912"/>
                <a:ext cx="13351839" cy="13897187"/>
              </a:xfrm>
              <a:prstGeom prst="rect">
                <a:avLst/>
              </a:prstGeom>
            </p:spPr>
          </p:pic>
        </p:grpSp>
        <p:grpSp>
          <p:nvGrpSpPr>
            <p:cNvPr id="10" name="그룹 1002">
              <a:extLst>
                <a:ext uri="{FF2B5EF4-FFF2-40B4-BE49-F238E27FC236}">
                  <a16:creationId xmlns:a16="http://schemas.microsoft.com/office/drawing/2014/main" id="{DA62D003-8200-2935-3D58-BAD89CFFC6B4}"/>
                </a:ext>
              </a:extLst>
            </p:cNvPr>
            <p:cNvGrpSpPr/>
            <p:nvPr userDrawn="1"/>
          </p:nvGrpSpPr>
          <p:grpSpPr>
            <a:xfrm>
              <a:off x="6649637" y="4957984"/>
              <a:ext cx="7727165" cy="7727165"/>
              <a:chOff x="8533333" y="2504491"/>
              <a:chExt cx="11590747" cy="11590747"/>
            </a:xfrm>
          </p:grpSpPr>
          <p:pic>
            <p:nvPicPr>
              <p:cNvPr id="11" name="Object 5">
                <a:extLst>
                  <a:ext uri="{FF2B5EF4-FFF2-40B4-BE49-F238E27FC236}">
                    <a16:creationId xmlns:a16="http://schemas.microsoft.com/office/drawing/2014/main" id="{B6E05F69-4880-2824-BA52-6626C41EF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33333" y="2504491"/>
                <a:ext cx="11590747" cy="11590747"/>
              </a:xfrm>
              <a:prstGeom prst="rect">
                <a:avLst/>
              </a:prstGeom>
            </p:spPr>
          </p:pic>
        </p:grpSp>
        <p:grpSp>
          <p:nvGrpSpPr>
            <p:cNvPr id="12" name="그룹 1003">
              <a:extLst>
                <a:ext uri="{FF2B5EF4-FFF2-40B4-BE49-F238E27FC236}">
                  <a16:creationId xmlns:a16="http://schemas.microsoft.com/office/drawing/2014/main" id="{5F46D4A2-3F67-E532-A4A2-421A879F3261}"/>
                </a:ext>
              </a:extLst>
            </p:cNvPr>
            <p:cNvGrpSpPr/>
            <p:nvPr userDrawn="1"/>
          </p:nvGrpSpPr>
          <p:grpSpPr>
            <a:xfrm>
              <a:off x="10262155" y="3783200"/>
              <a:ext cx="2349567" cy="2349567"/>
              <a:chOff x="13952110" y="742315"/>
              <a:chExt cx="3524351" cy="3524351"/>
            </a:xfrm>
          </p:grpSpPr>
          <p:pic>
            <p:nvPicPr>
              <p:cNvPr id="13" name="Object 8">
                <a:extLst>
                  <a:ext uri="{FF2B5EF4-FFF2-40B4-BE49-F238E27FC236}">
                    <a16:creationId xmlns:a16="http://schemas.microsoft.com/office/drawing/2014/main" id="{F39DBE89-9F5D-B4B4-6B1E-4041D3FF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952110" y="742315"/>
                <a:ext cx="3524351" cy="3524351"/>
              </a:xfrm>
              <a:prstGeom prst="rect">
                <a:avLst/>
              </a:prstGeom>
            </p:spPr>
          </p:pic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9DF0B99-1BB8-24F0-7B6C-309B261B06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39" y="112314"/>
            <a:ext cx="1618715" cy="3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FF388-6422-97A2-18BA-9178CA1DE536}"/>
              </a:ext>
            </a:extLst>
          </p:cNvPr>
          <p:cNvSpPr/>
          <p:nvPr userDrawn="1"/>
        </p:nvSpPr>
        <p:spPr>
          <a:xfrm>
            <a:off x="0" y="2713119"/>
            <a:ext cx="9906000" cy="936000"/>
          </a:xfrm>
          <a:prstGeom prst="rect">
            <a:avLst/>
          </a:prstGeom>
          <a:gradFill flip="none" rotWithShape="1">
            <a:gsLst>
              <a:gs pos="0">
                <a:srgbClr val="8D40FE">
                  <a:alpha val="50000"/>
                  <a:lumMod val="50000"/>
                  <a:lumOff val="50000"/>
                </a:srgbClr>
              </a:gs>
              <a:gs pos="75000">
                <a:srgbClr val="8D40FE"/>
              </a:gs>
              <a:gs pos="25000">
                <a:srgbClr val="8D40FE"/>
              </a:gs>
              <a:gs pos="50000">
                <a:srgbClr val="8D40FE"/>
              </a:gs>
              <a:gs pos="100000">
                <a:srgbClr val="8D40FE">
                  <a:alpha val="50000"/>
                  <a:lumMod val="50000"/>
                  <a:lumOff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99F3DE2-9FDC-39B1-18C8-ABA652EE3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800" y="2791827"/>
            <a:ext cx="7518400" cy="787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7A775-BD32-62A1-37E7-8BD894382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3" y="115312"/>
            <a:ext cx="1315707" cy="2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0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13" Type="http://schemas.openxmlformats.org/officeDocument/2006/relationships/image" Target="../media/image80.svg"/><Relationship Id="rId3" Type="http://schemas.openxmlformats.org/officeDocument/2006/relationships/image" Target="../media/image70.sv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svg"/><Relationship Id="rId5" Type="http://schemas.openxmlformats.org/officeDocument/2006/relationships/image" Target="../media/image72.svg"/><Relationship Id="rId15" Type="http://schemas.openxmlformats.org/officeDocument/2006/relationships/image" Target="../media/image82.svg"/><Relationship Id="rId10" Type="http://schemas.openxmlformats.org/officeDocument/2006/relationships/image" Target="../media/image77.sv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C01BAF-1E22-3F3D-FC66-0A9BB3C79E74}"/>
              </a:ext>
            </a:extLst>
          </p:cNvPr>
          <p:cNvSpPr txBox="1"/>
          <p:nvPr/>
        </p:nvSpPr>
        <p:spPr>
          <a:xfrm>
            <a:off x="5560436" y="4070616"/>
            <a:ext cx="403187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Track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spcBef>
                <a:spcPts val="400"/>
              </a:spcBef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이건우님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spcBef>
                <a:spcPts val="400"/>
              </a:spcBef>
            </a:pP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유병주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시계열분석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모현정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 수립 및 검증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민하린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문제정의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PPT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박서형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상관분석 및 회귀분석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최종발표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이송아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08B6B4-DB90-6A12-61F6-FF60EF0C7509}"/>
              </a:ext>
            </a:extLst>
          </p:cNvPr>
          <p:cNvGrpSpPr/>
          <p:nvPr/>
        </p:nvGrpSpPr>
        <p:grpSpPr>
          <a:xfrm>
            <a:off x="703417" y="2407493"/>
            <a:ext cx="4503064" cy="769441"/>
            <a:chOff x="740157" y="2428875"/>
            <a:chExt cx="4503064" cy="7694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A4DC8-EB29-3D05-83E4-2969A52333C4}"/>
                </a:ext>
              </a:extLst>
            </p:cNvPr>
            <p:cNvSpPr txBox="1"/>
            <p:nvPr/>
          </p:nvSpPr>
          <p:spPr>
            <a:xfrm>
              <a:off x="1107229" y="2428875"/>
              <a:ext cx="3810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PBL </a:t>
              </a:r>
              <a:r>
                <a:rPr lang="ko-KR" altLang="en-US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최종보고서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CE68606-B3AB-36C1-A242-3D2C65D365BB}"/>
                </a:ext>
              </a:extLst>
            </p:cNvPr>
            <p:cNvCxnSpPr>
              <a:cxnSpLocks/>
            </p:cNvCxnSpPr>
            <p:nvPr/>
          </p:nvCxnSpPr>
          <p:spPr>
            <a:xfrm>
              <a:off x="740157" y="3176796"/>
              <a:ext cx="45030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9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Ⅱ. </a:t>
            </a:r>
            <a:r>
              <a:rPr lang="ko-KR" altLang="en-US" dirty="0"/>
              <a:t>문제 정의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DE89E278-BF30-4296-B05F-3E123778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분석에 사용한 데이터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49E74E0-F2BE-7A0C-FB25-981166B44783}"/>
              </a:ext>
            </a:extLst>
          </p:cNvPr>
          <p:cNvGrpSpPr/>
          <p:nvPr/>
        </p:nvGrpSpPr>
        <p:grpSpPr>
          <a:xfrm>
            <a:off x="721712" y="1245396"/>
            <a:ext cx="8462576" cy="5024775"/>
            <a:chOff x="675492" y="1217405"/>
            <a:chExt cx="8533752" cy="530035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E4ED4F1-E798-D6F0-D475-C2F4FD412825}"/>
                </a:ext>
              </a:extLst>
            </p:cNvPr>
            <p:cNvGrpSpPr/>
            <p:nvPr/>
          </p:nvGrpSpPr>
          <p:grpSpPr>
            <a:xfrm>
              <a:off x="675492" y="1217405"/>
              <a:ext cx="2546174" cy="4062175"/>
              <a:chOff x="696757" y="2184980"/>
              <a:chExt cx="2546174" cy="406217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E6F9B54-3764-588E-B844-E14B6F1897AF}"/>
                  </a:ext>
                </a:extLst>
              </p:cNvPr>
              <p:cNvGrpSpPr/>
              <p:nvPr/>
            </p:nvGrpSpPr>
            <p:grpSpPr>
              <a:xfrm>
                <a:off x="696757" y="2184980"/>
                <a:ext cx="2546174" cy="2546498"/>
                <a:chOff x="686124" y="2429539"/>
                <a:chExt cx="2546174" cy="2546498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AB7B7FEC-9960-6090-6DE9-7974A40E524E}"/>
                    </a:ext>
                  </a:extLst>
                </p:cNvPr>
                <p:cNvSpPr/>
                <p:nvPr/>
              </p:nvSpPr>
              <p:spPr>
                <a:xfrm>
                  <a:off x="686124" y="2429539"/>
                  <a:ext cx="2546174" cy="2546498"/>
                </a:xfrm>
                <a:prstGeom prst="ellipse">
                  <a:avLst/>
                </a:prstGeom>
                <a:solidFill>
                  <a:srgbClr val="1774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ko-Kore-KR" sz="2200" dirty="0">
                    <a:latin typeface="BM HANNA Air OTF" panose="020B0600000101010101" pitchFamily="34" charset="-127"/>
                    <a:ea typeface="BM HANNA Air OTF" panose="020B0600000101010101" pitchFamily="34" charset="-127"/>
                  </a:endParaRPr>
                </a:p>
              </p:txBody>
            </p: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34A7CF85-8818-65AC-30F7-1069260801A7}"/>
                    </a:ext>
                  </a:extLst>
                </p:cNvPr>
                <p:cNvGrpSpPr/>
                <p:nvPr/>
              </p:nvGrpSpPr>
              <p:grpSpPr>
                <a:xfrm>
                  <a:off x="1099022" y="2820286"/>
                  <a:ext cx="1765004" cy="1765004"/>
                  <a:chOff x="3567548" y="564855"/>
                  <a:chExt cx="1765004" cy="1765004"/>
                </a:xfrm>
              </p:grpSpPr>
              <p:pic>
                <p:nvPicPr>
                  <p:cNvPr id="10" name="그래픽 9" descr="원격 학습 수학 윤곽선">
                    <a:extLst>
                      <a:ext uri="{FF2B5EF4-FFF2-40B4-BE49-F238E27FC236}">
                        <a16:creationId xmlns:a16="http://schemas.microsoft.com/office/drawing/2014/main" id="{3260A8D9-2A25-660D-834F-E597B747D6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67548" y="564855"/>
                    <a:ext cx="1765004" cy="1765004"/>
                  </a:xfrm>
                  <a:prstGeom prst="rect">
                    <a:avLst/>
                  </a:prstGeom>
                </p:spPr>
              </p:pic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D7CBF12B-0F42-6DEC-523B-5288EC0A7FF9}"/>
                      </a:ext>
                    </a:extLst>
                  </p:cNvPr>
                  <p:cNvSpPr/>
                  <p:nvPr/>
                </p:nvSpPr>
                <p:spPr>
                  <a:xfrm>
                    <a:off x="3848986" y="1017903"/>
                    <a:ext cx="1201479" cy="6747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pic>
                <p:nvPicPr>
                  <p:cNvPr id="12" name="그래픽 11" descr="테이블 윤곽선">
                    <a:extLst>
                      <a:ext uri="{FF2B5EF4-FFF2-40B4-BE49-F238E27FC236}">
                        <a16:creationId xmlns:a16="http://schemas.microsoft.com/office/drawing/2014/main" id="{D1616B48-BA62-98DC-81C1-50E7B1D88E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2525" y="906424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FE7BE95-DAE8-5787-4E79-5039A91B862A}"/>
                  </a:ext>
                </a:extLst>
              </p:cNvPr>
              <p:cNvSpPr/>
              <p:nvPr/>
            </p:nvSpPr>
            <p:spPr>
              <a:xfrm>
                <a:off x="696757" y="5354241"/>
                <a:ext cx="2519916" cy="892914"/>
              </a:xfrm>
              <a:prstGeom prst="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상가 분류 정보</a:t>
                </a:r>
                <a:endParaRPr kumimoji="1" lang="en-US" altLang="ko-Kore-KR" sz="17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kumimoji="1" lang="en-US" altLang="ko-Kore-KR" sz="1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kumimoji="1" lang="ko-Kore-KR" altLang="en-US" sz="1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소상공인 진흥공단 데이터</a:t>
                </a:r>
                <a:r>
                  <a:rPr kumimoji="1" lang="en-US" altLang="ko-Kore-KR" sz="1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kumimoji="1" lang="ko-Kore-KR" altLang="en-US" sz="1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" name="직선 연결선[R] 41">
                <a:extLst>
                  <a:ext uri="{FF2B5EF4-FFF2-40B4-BE49-F238E27FC236}">
                    <a16:creationId xmlns:a16="http://schemas.microsoft.com/office/drawing/2014/main" id="{33669BDE-E001-C121-DA82-3982FFC93649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>
                <a:off x="1969844" y="4731478"/>
                <a:ext cx="0" cy="616689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EF30E4C-A684-8901-3918-E77B8C2EB6CF}"/>
                </a:ext>
              </a:extLst>
            </p:cNvPr>
            <p:cNvGrpSpPr/>
            <p:nvPr/>
          </p:nvGrpSpPr>
          <p:grpSpPr>
            <a:xfrm>
              <a:off x="3669281" y="1217405"/>
              <a:ext cx="2580382" cy="4056101"/>
              <a:chOff x="3690546" y="2184980"/>
              <a:chExt cx="2580382" cy="405610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66DE6FF-C23A-1206-E3DE-63E523EB8FDD}"/>
                  </a:ext>
                </a:extLst>
              </p:cNvPr>
              <p:cNvGrpSpPr/>
              <p:nvPr/>
            </p:nvGrpSpPr>
            <p:grpSpPr>
              <a:xfrm>
                <a:off x="3690546" y="2184980"/>
                <a:ext cx="2546174" cy="2546498"/>
                <a:chOff x="3567548" y="2429539"/>
                <a:chExt cx="2546174" cy="254649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AECF852E-FC57-B0BE-5795-A8A616088408}"/>
                    </a:ext>
                  </a:extLst>
                </p:cNvPr>
                <p:cNvSpPr/>
                <p:nvPr/>
              </p:nvSpPr>
              <p:spPr>
                <a:xfrm>
                  <a:off x="3567548" y="2429539"/>
                  <a:ext cx="2546174" cy="254649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2200" dirty="0">
                    <a:latin typeface="BM HANNA Air OTF" panose="020B0600000101010101" pitchFamily="34" charset="-127"/>
                    <a:ea typeface="BM HANNA Air OTF" panose="020B0600000101010101" pitchFamily="34" charset="-127"/>
                  </a:endParaRPr>
                </a:p>
              </p:txBody>
            </p:sp>
            <p:pic>
              <p:nvPicPr>
                <p:cNvPr id="19" name="그래픽 18" descr="원형 차트 윤곽선">
                  <a:extLst>
                    <a:ext uri="{FF2B5EF4-FFF2-40B4-BE49-F238E27FC236}">
                      <a16:creationId xmlns:a16="http://schemas.microsoft.com/office/drawing/2014/main" id="{DAC2842F-4F6B-EF5B-0521-B893C1E71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7809" y="2947878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CCDCF8DE-F648-BF34-B706-418E2DA8770C}"/>
                    </a:ext>
                  </a:extLst>
                </p:cNvPr>
                <p:cNvGrpSpPr/>
                <p:nvPr/>
              </p:nvGrpSpPr>
              <p:grpSpPr>
                <a:xfrm>
                  <a:off x="4486308" y="3466995"/>
                  <a:ext cx="1312323" cy="962244"/>
                  <a:chOff x="4691707" y="3405078"/>
                  <a:chExt cx="1312323" cy="962244"/>
                </a:xfrm>
              </p:grpSpPr>
              <p:pic>
                <p:nvPicPr>
                  <p:cNvPr id="21" name="그래픽 20" descr="가로 막대형 차트 윤곽선">
                    <a:extLst>
                      <a:ext uri="{FF2B5EF4-FFF2-40B4-BE49-F238E27FC236}">
                        <a16:creationId xmlns:a16="http://schemas.microsoft.com/office/drawing/2014/main" id="{43BABB1E-55AF-A1D8-9013-2CCB4FCFB9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1707" y="345292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래픽 21" descr="원격 작업 윤곽선">
                    <a:extLst>
                      <a:ext uri="{FF2B5EF4-FFF2-40B4-BE49-F238E27FC236}">
                        <a16:creationId xmlns:a16="http://schemas.microsoft.com/office/drawing/2014/main" id="{4DC83445-354F-1A9D-B8A1-40CB1A03B1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 l="39622"/>
                  <a:stretch/>
                </p:blipFill>
                <p:spPr>
                  <a:xfrm>
                    <a:off x="5451932" y="3405078"/>
                    <a:ext cx="552098" cy="9144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28C5862-12AF-F88D-CEAB-8BF704B63549}"/>
                  </a:ext>
                </a:extLst>
              </p:cNvPr>
              <p:cNvSpPr/>
              <p:nvPr/>
            </p:nvSpPr>
            <p:spPr>
              <a:xfrm>
                <a:off x="3751012" y="5348167"/>
                <a:ext cx="2519916" cy="892914"/>
              </a:xfrm>
              <a:prstGeom prst="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연령대별 시간</a:t>
                </a:r>
                <a:r>
                  <a:rPr kumimoji="1" lang="en-US" altLang="ko-Kore-KR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kumimoji="1" lang="ko-Kore-KR" altLang="en-US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요일별</a:t>
                </a:r>
                <a:endParaRPr kumimoji="1" lang="en-US" altLang="ko-Kore-KR" sz="17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kumimoji="1" lang="ko-Kore-KR" altLang="en-US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매출 데이터</a:t>
                </a:r>
              </a:p>
            </p:txBody>
          </p:sp>
          <p:cxnSp>
            <p:nvCxnSpPr>
              <p:cNvPr id="17" name="직선 연결선[R] 43">
                <a:extLst>
                  <a:ext uri="{FF2B5EF4-FFF2-40B4-BE49-F238E27FC236}">
                    <a16:creationId xmlns:a16="http://schemas.microsoft.com/office/drawing/2014/main" id="{38DBB04F-2E6D-1000-4C4D-7DFE0DF06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4099" y="4725404"/>
                <a:ext cx="0" cy="616689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4E5004-1F66-E0EE-2315-37E12E2139AB}"/>
                </a:ext>
              </a:extLst>
            </p:cNvPr>
            <p:cNvGrpSpPr/>
            <p:nvPr/>
          </p:nvGrpSpPr>
          <p:grpSpPr>
            <a:xfrm>
              <a:off x="6663070" y="1225379"/>
              <a:ext cx="2546174" cy="4051448"/>
              <a:chOff x="6663070" y="1225379"/>
              <a:chExt cx="2546174" cy="4051448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550290B-D1E3-816C-8874-97344854D479}"/>
                  </a:ext>
                </a:extLst>
              </p:cNvPr>
              <p:cNvSpPr/>
              <p:nvPr/>
            </p:nvSpPr>
            <p:spPr>
              <a:xfrm>
                <a:off x="6663070" y="1225379"/>
                <a:ext cx="2546174" cy="2546498"/>
              </a:xfrm>
              <a:prstGeom prst="ellipse">
                <a:avLst/>
              </a:prstGeom>
              <a:solidFill>
                <a:srgbClr val="1774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ko-Kore-KR" sz="2200" dirty="0">
                  <a:latin typeface="BM HANNA Air OTF" panose="020B0600000101010101" pitchFamily="34" charset="-127"/>
                  <a:ea typeface="BM HANNA Air OTF" panose="020B0600000101010101" pitchFamily="34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3791F0F-87F0-79A1-7E2E-5E74CAAD6FEA}"/>
                  </a:ext>
                </a:extLst>
              </p:cNvPr>
              <p:cNvSpPr/>
              <p:nvPr/>
            </p:nvSpPr>
            <p:spPr>
              <a:xfrm>
                <a:off x="6689328" y="4383913"/>
                <a:ext cx="2519916" cy="892914"/>
              </a:xfrm>
              <a:prstGeom prst="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상권별 주거</a:t>
                </a:r>
                <a:r>
                  <a:rPr kumimoji="1" lang="en-US" altLang="ko-Kore-KR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kumimoji="1" lang="ko-Kore-KR" altLang="en-US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직장</a:t>
                </a:r>
                <a:r>
                  <a:rPr kumimoji="1" lang="en-US" altLang="ko-Kore-KR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kumimoji="1" lang="ko-Kore-KR" altLang="en-US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생활 </a:t>
                </a:r>
                <a:endParaRPr kumimoji="1" lang="en-US" altLang="en-US" sz="17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kumimoji="1" lang="ko-Kore-KR" altLang="en-US" sz="17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인구 분포 데이터 </a:t>
                </a:r>
              </a:p>
            </p:txBody>
          </p:sp>
          <p:cxnSp>
            <p:nvCxnSpPr>
              <p:cNvPr id="26" name="직선 연결선[R] 45">
                <a:extLst>
                  <a:ext uri="{FF2B5EF4-FFF2-40B4-BE49-F238E27FC236}">
                    <a16:creationId xmlns:a16="http://schemas.microsoft.com/office/drawing/2014/main" id="{09B4A999-D6EF-4DED-D6A6-C48E3831D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2415" y="3761150"/>
                <a:ext cx="0" cy="616689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그래픽 26" descr="전체 액세스 윤곽선">
                <a:extLst>
                  <a:ext uri="{FF2B5EF4-FFF2-40B4-BE49-F238E27FC236}">
                    <a16:creationId xmlns:a16="http://schemas.microsoft.com/office/drawing/2014/main" id="{0DCE1839-C81D-42DC-16F8-A2D5A2A0A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541888" y="2047767"/>
                <a:ext cx="1423434" cy="1423434"/>
              </a:xfrm>
              <a:prstGeom prst="rect">
                <a:avLst/>
              </a:prstGeom>
            </p:spPr>
          </p:pic>
          <p:pic>
            <p:nvPicPr>
              <p:cNvPr id="28" name="그래픽 27" descr="셀 타워 단색으로 채워진">
                <a:extLst>
                  <a:ext uri="{FF2B5EF4-FFF2-40B4-BE49-F238E27FC236}">
                    <a16:creationId xmlns:a16="http://schemas.microsoft.com/office/drawing/2014/main" id="{4C27F1CC-E8CD-1986-75FD-29869C2A8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894463" y="161597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9" name="모서리가 둥근 직사각형 62">
              <a:extLst>
                <a:ext uri="{FF2B5EF4-FFF2-40B4-BE49-F238E27FC236}">
                  <a16:creationId xmlns:a16="http://schemas.microsoft.com/office/drawing/2014/main" id="{B62DDCCD-5A02-4FC4-ED2D-04A1165E22CB}"/>
                </a:ext>
              </a:extLst>
            </p:cNvPr>
            <p:cNvSpPr/>
            <p:nvPr/>
          </p:nvSpPr>
          <p:spPr>
            <a:xfrm>
              <a:off x="701749" y="5454502"/>
              <a:ext cx="8507495" cy="1063255"/>
            </a:xfrm>
            <a:prstGeom prst="roundRect">
              <a:avLst>
                <a:gd name="adj" fmla="val 376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ko-Kore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상권 내에서 새로운 업종으로 상업활동을 하고자 하는 이들에게</a:t>
              </a:r>
              <a:endParaRPr kumimoji="1" lang="en-US" altLang="ko-Kore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ore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고객 타</a:t>
              </a:r>
              <a:r>
                <a:rPr kumimoji="1"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겟</a:t>
              </a:r>
              <a:r>
                <a:rPr kumimoji="1" lang="ko-Kore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층과 기대 수익 등 유의미한 정보를 제공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66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B37BC03-4F88-5DFB-9AA1-A71DCC0DF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</p:spTree>
    <p:extLst>
      <p:ext uri="{BB962C8B-B14F-4D97-AF65-F5344CB8AC3E}">
        <p14:creationId xmlns:p14="http://schemas.microsoft.com/office/powerpoint/2010/main" val="234709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2" y="401784"/>
            <a:ext cx="5655773" cy="35422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매출 건수 데이터를 활용한 통계 </a:t>
            </a:r>
            <a:r>
              <a:rPr lang="en-US" altLang="ko-KR" dirty="0"/>
              <a:t>– Top10 </a:t>
            </a:r>
            <a:r>
              <a:rPr lang="ko-KR" altLang="en-US" dirty="0"/>
              <a:t>상권</a:t>
            </a:r>
          </a:p>
        </p:txBody>
      </p:sp>
      <p:sp>
        <p:nvSpPr>
          <p:cNvPr id="4" name="모서리가 둥근 직사각형 62">
            <a:extLst>
              <a:ext uri="{FF2B5EF4-FFF2-40B4-BE49-F238E27FC236}">
                <a16:creationId xmlns:a16="http://schemas.microsoft.com/office/drawing/2014/main" id="{B7C9B694-8928-4E3C-8469-F16CE26B21C6}"/>
              </a:ext>
            </a:extLst>
          </p:cNvPr>
          <p:cNvSpPr/>
          <p:nvPr/>
        </p:nvSpPr>
        <p:spPr>
          <a:xfrm>
            <a:off x="5728993" y="1435866"/>
            <a:ext cx="3536304" cy="1195369"/>
          </a:xfrm>
          <a:prstGeom prst="roundRect">
            <a:avLst>
              <a:gd name="adj" fmla="val 2301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연간 매출 건수 기준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상권 추출함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62">
            <a:extLst>
              <a:ext uri="{FF2B5EF4-FFF2-40B4-BE49-F238E27FC236}">
                <a16:creationId xmlns:a16="http://schemas.microsoft.com/office/drawing/2014/main" id="{255D6A4E-A9F3-338C-0715-F12564C49A2B}"/>
              </a:ext>
            </a:extLst>
          </p:cNvPr>
          <p:cNvSpPr/>
          <p:nvPr/>
        </p:nvSpPr>
        <p:spPr>
          <a:xfrm>
            <a:off x="5728993" y="4446496"/>
            <a:ext cx="3536304" cy="1174680"/>
          </a:xfrm>
          <a:prstGeom prst="roundRect">
            <a:avLst>
              <a:gd name="adj" fmla="val 2301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특정 역 주변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endParaRPr kumimoji="1"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관광특구에서 상위권 상권 형성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62">
            <a:extLst>
              <a:ext uri="{FF2B5EF4-FFF2-40B4-BE49-F238E27FC236}">
                <a16:creationId xmlns:a16="http://schemas.microsoft.com/office/drawing/2014/main" id="{AC490F39-A3E2-E47F-452A-876ECB2D64AB}"/>
              </a:ext>
            </a:extLst>
          </p:cNvPr>
          <p:cNvSpPr/>
          <p:nvPr/>
        </p:nvSpPr>
        <p:spPr>
          <a:xfrm>
            <a:off x="5728993" y="2941181"/>
            <a:ext cx="3536304" cy="1195369"/>
          </a:xfrm>
          <a:prstGeom prst="roundRect">
            <a:avLst>
              <a:gd name="adj" fmla="val 2301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높은 것은 가산디지털단지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90A82C-C5B2-C4A5-92C9-FC791CA7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013904"/>
            <a:ext cx="4271963" cy="54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4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2" y="401784"/>
            <a:ext cx="7979095" cy="35422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매출 건수 데이터를 활용한 통계 </a:t>
            </a:r>
            <a:r>
              <a:rPr lang="en-US" altLang="ko-KR" dirty="0"/>
              <a:t>– Top10 </a:t>
            </a:r>
            <a:r>
              <a:rPr lang="ko-KR" altLang="en-US" dirty="0"/>
              <a:t>상권의 시간대별 매출</a:t>
            </a:r>
          </a:p>
        </p:txBody>
      </p:sp>
      <p:sp>
        <p:nvSpPr>
          <p:cNvPr id="4" name="모서리가 둥근 직사각형 62">
            <a:extLst>
              <a:ext uri="{FF2B5EF4-FFF2-40B4-BE49-F238E27FC236}">
                <a16:creationId xmlns:a16="http://schemas.microsoft.com/office/drawing/2014/main" id="{B7C9B694-8928-4E3C-8469-F16CE26B21C6}"/>
              </a:ext>
            </a:extLst>
          </p:cNvPr>
          <p:cNvSpPr/>
          <p:nvPr/>
        </p:nvSpPr>
        <p:spPr>
          <a:xfrm>
            <a:off x="865875" y="5439885"/>
            <a:ext cx="8436538" cy="690841"/>
          </a:xfrm>
          <a:prstGeom prst="roundRect">
            <a:avLst>
              <a:gd name="adj" fmla="val 376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출근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퇴근 상업지역과 관광특구로 크게 분류할 수 있음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2629FC-928E-5D8E-FAB4-F8AA64E6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7" y="829440"/>
            <a:ext cx="7979095" cy="4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3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702426" cy="35422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매출 건수 데이터를 활용한 통계 </a:t>
            </a:r>
            <a:r>
              <a:rPr lang="en-US" altLang="ko-KR" dirty="0"/>
              <a:t>– Top5 </a:t>
            </a:r>
            <a:r>
              <a:rPr lang="ko-KR" altLang="en-US" dirty="0"/>
              <a:t>업종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36149-0F1B-ACC9-489C-9329ED1D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50" y="1072694"/>
            <a:ext cx="7694100" cy="4151608"/>
          </a:xfrm>
          <a:prstGeom prst="rect">
            <a:avLst/>
          </a:prstGeom>
        </p:spPr>
      </p:pic>
      <p:sp>
        <p:nvSpPr>
          <p:cNvPr id="4" name="모서리가 둥근 직사각형 62">
            <a:extLst>
              <a:ext uri="{FF2B5EF4-FFF2-40B4-BE49-F238E27FC236}">
                <a16:creationId xmlns:a16="http://schemas.microsoft.com/office/drawing/2014/main" id="{B7C9B694-8928-4E3C-8469-F16CE26B21C6}"/>
              </a:ext>
            </a:extLst>
          </p:cNvPr>
          <p:cNvSpPr/>
          <p:nvPr/>
        </p:nvSpPr>
        <p:spPr>
          <a:xfrm>
            <a:off x="865875" y="5439885"/>
            <a:ext cx="8436538" cy="690841"/>
          </a:xfrm>
          <a:prstGeom prst="roundRect">
            <a:avLst>
              <a:gd name="adj" fmla="val 376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Top5 </a:t>
            </a: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업종인데 편의점의 전체 매출 건수가 압도적임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74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2" y="401784"/>
            <a:ext cx="7493903" cy="35422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매출 건수 데이터를 활용한 통계 </a:t>
            </a:r>
            <a:r>
              <a:rPr lang="en-US" altLang="ko-KR" dirty="0"/>
              <a:t>– Top5 </a:t>
            </a:r>
            <a:r>
              <a:rPr lang="ko-KR" altLang="en-US" dirty="0"/>
              <a:t>업종의 시간대별 매출</a:t>
            </a:r>
          </a:p>
        </p:txBody>
      </p:sp>
      <p:sp>
        <p:nvSpPr>
          <p:cNvPr id="4" name="모서리가 둥근 직사각형 62">
            <a:extLst>
              <a:ext uri="{FF2B5EF4-FFF2-40B4-BE49-F238E27FC236}">
                <a16:creationId xmlns:a16="http://schemas.microsoft.com/office/drawing/2014/main" id="{B7C9B694-8928-4E3C-8469-F16CE26B21C6}"/>
              </a:ext>
            </a:extLst>
          </p:cNvPr>
          <p:cNvSpPr/>
          <p:nvPr/>
        </p:nvSpPr>
        <p:spPr>
          <a:xfrm>
            <a:off x="865874" y="5553488"/>
            <a:ext cx="8436538" cy="690841"/>
          </a:xfrm>
          <a:prstGeom prst="roundRect">
            <a:avLst>
              <a:gd name="adj" fmla="val 376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11-14</a:t>
            </a: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소비가 많이 일어나는 것으로 보이며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22~06</a:t>
            </a: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시는 거의 없음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A0AC33-BECF-6DEA-AE78-8BA0A864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31" y="1141418"/>
            <a:ext cx="7764625" cy="43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6952728" cy="35422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매출 건수 데이터를 활용한 통계 </a:t>
            </a:r>
            <a:r>
              <a:rPr lang="en-US" altLang="ko-KR" dirty="0"/>
              <a:t>– Top5 </a:t>
            </a:r>
            <a:r>
              <a:rPr lang="ko-KR" altLang="en-US" dirty="0"/>
              <a:t>업종의 시간대별 매출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8C9D62-E500-3572-5946-10A06913B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8" r="75943"/>
          <a:stretch/>
        </p:blipFill>
        <p:spPr>
          <a:xfrm>
            <a:off x="1239153" y="1315618"/>
            <a:ext cx="2437107" cy="54927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0FBA13-0925-CBE8-0853-1A37CB42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9" t="10823" r="60432" b="82"/>
          <a:stretch/>
        </p:blipFill>
        <p:spPr>
          <a:xfrm>
            <a:off x="4066977" y="1726162"/>
            <a:ext cx="1679510" cy="50822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3E8648-7734-E339-AEAE-D49A85C28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34" t="3708" r="43487"/>
          <a:stretch/>
        </p:blipFill>
        <p:spPr>
          <a:xfrm>
            <a:off x="6061791" y="1315618"/>
            <a:ext cx="1679510" cy="5492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7AB33-6E3C-83AD-F198-C413E07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301" y="1726162"/>
            <a:ext cx="1249531" cy="1352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FCC100-ED8E-CF4E-C116-871A5BBB222A}"/>
              </a:ext>
            </a:extLst>
          </p:cNvPr>
          <p:cNvSpPr txBox="1"/>
          <p:nvPr/>
        </p:nvSpPr>
        <p:spPr>
          <a:xfrm>
            <a:off x="2157313" y="1082672"/>
            <a:ext cx="54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      </a:t>
            </a: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</a:t>
            </a:r>
            <a: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음료</a:t>
            </a:r>
            <a: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</a:t>
            </a: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한식음식점</a:t>
            </a:r>
          </a:p>
        </p:txBody>
      </p:sp>
    </p:spTree>
    <p:extLst>
      <p:ext uri="{BB962C8B-B14F-4D97-AF65-F5344CB8AC3E}">
        <p14:creationId xmlns:p14="http://schemas.microsoft.com/office/powerpoint/2010/main" val="165680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6952728" cy="35422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매출 건수 데이터를 활용한 통계 </a:t>
            </a:r>
            <a:r>
              <a:rPr lang="en-US" altLang="ko-KR" dirty="0"/>
              <a:t>– Top5 </a:t>
            </a:r>
            <a:r>
              <a:rPr lang="ko-KR" altLang="en-US" dirty="0"/>
              <a:t>업종의 시간대별 매출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0FBA13-0925-CBE8-0853-1A37CB42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05" t="63586" r="9388" b="82"/>
          <a:stretch/>
        </p:blipFill>
        <p:spPr>
          <a:xfrm>
            <a:off x="1774481" y="1828798"/>
            <a:ext cx="4322964" cy="2780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7AB33-6E3C-83AD-F198-C413E07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82" y="2645997"/>
            <a:ext cx="1249531" cy="1352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FCC100-ED8E-CF4E-C116-871A5BBB222A}"/>
              </a:ext>
            </a:extLst>
          </p:cNvPr>
          <p:cNvSpPr txBox="1"/>
          <p:nvPr/>
        </p:nvSpPr>
        <p:spPr>
          <a:xfrm>
            <a:off x="2334594" y="2276665"/>
            <a:ext cx="54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의약품</a:t>
            </a:r>
            <a: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      </a:t>
            </a: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슈퍼마켓  </a:t>
            </a:r>
          </a:p>
        </p:txBody>
      </p:sp>
      <p:sp>
        <p:nvSpPr>
          <p:cNvPr id="3" name="모서리가 둥근 직사각형 62">
            <a:extLst>
              <a:ext uri="{FF2B5EF4-FFF2-40B4-BE49-F238E27FC236}">
                <a16:creationId xmlns:a16="http://schemas.microsoft.com/office/drawing/2014/main" id="{BCC8C99B-3B21-D47D-3D62-CE2A8796FC0C}"/>
              </a:ext>
            </a:extLst>
          </p:cNvPr>
          <p:cNvSpPr/>
          <p:nvPr/>
        </p:nvSpPr>
        <p:spPr>
          <a:xfrm>
            <a:off x="1066399" y="4978650"/>
            <a:ext cx="8240800" cy="836310"/>
          </a:xfrm>
          <a:prstGeom prst="roundRect">
            <a:avLst>
              <a:gd name="adj" fmla="val 2301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일상적인 소비가 아님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매출건수에 잦은 반영 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X) -&gt; </a:t>
            </a: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적은 수치가 나타나는 것으로 이해</a:t>
            </a:r>
            <a:r>
              <a:rPr kumimoji="1"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47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76213"/>
            <a:ext cx="7811210" cy="27979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가설검증</a:t>
            </a:r>
            <a:r>
              <a:rPr lang="en-US" altLang="ko-KR" dirty="0"/>
              <a:t> – 1. “</a:t>
            </a:r>
            <a:r>
              <a:rPr lang="ko-KR" altLang="en-US" dirty="0"/>
              <a:t>금</a:t>
            </a:r>
            <a:r>
              <a:rPr lang="en-US" altLang="ko-KR" dirty="0"/>
              <a:t>-</a:t>
            </a:r>
            <a:r>
              <a:rPr lang="ko-KR" altLang="en-US" dirty="0"/>
              <a:t>토</a:t>
            </a:r>
            <a:r>
              <a:rPr lang="en-US" altLang="ko-KR" dirty="0"/>
              <a:t>＂</a:t>
            </a:r>
            <a:r>
              <a:rPr lang="ko-KR" altLang="en-US" dirty="0"/>
              <a:t>의 매출건수가 높고</a:t>
            </a:r>
            <a:r>
              <a:rPr lang="en-US" altLang="ko-KR" dirty="0"/>
              <a:t>, “</a:t>
            </a:r>
            <a:r>
              <a:rPr lang="ko-KR" altLang="en-US" dirty="0"/>
              <a:t>일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“</a:t>
            </a:r>
            <a:r>
              <a:rPr lang="ko-KR" altLang="en-US" dirty="0"/>
              <a:t>의 매출건수가 낮다</a:t>
            </a:r>
          </a:p>
        </p:txBody>
      </p:sp>
      <p:sp>
        <p:nvSpPr>
          <p:cNvPr id="3" name="모서리가 둥근 직사각형 62">
            <a:extLst>
              <a:ext uri="{FF2B5EF4-FFF2-40B4-BE49-F238E27FC236}">
                <a16:creationId xmlns:a16="http://schemas.microsoft.com/office/drawing/2014/main" id="{BCC8C99B-3B21-D47D-3D62-CE2A8796FC0C}"/>
              </a:ext>
            </a:extLst>
          </p:cNvPr>
          <p:cNvSpPr/>
          <p:nvPr/>
        </p:nvSpPr>
        <p:spPr>
          <a:xfrm>
            <a:off x="935770" y="5304074"/>
            <a:ext cx="8240800" cy="1077713"/>
          </a:xfrm>
          <a:prstGeom prst="roundRect">
            <a:avLst>
              <a:gd name="adj" fmla="val 2301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주말을 앞둔 주중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목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금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매출건수가 가장 높다</a:t>
            </a:r>
            <a:endParaRPr kumimoji="1" lang="ko-Kore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AE0DF8-8B52-BAA3-EF1D-3609656F8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0" b="2490"/>
          <a:stretch/>
        </p:blipFill>
        <p:spPr>
          <a:xfrm>
            <a:off x="1002955" y="1084622"/>
            <a:ext cx="7180058" cy="40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76213"/>
            <a:ext cx="7811210" cy="27979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가설검증</a:t>
            </a:r>
            <a:r>
              <a:rPr lang="en-US" altLang="ko-KR" dirty="0"/>
              <a:t> – 1. “</a:t>
            </a:r>
            <a:r>
              <a:rPr lang="ko-KR" altLang="en-US" dirty="0"/>
              <a:t>금</a:t>
            </a:r>
            <a:r>
              <a:rPr lang="en-US" altLang="ko-KR" dirty="0"/>
              <a:t>-</a:t>
            </a:r>
            <a:r>
              <a:rPr lang="ko-KR" altLang="en-US" dirty="0"/>
              <a:t>토</a:t>
            </a:r>
            <a:r>
              <a:rPr lang="en-US" altLang="ko-KR" dirty="0"/>
              <a:t>＂</a:t>
            </a:r>
            <a:r>
              <a:rPr lang="ko-KR" altLang="en-US" dirty="0"/>
              <a:t>의 매출건수가 높고</a:t>
            </a:r>
            <a:r>
              <a:rPr lang="en-US" altLang="ko-KR" dirty="0"/>
              <a:t>, “</a:t>
            </a:r>
            <a:r>
              <a:rPr lang="ko-KR" altLang="en-US" dirty="0"/>
              <a:t>일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“</a:t>
            </a:r>
            <a:r>
              <a:rPr lang="ko-KR" altLang="en-US" dirty="0"/>
              <a:t>의 매출건수가 낮다</a:t>
            </a:r>
          </a:p>
        </p:txBody>
      </p:sp>
      <p:sp>
        <p:nvSpPr>
          <p:cNvPr id="3" name="모서리가 둥근 직사각형 62">
            <a:extLst>
              <a:ext uri="{FF2B5EF4-FFF2-40B4-BE49-F238E27FC236}">
                <a16:creationId xmlns:a16="http://schemas.microsoft.com/office/drawing/2014/main" id="{BCC8C99B-3B21-D47D-3D62-CE2A8796FC0C}"/>
              </a:ext>
            </a:extLst>
          </p:cNvPr>
          <p:cNvSpPr/>
          <p:nvPr/>
        </p:nvSpPr>
        <p:spPr>
          <a:xfrm>
            <a:off x="935770" y="5304074"/>
            <a:ext cx="8240800" cy="1077713"/>
          </a:xfrm>
          <a:prstGeom prst="roundRect">
            <a:avLst>
              <a:gd name="adj" fmla="val 2301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주말이 가까워지는 주중의 매출건수가 주말의 매출건수보다 높게 나타남</a:t>
            </a:r>
            <a:endParaRPr kumimoji="1" lang="ko-Kore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729B2-2D8D-E1DA-3F9C-C4F2142D6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4"/>
          <a:stretch/>
        </p:blipFill>
        <p:spPr>
          <a:xfrm>
            <a:off x="1646582" y="1323496"/>
            <a:ext cx="5979457" cy="37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3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F87A17-0247-AED1-E80E-E6DFAF9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들어가기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들어가기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1875EB-6C9C-DE39-E404-C92D7EAA174A}"/>
              </a:ext>
            </a:extLst>
          </p:cNvPr>
          <p:cNvGrpSpPr/>
          <p:nvPr/>
        </p:nvGrpSpPr>
        <p:grpSpPr>
          <a:xfrm>
            <a:off x="2436951" y="2049308"/>
            <a:ext cx="2842513" cy="3113946"/>
            <a:chOff x="1475898" y="1872027"/>
            <a:chExt cx="2842513" cy="3113946"/>
          </a:xfrm>
        </p:grpSpPr>
        <p:pic>
          <p:nvPicPr>
            <p:cNvPr id="4" name="그래픽 3" descr="비즈니스 복장을 한 남자">
              <a:extLst>
                <a:ext uri="{FF2B5EF4-FFF2-40B4-BE49-F238E27FC236}">
                  <a16:creationId xmlns:a16="http://schemas.microsoft.com/office/drawing/2014/main" id="{6E1E4D90-BE31-BDC9-C8C8-51194DA8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5898" y="1872027"/>
              <a:ext cx="2306003" cy="311394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61007C-9851-2DF4-5157-E89FDC4776D6}"/>
                </a:ext>
              </a:extLst>
            </p:cNvPr>
            <p:cNvSpPr txBox="1"/>
            <p:nvPr/>
          </p:nvSpPr>
          <p:spPr>
            <a:xfrm rot="1065067">
              <a:off x="3245390" y="1881748"/>
              <a:ext cx="1073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400"/>
                </a:spcBef>
              </a:pPr>
              <a:r>
                <a:rPr lang="en-US" altLang="ko-KR" sz="4400" dirty="0">
                  <a:solidFill>
                    <a:schemeClr val="bg2">
                      <a:lumMod val="25000"/>
                    </a:schemeClr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???</a:t>
              </a:r>
              <a:endParaRPr lang="ko-KR" altLang="en-US" sz="4400" dirty="0">
                <a:solidFill>
                  <a:schemeClr val="bg2">
                    <a:lumMod val="2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1DBE854B-8D99-7B31-CEA1-CE9D8E028D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23" y="3026594"/>
            <a:ext cx="1998797" cy="19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70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76213"/>
            <a:ext cx="7811210" cy="27979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가설검증</a:t>
            </a:r>
            <a:r>
              <a:rPr lang="en-US" altLang="ko-KR" dirty="0"/>
              <a:t> – 2. </a:t>
            </a:r>
            <a:r>
              <a:rPr lang="ko-KR" altLang="en-US" dirty="0"/>
              <a:t>점심시간 또는 저녁시간대에 상권 이용이 가장 높다</a:t>
            </a:r>
          </a:p>
        </p:txBody>
      </p:sp>
      <p:sp>
        <p:nvSpPr>
          <p:cNvPr id="3" name="모서리가 둥근 직사각형 62">
            <a:extLst>
              <a:ext uri="{FF2B5EF4-FFF2-40B4-BE49-F238E27FC236}">
                <a16:creationId xmlns:a16="http://schemas.microsoft.com/office/drawing/2014/main" id="{BCC8C99B-3B21-D47D-3D62-CE2A8796FC0C}"/>
              </a:ext>
            </a:extLst>
          </p:cNvPr>
          <p:cNvSpPr/>
          <p:nvPr/>
        </p:nvSpPr>
        <p:spPr>
          <a:xfrm>
            <a:off x="935770" y="5446687"/>
            <a:ext cx="8240800" cy="1077713"/>
          </a:xfrm>
          <a:prstGeom prst="roundRect">
            <a:avLst>
              <a:gd name="adj" fmla="val 2301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유동인구가 적은 시간대인 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21-24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익일 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00-06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매출건수는 적고</a:t>
            </a:r>
            <a:endParaRPr kumimoji="1"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유동 인구가 많은 시간대인 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11-14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14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-17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17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-21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시의 매출건수는 높게 나타남</a:t>
            </a:r>
            <a:endParaRPr kumimoji="1" lang="ko-Kore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C83912-0AD4-F03F-EACC-019A9C090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0" y="1033325"/>
            <a:ext cx="8129460" cy="44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76213"/>
            <a:ext cx="7811210" cy="27979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가설검증</a:t>
            </a:r>
            <a:r>
              <a:rPr lang="en-US" altLang="ko-KR" dirty="0"/>
              <a:t> – 3. </a:t>
            </a:r>
            <a:r>
              <a:rPr lang="ko-KR" altLang="en-US" dirty="0"/>
              <a:t>젊은 문화를 선도하는 젊은 세대</a:t>
            </a:r>
            <a:r>
              <a:rPr lang="en-US" altLang="ko-KR" dirty="0"/>
              <a:t>(10-20</a:t>
            </a:r>
            <a:r>
              <a:rPr lang="ko-KR" altLang="en-US" dirty="0"/>
              <a:t>대</a:t>
            </a:r>
            <a:r>
              <a:rPr lang="en-US" altLang="ko-KR" dirty="0"/>
              <a:t>) </a:t>
            </a:r>
            <a:r>
              <a:rPr lang="ko-KR" altLang="en-US" dirty="0"/>
              <a:t>상권 이용이 높다</a:t>
            </a:r>
          </a:p>
        </p:txBody>
      </p:sp>
      <p:sp>
        <p:nvSpPr>
          <p:cNvPr id="3" name="모서리가 둥근 직사각형 62">
            <a:extLst>
              <a:ext uri="{FF2B5EF4-FFF2-40B4-BE49-F238E27FC236}">
                <a16:creationId xmlns:a16="http://schemas.microsoft.com/office/drawing/2014/main" id="{BCC8C99B-3B21-D47D-3D62-CE2A8796FC0C}"/>
              </a:ext>
            </a:extLst>
          </p:cNvPr>
          <p:cNvSpPr/>
          <p:nvPr/>
        </p:nvSpPr>
        <p:spPr>
          <a:xfrm>
            <a:off x="935770" y="5446687"/>
            <a:ext cx="8240800" cy="1077713"/>
          </a:xfrm>
          <a:prstGeom prst="roundRect">
            <a:avLst>
              <a:gd name="adj" fmla="val 2301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40-50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매출 건수가 가장 높고</a:t>
            </a:r>
            <a:endParaRPr kumimoji="1"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10-20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대의 매출 건수가 가장 낮다</a:t>
            </a:r>
            <a:endParaRPr kumimoji="1"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B56F4B-F6B7-C923-44C8-2494463F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6" y="887216"/>
            <a:ext cx="7968823" cy="45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2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상관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주중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주말 매출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점포수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상관관계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F588C-C11D-810B-123B-03552C71F330}"/>
              </a:ext>
            </a:extLst>
          </p:cNvPr>
          <p:cNvSpPr txBox="1"/>
          <p:nvPr/>
        </p:nvSpPr>
        <p:spPr>
          <a:xfrm>
            <a:off x="5909899" y="2910467"/>
            <a:ext cx="3118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주말보다는 </a:t>
            </a:r>
            <a:r>
              <a:rPr lang="ko-KR" altLang="en-US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주중 매출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상관관계가 높음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주말보다 주중에 있는 요일이 매출액에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더 많은 영향을 끼치지 않았을까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Ex)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금요일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95D49C-D1C9-1039-E294-8128D1F5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428833"/>
            <a:ext cx="5110434" cy="528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5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상관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요일별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매출 상관관계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74DA9-93A9-566A-9E44-E4BABE1DB960}"/>
              </a:ext>
            </a:extLst>
          </p:cNvPr>
          <p:cNvSpPr txBox="1"/>
          <p:nvPr/>
        </p:nvSpPr>
        <p:spPr>
          <a:xfrm>
            <a:off x="5069840" y="2631099"/>
            <a:ext cx="4201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금요일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월요일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화요일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목요일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토요일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일요일</a:t>
            </a:r>
            <a:endParaRPr lang="ko-KR" altLang="en-US" sz="140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E12CC-DD3A-1329-2B00-6AC1AB7856A9}"/>
              </a:ext>
            </a:extLst>
          </p:cNvPr>
          <p:cNvSpPr txBox="1"/>
          <p:nvPr/>
        </p:nvSpPr>
        <p:spPr>
          <a:xfrm>
            <a:off x="5069840" y="3186293"/>
            <a:ext cx="2828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순서대로 상관관계가 높음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BF701-88E9-D795-0AE3-552E284A31C7}"/>
              </a:ext>
            </a:extLst>
          </p:cNvPr>
          <p:cNvSpPr txBox="1"/>
          <p:nvPr/>
        </p:nvSpPr>
        <p:spPr>
          <a:xfrm>
            <a:off x="5069839" y="3738835"/>
            <a:ext cx="4594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 상관관계 분석에서 예측한 내용을 확인할 수 있음 </a:t>
            </a:r>
            <a:endParaRPr lang="en-US" altLang="ko-KR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주말보다 주중 요일들이 매출액과 상관관계가 높다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12564C-D167-13C8-D5B5-8D387A97C0A4}"/>
              </a:ext>
            </a:extLst>
          </p:cNvPr>
          <p:cNvGrpSpPr/>
          <p:nvPr/>
        </p:nvGrpSpPr>
        <p:grpSpPr>
          <a:xfrm>
            <a:off x="634943" y="1428833"/>
            <a:ext cx="4318057" cy="4786604"/>
            <a:chOff x="533861" y="1790191"/>
            <a:chExt cx="2528786" cy="292632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7B1F622-DBF9-0A0C-47D4-2E29640A16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783" r="46263"/>
            <a:stretch/>
          </p:blipFill>
          <p:spPr bwMode="auto">
            <a:xfrm>
              <a:off x="533861" y="4070289"/>
              <a:ext cx="2528786" cy="646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4011BE-999D-2D0B-9A35-A5588F995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717" b="53367"/>
            <a:stretch/>
          </p:blipFill>
          <p:spPr bwMode="auto">
            <a:xfrm>
              <a:off x="533861" y="1790191"/>
              <a:ext cx="2460362" cy="228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576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상관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시간대별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매출 상관관계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EA84E-3605-E938-2872-2B2B6D3EFBA3}"/>
              </a:ext>
            </a:extLst>
          </p:cNvPr>
          <p:cNvSpPr txBox="1"/>
          <p:nvPr/>
        </p:nvSpPr>
        <p:spPr>
          <a:xfrm>
            <a:off x="5248028" y="2573491"/>
            <a:ext cx="3687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11-14</a:t>
            </a:r>
            <a:r>
              <a:rPr lang="ko-KR" altLang="en-US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14-17</a:t>
            </a:r>
            <a:r>
              <a:rPr lang="ko-KR" altLang="en-US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17-21</a:t>
            </a:r>
            <a:r>
              <a:rPr lang="ko-KR" altLang="en-US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06-11</a:t>
            </a:r>
            <a:r>
              <a:rPr lang="ko-KR" altLang="en-US" sz="1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2A2CC-20F9-F70E-87C0-EB4E12C840D3}"/>
              </a:ext>
            </a:extLst>
          </p:cNvPr>
          <p:cNvSpPr txBox="1"/>
          <p:nvPr/>
        </p:nvSpPr>
        <p:spPr>
          <a:xfrm>
            <a:off x="5279849" y="2881563"/>
            <a:ext cx="294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순서대로 상관관계가 높음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CE960-3C82-0D4C-5E22-7CD696306EA1}"/>
              </a:ext>
            </a:extLst>
          </p:cNvPr>
          <p:cNvSpPr txBox="1"/>
          <p:nvPr/>
        </p:nvSpPr>
        <p:spPr>
          <a:xfrm>
            <a:off x="5279849" y="3384146"/>
            <a:ext cx="38326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Top5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업종의 시간대별 매출에서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11-14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소비가 많이 일어나는 것을 확인할 수 있었음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11-14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시간대가 매출에 상관관계가 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높음을 보여준다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A5F456-DF6D-775A-831E-20324B541A1A}"/>
              </a:ext>
            </a:extLst>
          </p:cNvPr>
          <p:cNvGrpSpPr/>
          <p:nvPr/>
        </p:nvGrpSpPr>
        <p:grpSpPr>
          <a:xfrm>
            <a:off x="629246" y="1577556"/>
            <a:ext cx="4131906" cy="4878660"/>
            <a:chOff x="803640" y="1927334"/>
            <a:chExt cx="2912180" cy="334294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24DC1B7-1FD2-0DAF-84B5-48BAAD157E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140" r="44201"/>
            <a:stretch/>
          </p:blipFill>
          <p:spPr bwMode="auto">
            <a:xfrm>
              <a:off x="803640" y="4275110"/>
              <a:ext cx="2912180" cy="99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E21084B-9BDE-B522-4DF9-E4E8A48081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201" b="55524"/>
            <a:stretch/>
          </p:blipFill>
          <p:spPr bwMode="auto">
            <a:xfrm>
              <a:off x="803640" y="1927334"/>
              <a:ext cx="2912180" cy="2346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810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상관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성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별 매출 상관관계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BF8C05-E499-0000-0F4A-352F630C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9" y="1428833"/>
            <a:ext cx="47112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8F547-ADCB-0F4B-5D95-E93C12AC4EA2}"/>
              </a:ext>
            </a:extLst>
          </p:cNvPr>
          <p:cNvSpPr txBox="1"/>
          <p:nvPr/>
        </p:nvSpPr>
        <p:spPr>
          <a:xfrm>
            <a:off x="5544590" y="1891024"/>
            <a:ext cx="3980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남성이 여성보다 가격 높은 업종에 소비를 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더 많이 하나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DC775-19A8-BDCC-E6E5-C4B7AF640F59}"/>
              </a:ext>
            </a:extLst>
          </p:cNvPr>
          <p:cNvSpPr txBox="1"/>
          <p:nvPr/>
        </p:nvSpPr>
        <p:spPr>
          <a:xfrm>
            <a:off x="5544589" y="1541396"/>
            <a:ext cx="3656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여성보다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남성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매출이 상관관계가 높음</a:t>
            </a:r>
            <a:endParaRPr lang="ko-KR" altLang="en-US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4CEDDD-C683-24E7-EA15-AFE47F0B5F55}"/>
              </a:ext>
            </a:extLst>
          </p:cNvPr>
          <p:cNvGrpSpPr/>
          <p:nvPr/>
        </p:nvGrpSpPr>
        <p:grpSpPr>
          <a:xfrm>
            <a:off x="5544590" y="2523506"/>
            <a:ext cx="3767029" cy="1658641"/>
            <a:chOff x="5544590" y="2523506"/>
            <a:chExt cx="3767029" cy="1658641"/>
          </a:xfrm>
        </p:grpSpPr>
        <p:pic>
          <p:nvPicPr>
            <p:cNvPr id="10" name="그림 9" descr="테이블이(가) 표시된 사진&#10;&#10;자동 생성된 설명">
              <a:extLst>
                <a:ext uri="{FF2B5EF4-FFF2-40B4-BE49-F238E27FC236}">
                  <a16:creationId xmlns:a16="http://schemas.microsoft.com/office/drawing/2014/main" id="{073521B5-8E71-3E3A-1D05-6CDC6979F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7" r="82394" b="85945"/>
            <a:stretch/>
          </p:blipFill>
          <p:spPr>
            <a:xfrm>
              <a:off x="5544590" y="2523507"/>
              <a:ext cx="1256078" cy="1658640"/>
            </a:xfrm>
            <a:prstGeom prst="rect">
              <a:avLst/>
            </a:prstGeom>
          </p:spPr>
        </p:pic>
        <p:pic>
          <p:nvPicPr>
            <p:cNvPr id="11" name="그림 10" descr="테이블이(가) 표시된 사진&#10;&#10;자동 생성된 설명">
              <a:extLst>
                <a:ext uri="{FF2B5EF4-FFF2-40B4-BE49-F238E27FC236}">
                  <a16:creationId xmlns:a16="http://schemas.microsoft.com/office/drawing/2014/main" id="{201808D1-E685-394A-8A3C-727F0E321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11" t="3447" b="85945"/>
            <a:stretch/>
          </p:blipFill>
          <p:spPr>
            <a:xfrm>
              <a:off x="8056747" y="2523506"/>
              <a:ext cx="1254872" cy="1658641"/>
            </a:xfrm>
            <a:prstGeom prst="rect">
              <a:avLst/>
            </a:prstGeom>
          </p:spPr>
        </p:pic>
        <p:pic>
          <p:nvPicPr>
            <p:cNvPr id="12" name="그림 11" descr="테이블이(가) 표시된 사진&#10;&#10;자동 생성된 설명">
              <a:extLst>
                <a:ext uri="{FF2B5EF4-FFF2-40B4-BE49-F238E27FC236}">
                  <a16:creationId xmlns:a16="http://schemas.microsoft.com/office/drawing/2014/main" id="{A8584884-EAB1-FF00-A366-5C61E6F9E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4" t="3447" r="39190" b="85945"/>
            <a:stretch/>
          </p:blipFill>
          <p:spPr>
            <a:xfrm>
              <a:off x="6800668" y="2523506"/>
              <a:ext cx="1256078" cy="165864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89A791-4AD8-C76A-ADFF-65145B68A0B6}"/>
              </a:ext>
            </a:extLst>
          </p:cNvPr>
          <p:cNvSpPr txBox="1"/>
          <p:nvPr/>
        </p:nvSpPr>
        <p:spPr>
          <a:xfrm>
            <a:off x="5415979" y="4291409"/>
            <a:ext cx="40254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한식음식점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의약품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및 주변장치판매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업종에서 여성보다 많은 소비를 보임</a:t>
            </a:r>
            <a:endParaRPr lang="ko-KR" altLang="en-US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8EC29-8D83-140A-0011-2A738924EF37}"/>
              </a:ext>
            </a:extLst>
          </p:cNvPr>
          <p:cNvSpPr txBox="1"/>
          <p:nvPr/>
        </p:nvSpPr>
        <p:spPr>
          <a:xfrm>
            <a:off x="5558353" y="5137369"/>
            <a:ext cx="3656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여성보다 많은 소비를 보이는 업종인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A7BEF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한식음식점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A7BEF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A7BEF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A7BEF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A7BEFF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의약품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업종별 매출건수 그래프에서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Top5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있었던 것을 확인할 수 있음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B412F-3A0B-E790-80F2-99F92EB48145}"/>
              </a:ext>
            </a:extLst>
          </p:cNvPr>
          <p:cNvSpPr txBox="1"/>
          <p:nvPr/>
        </p:nvSpPr>
        <p:spPr>
          <a:xfrm>
            <a:off x="5415979" y="5876033"/>
            <a:ext cx="4025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남성의 소비가 매출에 상관관계가 높음을 보여준다</a:t>
            </a:r>
            <a:endParaRPr lang="ko-KR" altLang="en-US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74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연령대별 매출 상관관계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5FC9C9-239D-99AF-D7F9-6B20B81B2ABB}"/>
              </a:ext>
            </a:extLst>
          </p:cNvPr>
          <p:cNvGrpSpPr/>
          <p:nvPr/>
        </p:nvGrpSpPr>
        <p:grpSpPr>
          <a:xfrm>
            <a:off x="589532" y="1543134"/>
            <a:ext cx="4479775" cy="5027382"/>
            <a:chOff x="460921" y="1428834"/>
            <a:chExt cx="2774721" cy="325318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171582C-AA32-0C2E-2A4B-441D55F082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44003" b="54944"/>
            <a:stretch/>
          </p:blipFill>
          <p:spPr bwMode="auto">
            <a:xfrm>
              <a:off x="460921" y="1428834"/>
              <a:ext cx="2774721" cy="231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66280C1-5B25-F962-41D7-863F91B10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63" t="81449" r="44330"/>
            <a:stretch/>
          </p:blipFill>
          <p:spPr bwMode="auto">
            <a:xfrm>
              <a:off x="1406841" y="3729038"/>
              <a:ext cx="1828801" cy="95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BA50C3-D477-8785-2B73-6D473634EEFD}"/>
              </a:ext>
            </a:extLst>
          </p:cNvPr>
          <p:cNvSpPr/>
          <p:nvPr/>
        </p:nvSpPr>
        <p:spPr>
          <a:xfrm>
            <a:off x="2550517" y="1732327"/>
            <a:ext cx="1192808" cy="3571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56F697-A161-96DA-62D7-CA35C9D1C95F}"/>
              </a:ext>
            </a:extLst>
          </p:cNvPr>
          <p:cNvSpPr/>
          <p:nvPr/>
        </p:nvSpPr>
        <p:spPr>
          <a:xfrm>
            <a:off x="3809912" y="1732327"/>
            <a:ext cx="1192808" cy="3571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1F7F0-CC37-7087-3977-17F986EA3BB0}"/>
              </a:ext>
            </a:extLst>
          </p:cNvPr>
          <p:cNvSpPr txBox="1"/>
          <p:nvPr/>
        </p:nvSpPr>
        <p:spPr>
          <a:xfrm>
            <a:off x="5415978" y="2641533"/>
            <a:ext cx="4279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3-40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대를 경계로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40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이상의 매출이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이하의 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매출보다 상관관계가 높음을 알 수 있음</a:t>
            </a:r>
            <a:endParaRPr lang="ko-KR" altLang="en-US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789F9-31F6-3950-131F-C04EE63B1584}"/>
              </a:ext>
            </a:extLst>
          </p:cNvPr>
          <p:cNvSpPr txBox="1"/>
          <p:nvPr/>
        </p:nvSpPr>
        <p:spPr>
          <a:xfrm>
            <a:off x="5415978" y="3331510"/>
            <a:ext cx="42798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학생층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청년층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사회초년생보다는</a:t>
            </a:r>
            <a:endParaRPr lang="en-US" altLang="ko-KR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경제력을 갖춘 중장년층의 소비가 매출액에 </a:t>
            </a:r>
            <a:endParaRPr lang="en-US" altLang="ko-KR" sz="14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영향을 미침</a:t>
            </a:r>
            <a:endParaRPr lang="ko-KR" altLang="en-US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제목 2">
            <a:extLst>
              <a:ext uri="{FF2B5EF4-FFF2-40B4-BE49-F238E27FC236}">
                <a16:creationId xmlns:a16="http://schemas.microsoft.com/office/drawing/2014/main" id="{641D839C-67B0-239B-0183-2C177F23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상관 분석</a:t>
            </a:r>
          </a:p>
        </p:txBody>
      </p:sp>
    </p:spTree>
    <p:extLst>
      <p:ext uri="{BB962C8B-B14F-4D97-AF65-F5344CB8AC3E}">
        <p14:creationId xmlns:p14="http://schemas.microsoft.com/office/powerpoint/2010/main" val="28052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상관 분석 결과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F5187-E8E1-1731-9B60-654E0E547235}"/>
              </a:ext>
            </a:extLst>
          </p:cNvPr>
          <p:cNvSpPr txBox="1"/>
          <p:nvPr/>
        </p:nvSpPr>
        <p:spPr>
          <a:xfrm>
            <a:off x="705208" y="2158172"/>
            <a:ext cx="715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9684-56A7-EF32-0E5A-85E125837EBD}"/>
              </a:ext>
            </a:extLst>
          </p:cNvPr>
          <p:cNvSpPr txBox="1"/>
          <p:nvPr/>
        </p:nvSpPr>
        <p:spPr>
          <a:xfrm>
            <a:off x="955742" y="3234602"/>
            <a:ext cx="3600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11-14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14-17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17-21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06-11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F1A74-81B4-F76B-FECD-A53C84412A1C}"/>
              </a:ext>
            </a:extLst>
          </p:cNvPr>
          <p:cNvSpPr txBox="1"/>
          <p:nvPr/>
        </p:nvSpPr>
        <p:spPr>
          <a:xfrm>
            <a:off x="705207" y="2925079"/>
            <a:ext cx="10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6417A-69C4-68A9-4611-F20C24C72194}"/>
              </a:ext>
            </a:extLst>
          </p:cNvPr>
          <p:cNvSpPr txBox="1"/>
          <p:nvPr/>
        </p:nvSpPr>
        <p:spPr>
          <a:xfrm>
            <a:off x="955742" y="4008734"/>
            <a:ext cx="2695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이상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B4BA6-DCAB-9253-3003-C7E650636AA2}"/>
              </a:ext>
            </a:extLst>
          </p:cNvPr>
          <p:cNvSpPr txBox="1"/>
          <p:nvPr/>
        </p:nvSpPr>
        <p:spPr>
          <a:xfrm>
            <a:off x="705207" y="3699211"/>
            <a:ext cx="102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34796-6179-8BA3-FF01-7B2F35E5EA9C}"/>
              </a:ext>
            </a:extLst>
          </p:cNvPr>
          <p:cNvSpPr txBox="1"/>
          <p:nvPr/>
        </p:nvSpPr>
        <p:spPr>
          <a:xfrm>
            <a:off x="955742" y="4782866"/>
            <a:ext cx="399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남성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66DFD-11C2-0416-3C1D-CCBBC0C1A65E}"/>
              </a:ext>
            </a:extLst>
          </p:cNvPr>
          <p:cNvSpPr txBox="1"/>
          <p:nvPr/>
        </p:nvSpPr>
        <p:spPr>
          <a:xfrm>
            <a:off x="705207" y="4473342"/>
            <a:ext cx="715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FBEF4AC-0164-C86D-3ACE-98D0B4FE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61" y="1832064"/>
            <a:ext cx="3850002" cy="38223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220AC7-9E5E-201A-4679-EE3942B489FE}"/>
              </a:ext>
            </a:extLst>
          </p:cNvPr>
          <p:cNvSpPr txBox="1"/>
          <p:nvPr/>
        </p:nvSpPr>
        <p:spPr>
          <a:xfrm>
            <a:off x="705207" y="1662787"/>
            <a:ext cx="4954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i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특징별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매출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건수와 매출금액 간 상관관계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제목 2">
            <a:extLst>
              <a:ext uri="{FF2B5EF4-FFF2-40B4-BE49-F238E27FC236}">
                <a16:creationId xmlns:a16="http://schemas.microsoft.com/office/drawing/2014/main" id="{66EA389C-E30E-CF68-F53E-52CD0E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상관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C28B8-3342-A63E-3EFE-5D7D305F1710}"/>
              </a:ext>
            </a:extLst>
          </p:cNvPr>
          <p:cNvSpPr txBox="1"/>
          <p:nvPr/>
        </p:nvSpPr>
        <p:spPr>
          <a:xfrm>
            <a:off x="975334" y="2468891"/>
            <a:ext cx="4227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금요일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수요일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월요일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화요일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목요일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토요일 </a:t>
            </a:r>
            <a:r>
              <a:rPr lang="en-US" altLang="ko-KR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일요일</a:t>
            </a:r>
            <a:endParaRPr lang="ko-KR" altLang="en-US" sz="14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559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8D1D9867-69AB-6B21-6B98-398A488C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회귀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9C1E3-BADE-59C1-C88C-DBF65C48911C}"/>
              </a:ext>
            </a:extLst>
          </p:cNvPr>
          <p:cNvSpPr txBox="1"/>
          <p:nvPr/>
        </p:nvSpPr>
        <p:spPr>
          <a:xfrm>
            <a:off x="851401" y="2224258"/>
            <a:ext cx="53286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1. </a:t>
            </a:r>
            <a:r>
              <a:rPr lang="ko-KR" altLang="en-US" sz="16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공선성 있는 칼럼 제거</a:t>
            </a:r>
            <a:endParaRPr lang="en-US" altLang="ko-KR" sz="1600" b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600" b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2. </a:t>
            </a:r>
            <a:r>
              <a:rPr lang="ko-KR" altLang="en-US" sz="16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주성분분석</a:t>
            </a:r>
            <a:r>
              <a:rPr lang="en-US" altLang="ko-KR" sz="16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(PCA)</a:t>
            </a:r>
          </a:p>
          <a:p>
            <a:r>
              <a:rPr lang="en-US" altLang="ko-KR" sz="16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 </a:t>
            </a:r>
            <a:r>
              <a:rPr lang="ko-KR" altLang="en-US" sz="16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공선성 있는 칼럼이 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많으</a:t>
            </a:r>
            <a:r>
              <a:rPr lang="ko-KR" altLang="en-US" sz="16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므로 주성분분석 선택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E3978F-5DA1-9295-5BDB-B030F3CE2426}"/>
              </a:ext>
            </a:extLst>
          </p:cNvPr>
          <p:cNvGrpSpPr/>
          <p:nvPr/>
        </p:nvGrpSpPr>
        <p:grpSpPr>
          <a:xfrm>
            <a:off x="851401" y="1795884"/>
            <a:ext cx="5959302" cy="428374"/>
            <a:chOff x="589532" y="1059501"/>
            <a:chExt cx="569930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5BA6A0-0391-5329-8D75-B1CACBB19276}"/>
                </a:ext>
              </a:extLst>
            </p:cNvPr>
            <p:cNvSpPr txBox="1"/>
            <p:nvPr/>
          </p:nvSpPr>
          <p:spPr>
            <a:xfrm>
              <a:off x="589532" y="1059501"/>
              <a:ext cx="49550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i="0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다중 공선성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052B2F-E3A4-0401-DE1C-91A660BC88CD}"/>
                </a:ext>
              </a:extLst>
            </p:cNvPr>
            <p:cNvSpPr txBox="1"/>
            <p:nvPr/>
          </p:nvSpPr>
          <p:spPr>
            <a:xfrm>
              <a:off x="2020078" y="1090278"/>
              <a:ext cx="42687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i="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  </a:t>
              </a:r>
              <a:r>
                <a:rPr lang="ko-KR" altLang="en-US" sz="1400" b="0" i="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독립변수들 간에 강한 상관관계가 나타나는 문제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A3F66F-BF43-9DDD-10A8-65E8410999E1}"/>
              </a:ext>
            </a:extLst>
          </p:cNvPr>
          <p:cNvSpPr txBox="1"/>
          <p:nvPr/>
        </p:nvSpPr>
        <p:spPr>
          <a:xfrm>
            <a:off x="589532" y="1398979"/>
            <a:ext cx="4954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회귀분석 전 다중 공선성 해결 방법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4726D0-60F6-FD11-951D-59D81F87A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90"/>
          <a:stretch/>
        </p:blipFill>
        <p:spPr>
          <a:xfrm>
            <a:off x="2086191" y="3360518"/>
            <a:ext cx="2484973" cy="275133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DF3114D-D175-5A73-F77A-C3AB7790DD11}"/>
              </a:ext>
            </a:extLst>
          </p:cNvPr>
          <p:cNvGrpSpPr/>
          <p:nvPr/>
        </p:nvGrpSpPr>
        <p:grpSpPr>
          <a:xfrm>
            <a:off x="4774242" y="3362847"/>
            <a:ext cx="2484973" cy="2749004"/>
            <a:chOff x="3457752" y="3399869"/>
            <a:chExt cx="2484973" cy="274900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6DDA6C5-4C56-21DC-3CF3-026C227EA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410"/>
            <a:stretch/>
          </p:blipFill>
          <p:spPr>
            <a:xfrm>
              <a:off x="3457752" y="3650600"/>
              <a:ext cx="2484973" cy="249827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318A3C3-62C0-A677-C117-9F282170C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5358"/>
            <a:stretch/>
          </p:blipFill>
          <p:spPr>
            <a:xfrm>
              <a:off x="3457752" y="3399869"/>
              <a:ext cx="2484973" cy="250731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2C9BAF-0A46-D77F-4B36-6A249E137AE1}"/>
              </a:ext>
            </a:extLst>
          </p:cNvPr>
          <p:cNvSpPr txBox="1"/>
          <p:nvPr/>
        </p:nvSpPr>
        <p:spPr>
          <a:xfrm>
            <a:off x="589531" y="1017904"/>
            <a:ext cx="7356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60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총매출과의 상관관계가 </a:t>
            </a:r>
            <a:r>
              <a:rPr lang="en-US" altLang="ko-KR" sz="160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</a:t>
            </a:r>
            <a:r>
              <a:rPr lang="ko-KR" altLang="en-US" sz="160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en-US" altLang="ko-KR" sz="160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강한 상관관계</a:t>
            </a:r>
            <a:r>
              <a:rPr lang="en-US" altLang="ko-KR" sz="160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칼럼 선택해 회귀분석 진행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725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회귀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BA6A0-0391-5329-8D75-B1CACBB19276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PCA(</a:t>
            </a:r>
            <a:r>
              <a:rPr lang="ko-KR" altLang="en-US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주성분 분석</a:t>
            </a:r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BCE24-55B7-8E8B-33E8-EB7416B44801}"/>
              </a:ext>
            </a:extLst>
          </p:cNvPr>
          <p:cNvSpPr txBox="1"/>
          <p:nvPr/>
        </p:nvSpPr>
        <p:spPr>
          <a:xfrm>
            <a:off x="679769" y="1732327"/>
            <a:ext cx="4955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ore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주성분 분석</a:t>
            </a:r>
            <a:r>
              <a:rPr lang="en-US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</a:t>
            </a:r>
            <a:b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 편리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차원이 넘어가면 사람 눈으로 인지 불가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2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노이즈 감소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쓸모없는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없앰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i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22BE31-A209-F9F4-7C88-EFB929698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22"/>
          <a:stretch/>
        </p:blipFill>
        <p:spPr>
          <a:xfrm>
            <a:off x="679769" y="2525188"/>
            <a:ext cx="5488925" cy="2827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E8944-4A83-EA64-442C-E7FE31FB943D}"/>
              </a:ext>
            </a:extLst>
          </p:cNvPr>
          <p:cNvSpPr txBox="1"/>
          <p:nvPr/>
        </p:nvSpPr>
        <p:spPr>
          <a:xfrm>
            <a:off x="2393301" y="1062576"/>
            <a:ext cx="5278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  </a:t>
            </a:r>
            <a:r>
              <a:rPr lang="ko-KR" altLang="en-US" sz="14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연관 가능성이 있는 고차원의 데이터들을 </a:t>
            </a:r>
            <a:endParaRPr lang="en-US" altLang="ko-KR" sz="1400" b="0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4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선형 연관성이 없는 저차원의 데이터로 만들어 분석하는 것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DAAF4F-488B-A1B1-3683-679C79894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694" y="1953946"/>
            <a:ext cx="3341069" cy="3030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8AF3F-1B48-8B0B-6AAE-35B788D4D7B3}"/>
              </a:ext>
            </a:extLst>
          </p:cNvPr>
          <p:cNvSpPr txBox="1"/>
          <p:nvPr/>
        </p:nvSpPr>
        <p:spPr>
          <a:xfrm>
            <a:off x="2716608" y="5548849"/>
            <a:ext cx="5323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 err="1">
                <a:solidFill>
                  <a:srgbClr val="1E1EC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고윳값</a:t>
            </a:r>
            <a:r>
              <a:rPr lang="en-US" altLang="ko-KR" sz="1400" i="0" dirty="0">
                <a:solidFill>
                  <a:srgbClr val="1E1EC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i="0" dirty="0">
                <a:solidFill>
                  <a:srgbClr val="1E1EC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누적 기여율</a:t>
            </a:r>
            <a:r>
              <a:rPr lang="en-US" altLang="ko-KR" sz="1400" i="0" dirty="0">
                <a:solidFill>
                  <a:srgbClr val="1E1EC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Scree plot</a:t>
            </a:r>
            <a:r>
              <a:rPr lang="ko-KR" altLang="en-US" sz="1400" i="0" dirty="0">
                <a:solidFill>
                  <a:srgbClr val="1E1EC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r>
              <a:rPr lang="ko-KR" altLang="en-US" sz="1400" i="0" u="sng" dirty="0">
                <a:solidFill>
                  <a:srgbClr val="1E1EC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주성분 개수 </a:t>
            </a:r>
            <a:r>
              <a:rPr lang="en-US" altLang="ko-KR" sz="1400" i="0" u="sng" dirty="0">
                <a:solidFill>
                  <a:srgbClr val="1E1EC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i="0" u="sng" dirty="0">
                <a:solidFill>
                  <a:srgbClr val="1E1ECA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개로 결정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6DBBAD-043B-7B33-FA99-7160A402E2BF}"/>
              </a:ext>
            </a:extLst>
          </p:cNvPr>
          <p:cNvSpPr/>
          <p:nvPr/>
        </p:nvSpPr>
        <p:spPr>
          <a:xfrm>
            <a:off x="6702561" y="4264089"/>
            <a:ext cx="289247" cy="270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11C2A4-19E5-4F45-A148-15965D431038}"/>
              </a:ext>
            </a:extLst>
          </p:cNvPr>
          <p:cNvSpPr/>
          <p:nvPr/>
        </p:nvSpPr>
        <p:spPr>
          <a:xfrm>
            <a:off x="3426000" y="0"/>
            <a:ext cx="6480000" cy="6858000"/>
          </a:xfrm>
          <a:prstGeom prst="rect">
            <a:avLst/>
          </a:prstGeom>
          <a:solidFill>
            <a:srgbClr val="A86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96026-DE43-45E5-B9E0-BD3E3DB62BC6}"/>
              </a:ext>
            </a:extLst>
          </p:cNvPr>
          <p:cNvSpPr txBox="1"/>
          <p:nvPr/>
        </p:nvSpPr>
        <p:spPr>
          <a:xfrm>
            <a:off x="529785" y="1209272"/>
            <a:ext cx="2299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8D40F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8D40F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EB197-B018-4F65-BD2B-7EC3C5B1297C}"/>
              </a:ext>
            </a:extLst>
          </p:cNvPr>
          <p:cNvSpPr txBox="1"/>
          <p:nvPr/>
        </p:nvSpPr>
        <p:spPr>
          <a:xfrm>
            <a:off x="4077298" y="1563215"/>
            <a:ext cx="2999539" cy="343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배경</a:t>
            </a:r>
          </a:p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</a:p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결과</a:t>
            </a:r>
          </a:p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방안</a:t>
            </a:r>
            <a:endParaRPr kumimoji="0" lang="en-US" altLang="ko-KR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인턴십</a:t>
            </a:r>
            <a:r>
              <a:rPr kumimoji="0" lang="en-US" altLang="ko-K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5428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회귀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BA6A0-0391-5329-8D75-B1CACBB19276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다중회귀분석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0BCF8F-570C-744C-31A7-051F2A3EA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02"/>
          <a:stretch/>
        </p:blipFill>
        <p:spPr>
          <a:xfrm>
            <a:off x="775293" y="1494065"/>
            <a:ext cx="3049360" cy="1679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32962-730A-F8CA-4B11-7467B6D43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405" y="1498827"/>
            <a:ext cx="5107692" cy="3838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8E7857-BBDC-4174-54D7-DD2EFFE32FA3}"/>
              </a:ext>
            </a:extLst>
          </p:cNvPr>
          <p:cNvSpPr txBox="1"/>
          <p:nvPr/>
        </p:nvSpPr>
        <p:spPr>
          <a:xfrm>
            <a:off x="717251" y="3445971"/>
            <a:ext cx="31654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R2(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결정계수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 </a:t>
            </a:r>
            <a:endParaRPr lang="en-US" altLang="ko-KR" sz="1400" b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독립변수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들이 </a:t>
            </a:r>
            <a:endParaRPr lang="en-US" altLang="ko-KR" sz="1400" b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종속변수를 얼마나 설명하는지를 </a:t>
            </a:r>
            <a:endParaRPr lang="en-US" altLang="ko-KR" sz="1400" b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보여주는 계수이다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</a:p>
          <a:p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X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 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 상관관계가 클수록 </a:t>
            </a:r>
            <a:endParaRPr lang="en-US" altLang="ko-KR" sz="1400" b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R2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 가까워진다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endParaRPr lang="ko-KR" altLang="en-US" sz="1400" b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82617C-6F93-C443-C61D-FDBD93042DA1}"/>
              </a:ext>
            </a:extLst>
          </p:cNvPr>
          <p:cNvSpPr/>
          <p:nvPr/>
        </p:nvSpPr>
        <p:spPr>
          <a:xfrm>
            <a:off x="6774024" y="1791478"/>
            <a:ext cx="2356683" cy="21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D53828-7FD7-61FD-FD37-21DB77279BF2}"/>
              </a:ext>
            </a:extLst>
          </p:cNvPr>
          <p:cNvSpPr/>
          <p:nvPr/>
        </p:nvSpPr>
        <p:spPr>
          <a:xfrm>
            <a:off x="6774024" y="3368669"/>
            <a:ext cx="606489" cy="923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85DE7-44CC-FE2F-5DA8-97E9E53674BC}"/>
              </a:ext>
            </a:extLst>
          </p:cNvPr>
          <p:cNvSpPr txBox="1"/>
          <p:nvPr/>
        </p:nvSpPr>
        <p:spPr>
          <a:xfrm>
            <a:off x="1116485" y="5745134"/>
            <a:ext cx="7673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다중회귀분석 결과 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값도 모두 유의하고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(p&lt;0.05), R2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값도 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0.997</a:t>
            </a:r>
            <a:r>
              <a:rPr lang="ko-KR" altLang="en-US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 설명력이 높음을 알 수 있다</a:t>
            </a:r>
            <a:r>
              <a:rPr lang="en-US" altLang="ko-KR" sz="1400" b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b="0" dirty="0">
                <a:effectLst/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이 회귀모형은 통계적으로 유의미하다</a:t>
            </a:r>
            <a:r>
              <a:rPr lang="ko-KR" altLang="en-US" sz="1400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 할 수 있음</a:t>
            </a:r>
            <a:endParaRPr lang="ko-KR" altLang="en-US" sz="1400" b="0" dirty="0">
              <a:effectLst/>
              <a:highlight>
                <a:srgbClr val="FFFF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809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3-3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향후 매출 예측하기 </a:t>
            </a:r>
            <a:r>
              <a:rPr lang="en-US" altLang="ko-KR" dirty="0"/>
              <a:t>( </a:t>
            </a:r>
            <a:r>
              <a:rPr lang="ko-KR" altLang="en-US" dirty="0"/>
              <a:t>시계열 모형 적용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auto_arima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모델 적용하기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5D4713E-067F-4A7B-402E-925AD0EA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32" y="1765060"/>
            <a:ext cx="4189737" cy="3979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51214D-E8AA-5492-4028-821CD1A5E9BB}"/>
              </a:ext>
            </a:extLst>
          </p:cNvPr>
          <p:cNvSpPr txBox="1"/>
          <p:nvPr/>
        </p:nvSpPr>
        <p:spPr>
          <a:xfrm>
            <a:off x="589532" y="1395728"/>
            <a:ext cx="4955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</a:t>
            </a:r>
            <a:r>
              <a:rPr lang="ko-KR" altLang="en-US" sz="1200" b="1" dirty="0">
                <a:solidFill>
                  <a:srgbClr val="FF0000"/>
                </a:solidFill>
                <a:latin typeface="Helvetica Neue" panose="02000503000000020004" pitchFamily="2" charset="0"/>
              </a:rPr>
              <a:t>을지로</a:t>
            </a:r>
            <a:r>
              <a:rPr lang="en-US" altLang="ko-KR" sz="1200" b="1" dirty="0">
                <a:solidFill>
                  <a:srgbClr val="FF0000"/>
                </a:solidFill>
                <a:latin typeface="Helvetica Neue" panose="02000503000000020004" pitchFamily="2" charset="0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Helvetica Neue" panose="02000503000000020004" pitchFamily="2" charset="0"/>
              </a:rPr>
              <a:t>가역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내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“</a:t>
            </a:r>
            <a:r>
              <a:rPr lang="ko-KR" altLang="en-US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커피</a:t>
            </a:r>
            <a:r>
              <a:rPr lang="en-US" altLang="ko-KR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-</a:t>
            </a:r>
            <a:r>
              <a:rPr lang="ko-KR" altLang="en-US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음료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업종의 향후 매출 예측모델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17D6130-F9AA-C275-DD8D-AC45FBF2D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00" y="1788291"/>
            <a:ext cx="4312411" cy="12534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E96404-8F3B-4EA4-0D97-99974E8E2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33" y="3089758"/>
            <a:ext cx="4301878" cy="31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4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3-3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향후 매출 예측하기 </a:t>
            </a:r>
            <a:r>
              <a:rPr lang="en-US" altLang="ko-KR" dirty="0"/>
              <a:t>( </a:t>
            </a:r>
            <a:r>
              <a:rPr lang="ko-KR" altLang="en-US" dirty="0"/>
              <a:t>시계열 모형 적용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auto_arima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모델 적용하기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1214D-E8AA-5492-4028-821CD1A5E9BB}"/>
              </a:ext>
            </a:extLst>
          </p:cNvPr>
          <p:cNvSpPr txBox="1"/>
          <p:nvPr/>
        </p:nvSpPr>
        <p:spPr>
          <a:xfrm>
            <a:off x="589532" y="1395728"/>
            <a:ext cx="4955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을지로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가역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내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“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커피</a:t>
            </a:r>
            <a:r>
              <a:rPr lang="en-US" altLang="ko-KR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음료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업종의 향후 매출 예측모델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550119-6479-17B8-AAE1-7902332A9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1" r="22204"/>
          <a:stretch/>
        </p:blipFill>
        <p:spPr>
          <a:xfrm>
            <a:off x="589531" y="1765059"/>
            <a:ext cx="4035161" cy="259687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57D9B90-9677-A88B-7688-7EB3DE2937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97" y="1894907"/>
            <a:ext cx="4512962" cy="1136021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5DB83AD-3772-9FC0-67AF-F6C6F323E9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52" y="3030928"/>
            <a:ext cx="4544507" cy="2887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A99B95-845E-D31C-7DBB-655667C402AB}"/>
              </a:ext>
            </a:extLst>
          </p:cNvPr>
          <p:cNvSpPr txBox="1"/>
          <p:nvPr/>
        </p:nvSpPr>
        <p:spPr>
          <a:xfrm>
            <a:off x="332089" y="4584114"/>
            <a:ext cx="4620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분기 데이터임에도</a:t>
            </a:r>
            <a:r>
              <a:rPr kumimoji="1" lang="en-US" altLang="ko-Kore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ore-KR" altLang="en-US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뚜렷한 계절적 추세</a:t>
            </a:r>
            <a:r>
              <a:rPr kumimoji="1" lang="en-US" altLang="ko-Kore-KR" sz="1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kumimoji="1" lang="ko-Kore-KR" altLang="en-US" sz="1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226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3-3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향후 매출 예측하기 </a:t>
            </a:r>
            <a:r>
              <a:rPr lang="en-US" altLang="ko-KR" dirty="0"/>
              <a:t>( </a:t>
            </a:r>
            <a:r>
              <a:rPr lang="ko-KR" altLang="en-US" dirty="0"/>
              <a:t>시계열 모형 적용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auto_arima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모델 적용하기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1214D-E8AA-5492-4028-821CD1A5E9BB}"/>
              </a:ext>
            </a:extLst>
          </p:cNvPr>
          <p:cNvSpPr txBox="1"/>
          <p:nvPr/>
        </p:nvSpPr>
        <p:spPr>
          <a:xfrm>
            <a:off x="589532" y="1395728"/>
            <a:ext cx="4955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을지로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가역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내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“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커피</a:t>
            </a:r>
            <a:r>
              <a:rPr lang="en-US" altLang="ko-KR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음</a:t>
            </a:r>
            <a:r>
              <a:rPr lang="ko-KR" altLang="en-US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료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업종의 향후 매출 예측모델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0A804E-48A9-9E6D-4D9A-F1C091CB8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88" y="1732327"/>
            <a:ext cx="8220906" cy="43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3-3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향후 매출 예측하기 </a:t>
            </a:r>
            <a:r>
              <a:rPr lang="en-US" altLang="ko-KR" dirty="0"/>
              <a:t>( </a:t>
            </a:r>
            <a:r>
              <a:rPr lang="ko-KR" altLang="en-US" dirty="0"/>
              <a:t>시계열 모형 적용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auto_arima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모델 적용하기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742377-22B2-E5AB-E65A-4C7D33B0B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752600"/>
            <a:ext cx="9131300" cy="3352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81D6B9-9214-5E6C-2057-E03B9A409AB8}"/>
              </a:ext>
            </a:extLst>
          </p:cNvPr>
          <p:cNvSpPr txBox="1"/>
          <p:nvPr/>
        </p:nvSpPr>
        <p:spPr>
          <a:xfrm>
            <a:off x="589532" y="1395728"/>
            <a:ext cx="4955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을지로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가역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내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“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커피</a:t>
            </a:r>
            <a:r>
              <a:rPr lang="en-US" altLang="ko-KR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음</a:t>
            </a:r>
            <a:r>
              <a:rPr lang="ko-KR" altLang="en-US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료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업종의 향후 매출 예측모델</a:t>
            </a:r>
          </a:p>
        </p:txBody>
      </p:sp>
    </p:spTree>
    <p:extLst>
      <p:ext uri="{BB962C8B-B14F-4D97-AF65-F5344CB8AC3E}">
        <p14:creationId xmlns:p14="http://schemas.microsoft.com/office/powerpoint/2010/main" val="1187878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3-3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향후 매출 예측하기 </a:t>
            </a:r>
            <a:r>
              <a:rPr lang="en-US" altLang="ko-KR" dirty="0"/>
              <a:t>( </a:t>
            </a:r>
            <a:r>
              <a:rPr lang="ko-KR" altLang="en-US" dirty="0"/>
              <a:t>시계열 모형 적용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auto_arima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모델 적용하기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B46F8F-6DED-2EDC-19A8-D7F6C08866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6"/>
          <a:stretch/>
        </p:blipFill>
        <p:spPr>
          <a:xfrm>
            <a:off x="621311" y="1672727"/>
            <a:ext cx="5393409" cy="4670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31987-631D-01D5-96F9-3C587BDE3730}"/>
              </a:ext>
            </a:extLst>
          </p:cNvPr>
          <p:cNvSpPr txBox="1"/>
          <p:nvPr/>
        </p:nvSpPr>
        <p:spPr>
          <a:xfrm>
            <a:off x="589532" y="1395728"/>
            <a:ext cx="4955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을지로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가역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내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“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커피</a:t>
            </a:r>
            <a:r>
              <a:rPr lang="en-US" altLang="ko-KR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음</a:t>
            </a:r>
            <a:r>
              <a:rPr lang="ko-KR" altLang="en-US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료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업종의 향후 매출 예측모델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9EACE7D-DF29-1BB7-1034-888D64608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90" y="3429000"/>
            <a:ext cx="3604833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61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3-3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향후 매출 예측하기 </a:t>
            </a:r>
            <a:r>
              <a:rPr lang="en-US" altLang="ko-KR" dirty="0"/>
              <a:t>( </a:t>
            </a:r>
            <a:r>
              <a:rPr lang="ko-KR" altLang="en-US" dirty="0"/>
              <a:t>시계열 모형 적용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auto_arima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모델 적용하기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1987-631D-01D5-96F9-3C587BDE3730}"/>
              </a:ext>
            </a:extLst>
          </p:cNvPr>
          <p:cNvSpPr txBox="1"/>
          <p:nvPr/>
        </p:nvSpPr>
        <p:spPr>
          <a:xfrm>
            <a:off x="589532" y="1395728"/>
            <a:ext cx="4955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을지로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가역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내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“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커피</a:t>
            </a:r>
            <a:r>
              <a:rPr lang="en-US" altLang="ko-KR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음</a:t>
            </a:r>
            <a:r>
              <a:rPr lang="ko-KR" altLang="en-US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료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업종의 향후 매출 예측모델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8FF0C4-C58E-2F2D-7F23-4678BC57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2" y="1787695"/>
            <a:ext cx="8979020" cy="33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3-3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/>
              <a:t>향후 매출 예측하기 </a:t>
            </a:r>
            <a:r>
              <a:rPr lang="en-US" altLang="ko-KR" dirty="0"/>
              <a:t>( </a:t>
            </a:r>
            <a:r>
              <a:rPr lang="ko-KR" altLang="en-US" dirty="0"/>
              <a:t>시계열 모형 적용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1" y="1059501"/>
            <a:ext cx="600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Fa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cebook Prophet ( 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계절적 추세 반영 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모델 적용하기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1987-631D-01D5-96F9-3C587BDE3730}"/>
              </a:ext>
            </a:extLst>
          </p:cNvPr>
          <p:cNvSpPr txBox="1"/>
          <p:nvPr/>
        </p:nvSpPr>
        <p:spPr>
          <a:xfrm>
            <a:off x="589532" y="1395728"/>
            <a:ext cx="4955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을지로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가역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내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“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커피</a:t>
            </a:r>
            <a:r>
              <a:rPr lang="en-US" altLang="ko-KR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음</a:t>
            </a:r>
            <a:r>
              <a:rPr lang="ko-KR" altLang="en-US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료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업종의 향후 매출 예측모델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E25A8B-FA33-81A0-0D91-8F9B6B67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2" y="2177143"/>
            <a:ext cx="8729377" cy="289376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F7E7D4D-BF78-F3F4-A467-1335B3DBFBFE}"/>
              </a:ext>
            </a:extLst>
          </p:cNvPr>
          <p:cNvCxnSpPr/>
          <p:nvPr/>
        </p:nvCxnSpPr>
        <p:spPr>
          <a:xfrm flipH="1">
            <a:off x="8419171" y="1773044"/>
            <a:ext cx="307765" cy="66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319FF5-4093-DE7C-457F-BBD34B89690A}"/>
              </a:ext>
            </a:extLst>
          </p:cNvPr>
          <p:cNvSpPr txBox="1"/>
          <p:nvPr/>
        </p:nvSpPr>
        <p:spPr>
          <a:xfrm>
            <a:off x="7674289" y="3788286"/>
            <a:ext cx="71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/>
                </a:solidFill>
              </a:rPr>
              <a:t>lower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7AB7-6E21-5002-2693-45471EEAE3A4}"/>
              </a:ext>
            </a:extLst>
          </p:cNvPr>
          <p:cNvSpPr txBox="1"/>
          <p:nvPr/>
        </p:nvSpPr>
        <p:spPr>
          <a:xfrm>
            <a:off x="8726935" y="1477557"/>
            <a:ext cx="88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upper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D28A1-57AF-7742-5512-1F663CF06679}"/>
              </a:ext>
            </a:extLst>
          </p:cNvPr>
          <p:cNvSpPr txBox="1"/>
          <p:nvPr/>
        </p:nvSpPr>
        <p:spPr>
          <a:xfrm>
            <a:off x="8156147" y="3244333"/>
            <a:ext cx="174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Predicted_value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BF2C84-0679-2ACF-37EB-D7D8F6EC226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419171" y="2631989"/>
            <a:ext cx="611903" cy="6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67E3AE-980D-A51B-9708-B9991176D3ED}"/>
              </a:ext>
            </a:extLst>
          </p:cNvPr>
          <p:cNvCxnSpPr>
            <a:cxnSpLocks/>
          </p:cNvCxnSpPr>
          <p:nvPr/>
        </p:nvCxnSpPr>
        <p:spPr>
          <a:xfrm flipV="1">
            <a:off x="8031892" y="2903838"/>
            <a:ext cx="0" cy="88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CFAC60-EF6A-3973-B3BE-46ACB968CBDE}"/>
              </a:ext>
            </a:extLst>
          </p:cNvPr>
          <p:cNvCxnSpPr>
            <a:cxnSpLocks/>
          </p:cNvCxnSpPr>
          <p:nvPr/>
        </p:nvCxnSpPr>
        <p:spPr>
          <a:xfrm flipV="1">
            <a:off x="6471022" y="2938161"/>
            <a:ext cx="0" cy="227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B4AED4-447D-780E-AD2A-58EDC85DAD97}"/>
              </a:ext>
            </a:extLst>
          </p:cNvPr>
          <p:cNvSpPr txBox="1"/>
          <p:nvPr/>
        </p:nvSpPr>
        <p:spPr>
          <a:xfrm>
            <a:off x="6296773" y="5205987"/>
            <a:ext cx="28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Covid-19 </a:t>
            </a:r>
            <a:r>
              <a:rPr kumimoji="1" lang="ko-Kore-KR" altLang="en-US" dirty="0">
                <a:solidFill>
                  <a:srgbClr val="FF0000"/>
                </a:solidFill>
              </a:rPr>
              <a:t>본격 반영시점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932BEA-5141-1B7D-7F51-CAB1BC18A942}"/>
              </a:ext>
            </a:extLst>
          </p:cNvPr>
          <p:cNvCxnSpPr>
            <a:cxnSpLocks/>
          </p:cNvCxnSpPr>
          <p:nvPr/>
        </p:nvCxnSpPr>
        <p:spPr>
          <a:xfrm>
            <a:off x="6595277" y="3039890"/>
            <a:ext cx="901083" cy="74839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60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향후 매출 예측하기 </a:t>
            </a:r>
            <a:r>
              <a:rPr lang="en-US" altLang="ko-KR" dirty="0"/>
              <a:t>( </a:t>
            </a:r>
            <a:r>
              <a:rPr lang="ko-KR" altLang="en-US" dirty="0"/>
              <a:t>시계열 모형 적용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ECDC6-5D8E-394C-2116-CB034159489F}"/>
              </a:ext>
            </a:extLst>
          </p:cNvPr>
          <p:cNvSpPr txBox="1"/>
          <p:nvPr/>
        </p:nvSpPr>
        <p:spPr>
          <a:xfrm>
            <a:off x="589532" y="1059501"/>
            <a:ext cx="495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auto_arima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모델 적용하기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1987-631D-01D5-96F9-3C587BDE3730}"/>
              </a:ext>
            </a:extLst>
          </p:cNvPr>
          <p:cNvSpPr txBox="1"/>
          <p:nvPr/>
        </p:nvSpPr>
        <p:spPr>
          <a:xfrm>
            <a:off x="589532" y="1395728"/>
            <a:ext cx="4955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상권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을지로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가역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내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“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커피</a:t>
            </a:r>
            <a:r>
              <a:rPr lang="en-US" altLang="ko-KR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sz="1200" b="1" i="0" dirty="0">
                <a:solidFill>
                  <a:srgbClr val="0000FF"/>
                </a:solidFill>
                <a:effectLst/>
                <a:latin typeface="Helvetica Neue" panose="02000503000000020004" pitchFamily="2" charset="0"/>
              </a:rPr>
              <a:t>음</a:t>
            </a:r>
            <a:r>
              <a:rPr lang="ko-KR" altLang="en-US" sz="1200" b="1" dirty="0">
                <a:solidFill>
                  <a:srgbClr val="0000FF"/>
                </a:solidFill>
                <a:latin typeface="Helvetica Neue" panose="02000503000000020004" pitchFamily="2" charset="0"/>
              </a:rPr>
              <a:t>료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”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업종의 향후 매출 예측모델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D251C6-FBCC-7A5A-88F6-C592EB59D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2"/>
          <a:stretch/>
        </p:blipFill>
        <p:spPr>
          <a:xfrm>
            <a:off x="1065447" y="2196789"/>
            <a:ext cx="3710724" cy="33950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93514E-7A89-7782-7938-A9B8DE32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329" y="2196788"/>
            <a:ext cx="3713872" cy="33950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B87BED-E31E-03AA-C84B-888F3EAB7539}"/>
              </a:ext>
            </a:extLst>
          </p:cNvPr>
          <p:cNvSpPr txBox="1"/>
          <p:nvPr/>
        </p:nvSpPr>
        <p:spPr>
          <a:xfrm>
            <a:off x="1171832" y="5713416"/>
            <a:ext cx="756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solidFill>
                  <a:srgbClr val="FF0000"/>
                </a:solidFill>
              </a:rPr>
              <a:t>외부 제 </a:t>
            </a:r>
            <a:r>
              <a:rPr kumimoji="1" lang="en-US" altLang="ko-Kore-KR" dirty="0">
                <a:solidFill>
                  <a:srgbClr val="FF0000"/>
                </a:solidFill>
              </a:rPr>
              <a:t>3</a:t>
            </a:r>
            <a:r>
              <a:rPr kumimoji="1" lang="ko-Kore-KR" altLang="en-US" dirty="0">
                <a:solidFill>
                  <a:srgbClr val="FF0000"/>
                </a:solidFill>
              </a:rPr>
              <a:t>요인 인해 장기간 매출에 악영향을 받음</a:t>
            </a:r>
            <a:r>
              <a:rPr kumimoji="1" lang="en-US" altLang="ko-Kore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kumimoji="1" lang="ko-Kore-KR" altLang="en-US" dirty="0">
                <a:solidFill>
                  <a:srgbClr val="FF0000"/>
                </a:solidFill>
              </a:rPr>
              <a:t>최근들어 완화되면서</a:t>
            </a:r>
            <a:r>
              <a:rPr kumimoji="1" lang="en-US" altLang="ko-Kore-KR" dirty="0">
                <a:solidFill>
                  <a:srgbClr val="FF0000"/>
                </a:solidFill>
              </a:rPr>
              <a:t> </a:t>
            </a:r>
            <a:r>
              <a:rPr kumimoji="1" lang="ko-Kore-KR" altLang="en-US" dirty="0">
                <a:solidFill>
                  <a:srgbClr val="FF0000"/>
                </a:solidFill>
              </a:rPr>
              <a:t>기존 추세대로 가지않고</a:t>
            </a:r>
            <a:r>
              <a:rPr kumimoji="1" lang="en-US" altLang="ko-Kore-KR" dirty="0">
                <a:solidFill>
                  <a:srgbClr val="FF0000"/>
                </a:solidFill>
              </a:rPr>
              <a:t>, </a:t>
            </a:r>
            <a:r>
              <a:rPr kumimoji="1" lang="ko-Kore-KR" altLang="en-US" dirty="0">
                <a:solidFill>
                  <a:srgbClr val="FF0000"/>
                </a:solidFill>
              </a:rPr>
              <a:t>폭발적인 증가세를 이어감</a:t>
            </a:r>
          </a:p>
        </p:txBody>
      </p:sp>
    </p:spTree>
    <p:extLst>
      <p:ext uri="{BB962C8B-B14F-4D97-AF65-F5344CB8AC3E}">
        <p14:creationId xmlns:p14="http://schemas.microsoft.com/office/powerpoint/2010/main" val="4006457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5E47B3-8F2A-A505-4CA2-73BFDE734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Ⅳ. </a:t>
            </a:r>
            <a:r>
              <a:rPr lang="ko-KR" altLang="en-US" dirty="0"/>
              <a:t>활용 방안</a:t>
            </a:r>
          </a:p>
        </p:txBody>
      </p:sp>
    </p:spTree>
    <p:extLst>
      <p:ext uri="{BB962C8B-B14F-4D97-AF65-F5344CB8AC3E}">
        <p14:creationId xmlns:p14="http://schemas.microsoft.com/office/powerpoint/2010/main" val="175948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4C137B-F8D5-1233-39A2-617EDBC1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Executive Summary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064CA2-8888-9612-323E-C1016FF0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01673"/>
              </p:ext>
            </p:extLst>
          </p:nvPr>
        </p:nvGraphicFramePr>
        <p:xfrm>
          <a:off x="529680" y="905782"/>
          <a:ext cx="8846640" cy="5704109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502">
                  <a:extLst>
                    <a:ext uri="{9D8B030D-6E8A-4147-A177-3AD203B41FA5}">
                      <a16:colId xmlns:a16="http://schemas.microsoft.com/office/drawing/2014/main" val="1410800628"/>
                    </a:ext>
                  </a:extLst>
                </a:gridCol>
              </a:tblGrid>
              <a:tr h="4849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인구통계정보와 매출정보를 통한 상권 입지 선정 계획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9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0" lvl="0" indent="-1080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상권의 업종 점유 비율과 인구 분포 특성을 파악한다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marL="108000" marR="0" lvl="0" indent="-1080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최근 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개년 분기별 매출 데이터를 기반으로 하여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향후 매출을 예측한다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08000" marR="0" lvl="0" indent="-1080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입점하려는 상권에서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매출 건수에 큰 영향을 미치는 인구 집단 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주요 고객 타겟층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)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정보와 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예측된 매출 데이터를 </a:t>
                      </a:r>
                      <a:endParaRPr lang="en-US" altLang="ko-KR" sz="11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8000" marR="0" lvl="0" indent="-1080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기반으로 한 수요예측 정보를 소상공인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창업자들에게 제공한다</a:t>
                      </a:r>
                      <a:r>
                        <a:rPr lang="en-US" altLang="ko-KR" sz="11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065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정의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marR="0" lvl="0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서울시 내 상권이용 실태 알아보기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매출 건수 기준 인기 상권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매출 건수 기준 인기 업종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인기 상권에서 시간대별 이용 패턴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인기 업종에서 시간대별 이용 패턴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108000" marR="0" lvl="0" indent="-1080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 startAt="2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매출 금액에 영향을 미치는 이용현황과 인구특성 알아보기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주말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주중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점포수와 상관관계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요일별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매출과 상관관계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시간대별 매출과 상관관계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성별 매출과 상관관계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연령대별 매출과 상관관계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7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8000" marR="0" lvl="0" indent="-1080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C.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예측 매출을 통한 수요 예측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100" kern="1200" spc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auto_arima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모형 적용하기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(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전통적인 시계열 모형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 )</a:t>
                      </a:r>
                    </a:p>
                    <a:p>
                      <a:pPr marL="685800" marR="0" lvl="1" indent="-2286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Prophet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모형 적용하기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( Facebook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추세 반영 모형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64770" marR="64770" marT="17907" marB="179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947662"/>
                  </a:ext>
                </a:extLst>
              </a:tr>
              <a:tr h="13472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 데이터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+mj-ea"/>
                        <a:buNone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74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결과 및 활용방안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228600" indent="-228600">
                        <a:buAutoNum type="arabicPeriod"/>
                      </a:pPr>
                      <a:r>
                        <a:rPr lang="ko-KR" altLang="en-US" sz="1100" dirty="0"/>
                        <a:t>추천상권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매출액 기반으로 한 </a:t>
                      </a:r>
                      <a:r>
                        <a:rPr lang="en-US" altLang="ko-KR" sz="1100" dirty="0"/>
                        <a:t>TOP5 </a:t>
                      </a:r>
                      <a:r>
                        <a:rPr lang="ko-KR" altLang="en-US" sz="1100" dirty="0"/>
                        <a:t>업종</a:t>
                      </a:r>
                      <a:endParaRPr lang="en-US" altLang="ko-KR" sz="11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100" dirty="0"/>
                        <a:t>추천입지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매출액 기반 상권 지역 </a:t>
                      </a:r>
                      <a:r>
                        <a:rPr lang="en-US" altLang="ko-KR" sz="1100" dirty="0"/>
                        <a:t>TOP 10 -&gt; </a:t>
                      </a:r>
                      <a:r>
                        <a:rPr lang="ko-KR" altLang="en-US" sz="1100" dirty="0"/>
                        <a:t>환승역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관광특구 다수</a:t>
                      </a:r>
                      <a:endParaRPr lang="en-US" altLang="ko-KR" sz="11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dirty="0"/>
                        <a:t>가설</a:t>
                      </a:r>
                      <a:r>
                        <a:rPr lang="en-US" altLang="ko-KR" sz="1100" dirty="0"/>
                        <a:t>(1) </a:t>
                      </a:r>
                      <a:r>
                        <a:rPr lang="ko-KR" altLang="en-US" sz="1100" dirty="0"/>
                        <a:t>결과 주말을 앞둔 주중 목</a:t>
                      </a: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금이 가장 높은 매출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주중</a:t>
                      </a:r>
                      <a:r>
                        <a:rPr lang="en-US" altLang="ko-KR" sz="1100" dirty="0"/>
                        <a:t>&gt;</a:t>
                      </a:r>
                      <a:r>
                        <a:rPr lang="ko-KR" altLang="en-US" sz="1100" dirty="0"/>
                        <a:t>주말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i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특징별</a:t>
                      </a:r>
                      <a:r>
                        <a:rPr lang="ko-KR" altLang="en-US" sz="1100" i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매출</a:t>
                      </a:r>
                      <a:r>
                        <a:rPr lang="en-US" altLang="ko-KR" sz="1100" i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건수와 매출금액 간 상관관계 결과 금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토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매출 타겟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가장 높은 매출을 보였고 경제적 여유가 있는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40-50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 위주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100" dirty="0"/>
                        <a:t>향후 매출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시계열 결과를 통해 매출 증가 추세 확인</a:t>
                      </a:r>
                      <a:r>
                        <a:rPr lang="en-US" altLang="ko-KR" sz="1100" dirty="0"/>
                        <a:t>. </a:t>
                      </a:r>
                      <a:endParaRPr lang="ko-KR" altLang="en-US" sz="1100" dirty="0"/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3CF15E3-172F-E09C-EA96-E28C38E47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06627"/>
              </p:ext>
            </p:extLst>
          </p:nvPr>
        </p:nvGraphicFramePr>
        <p:xfrm>
          <a:off x="2070548" y="4397365"/>
          <a:ext cx="613594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7808">
                  <a:extLst>
                    <a:ext uri="{9D8B030D-6E8A-4147-A177-3AD203B41FA5}">
                      <a16:colId xmlns:a16="http://schemas.microsoft.com/office/drawing/2014/main" val="2699644915"/>
                    </a:ext>
                  </a:extLst>
                </a:gridCol>
                <a:gridCol w="2668134">
                  <a:extLst>
                    <a:ext uri="{9D8B030D-6E8A-4147-A177-3AD203B41FA5}">
                      <a16:colId xmlns:a16="http://schemas.microsoft.com/office/drawing/2014/main" val="977880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출처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26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상가 분류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소상공인시장진흥공단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6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연령대별 시간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요일별</a:t>
                      </a:r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매출데이터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서울시 </a:t>
                      </a:r>
                      <a:r>
                        <a:rPr lang="ko-KR" altLang="en-US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우리마을가게</a:t>
                      </a:r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상권분석서비스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16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상권지역별 주거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직장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 인구 분포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서울시 </a:t>
                      </a:r>
                      <a:r>
                        <a:rPr lang="ko-KR" altLang="en-US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우리마을가게</a:t>
                      </a:r>
                      <a:r>
                        <a:rPr lang="ko-KR" altLang="en-US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상권분석서비스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33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Ⅳ. </a:t>
            </a:r>
            <a:r>
              <a:rPr lang="ko-KR" altLang="en-US" dirty="0"/>
              <a:t>활용 방안</a:t>
            </a:r>
            <a:endParaRPr lang="en-US" altLang="ko-KR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F55BD4C3-A71E-44A1-A4E5-D9D8154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활용 방안</a:t>
            </a:r>
          </a:p>
        </p:txBody>
      </p:sp>
      <p:sp>
        <p:nvSpPr>
          <p:cNvPr id="8" name="모서리가 둥근 직사각형 62">
            <a:extLst>
              <a:ext uri="{FF2B5EF4-FFF2-40B4-BE49-F238E27FC236}">
                <a16:creationId xmlns:a16="http://schemas.microsoft.com/office/drawing/2014/main" id="{B159B859-3A34-C1E6-8092-4625D1CC0FA7}"/>
              </a:ext>
            </a:extLst>
          </p:cNvPr>
          <p:cNvSpPr/>
          <p:nvPr/>
        </p:nvSpPr>
        <p:spPr>
          <a:xfrm>
            <a:off x="670164" y="1855379"/>
            <a:ext cx="8719628" cy="3665754"/>
          </a:xfrm>
          <a:prstGeom prst="roundRect">
            <a:avLst>
              <a:gd name="adj" fmla="val 376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ore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884564-8A0B-C627-79AE-73565E123C5B}"/>
              </a:ext>
            </a:extLst>
          </p:cNvPr>
          <p:cNvGrpSpPr/>
          <p:nvPr/>
        </p:nvGrpSpPr>
        <p:grpSpPr>
          <a:xfrm>
            <a:off x="-10410" y="4141827"/>
            <a:ext cx="1340327" cy="1870770"/>
            <a:chOff x="6109929" y="2243696"/>
            <a:chExt cx="2369416" cy="3199576"/>
          </a:xfrm>
        </p:grpSpPr>
        <p:pic>
          <p:nvPicPr>
            <p:cNvPr id="3" name="그래픽 2" descr="비즈니스 복장을 한 남자">
              <a:extLst>
                <a:ext uri="{FF2B5EF4-FFF2-40B4-BE49-F238E27FC236}">
                  <a16:creationId xmlns:a16="http://schemas.microsoft.com/office/drawing/2014/main" id="{FD4B8C79-D4D6-8E55-4AE9-47301046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09929" y="2243696"/>
              <a:ext cx="2369416" cy="319957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A28B84C-2346-FCE9-46E2-23778F2E5380}"/>
                </a:ext>
              </a:extLst>
            </p:cNvPr>
            <p:cNvSpPr/>
            <p:nvPr/>
          </p:nvSpPr>
          <p:spPr>
            <a:xfrm flipH="1">
              <a:off x="7040880" y="2598660"/>
              <a:ext cx="587132" cy="830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치아를 보이며 웃는 얼굴">
              <a:extLst>
                <a:ext uri="{FF2B5EF4-FFF2-40B4-BE49-F238E27FC236}">
                  <a16:creationId xmlns:a16="http://schemas.microsoft.com/office/drawing/2014/main" id="{844DAEC2-E790-46C6-174A-335F401E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7012591" y="2705342"/>
              <a:ext cx="564092" cy="61697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682A0D-3E20-2FC3-412F-BCB35D86D28F}"/>
              </a:ext>
            </a:extLst>
          </p:cNvPr>
          <p:cNvSpPr txBox="1"/>
          <p:nvPr/>
        </p:nvSpPr>
        <p:spPr>
          <a:xfrm>
            <a:off x="877405" y="2616167"/>
            <a:ext cx="8305145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spcBef>
                <a:spcPts val="400"/>
              </a:spcBef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추천상권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TOP5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업종 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음료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한식 음식점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슈퍼마켓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의약품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28600" indent="-228600" algn="l">
              <a:spcBef>
                <a:spcPts val="400"/>
              </a:spcBef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추천입지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환승역과 같은 유동인구 많은 지역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관광특구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 algn="l">
              <a:spcBef>
                <a:spcPts val="400"/>
              </a:spcBef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 휴무일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환승역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관광특구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 algn="l">
              <a:spcBef>
                <a:spcPts val="400"/>
              </a:spcBef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매출 타겟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타겟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40-50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 algn="l">
              <a:spcBef>
                <a:spcPts val="400"/>
              </a:spcBef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향후 매출 예측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코로나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완화 추세를 보이며 폭발적 증가 예상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846B7-846E-64C0-15FF-74D167DB01F2}"/>
              </a:ext>
            </a:extLst>
          </p:cNvPr>
          <p:cNvSpPr txBox="1"/>
          <p:nvPr/>
        </p:nvSpPr>
        <p:spPr>
          <a:xfrm>
            <a:off x="3512826" y="1128743"/>
            <a:ext cx="3034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창업 고려 시 추천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E1D377-1B98-C726-C4AC-4675670FEA2D}"/>
              </a:ext>
            </a:extLst>
          </p:cNvPr>
          <p:cNvSpPr txBox="1"/>
          <p:nvPr/>
        </p:nvSpPr>
        <p:spPr>
          <a:xfrm>
            <a:off x="772631" y="5871999"/>
            <a:ext cx="8360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신규창업 뿐만 아니라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상권에서도 위와 같은 결과를 통해 매출 증가 분석에 도움이 될 것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8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012E54-C4C8-C9EB-2F6D-E817A377E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Ⅴ. </a:t>
            </a:r>
            <a:r>
              <a:rPr lang="ko-KR" altLang="en-US" dirty="0"/>
              <a:t>인턴십 소감</a:t>
            </a:r>
          </a:p>
        </p:txBody>
      </p:sp>
    </p:spTree>
    <p:extLst>
      <p:ext uri="{BB962C8B-B14F-4D97-AF65-F5344CB8AC3E}">
        <p14:creationId xmlns:p14="http://schemas.microsoft.com/office/powerpoint/2010/main" val="224426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570C9-C62B-E15C-3734-83066CE4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23" y="978503"/>
            <a:ext cx="8887354" cy="5477713"/>
          </a:xfrm>
        </p:spPr>
        <p:txBody>
          <a:bodyPr/>
          <a:lstStyle/>
          <a:p>
            <a:endParaRPr lang="en-US" altLang="ko-KR" sz="1200" b="0" dirty="0">
              <a:latin typeface="+mn-ea"/>
            </a:endParaRPr>
          </a:p>
          <a:p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C81876-EA4B-3975-7857-B61DA366D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Ⅴ. </a:t>
            </a:r>
            <a:r>
              <a:rPr lang="ko-KR" altLang="en-US" dirty="0"/>
              <a:t>인턴십 소감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1C75F5-10A5-9D50-47EF-F61C2F5486C5}"/>
              </a:ext>
            </a:extLst>
          </p:cNvPr>
          <p:cNvGrpSpPr/>
          <p:nvPr/>
        </p:nvGrpSpPr>
        <p:grpSpPr>
          <a:xfrm>
            <a:off x="3343864" y="789044"/>
            <a:ext cx="3327817" cy="3426166"/>
            <a:chOff x="5651290" y="976432"/>
            <a:chExt cx="3327817" cy="342616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5EE5647-0E5D-2A79-8D3C-01CF43A17735}"/>
                </a:ext>
              </a:extLst>
            </p:cNvPr>
            <p:cNvGrpSpPr/>
            <p:nvPr/>
          </p:nvGrpSpPr>
          <p:grpSpPr>
            <a:xfrm>
              <a:off x="5651290" y="1143395"/>
              <a:ext cx="3327817" cy="3259203"/>
              <a:chOff x="359763" y="978503"/>
              <a:chExt cx="3327817" cy="3259203"/>
            </a:xfrm>
          </p:grpSpPr>
          <p:pic>
            <p:nvPicPr>
              <p:cNvPr id="10" name="그래픽 9" descr="포스트잇 윤곽선">
                <a:extLst>
                  <a:ext uri="{FF2B5EF4-FFF2-40B4-BE49-F238E27FC236}">
                    <a16:creationId xmlns:a16="http://schemas.microsoft.com/office/drawing/2014/main" id="{99148259-501B-3CA7-B60B-47D465090F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43610" t="5019" r="14952" b="54397"/>
              <a:stretch/>
            </p:blipFill>
            <p:spPr>
              <a:xfrm>
                <a:off x="359763" y="978503"/>
                <a:ext cx="3327817" cy="325920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E09297-0620-D5C0-F681-384C1A486F3F}"/>
                  </a:ext>
                </a:extLst>
              </p:cNvPr>
              <p:cNvSpPr txBox="1"/>
              <p:nvPr/>
            </p:nvSpPr>
            <p:spPr>
              <a:xfrm>
                <a:off x="854439" y="1558977"/>
                <a:ext cx="1993692" cy="1620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400"/>
                  </a:spcBef>
                </a:pPr>
                <a:r>
                  <a:rPr kumimoji="1" lang="en-US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2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개월동안 </a:t>
                </a:r>
                <a:r>
                  <a:rPr kumimoji="1"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리모트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 인턴십 프로그램을 통해 빅데이터 분석에 대해 많은 것을 배울 수 있었습니다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. 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좋은 특강과 다양한 이벤트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, </a:t>
                </a:r>
                <a:r>
                  <a:rPr kumimoji="1"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pbl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까지 역량 강화에 많은 도움이 됐습니다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. 2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개월간 함께 프로젝트를 진행 한 팀원분들에게도 감사 인사를 전하고 싶습니다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. 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감사합니다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! 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뜻깊은 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2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개월이었습니다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.</a:t>
                </a:r>
              </a:p>
              <a:p>
                <a:pPr algn="l">
                  <a:spcBef>
                    <a:spcPts val="400"/>
                  </a:spcBef>
                </a:pP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	- 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이송아 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- </a:t>
                </a:r>
                <a:endParaRPr kumimoji="1" lang="ko-Kore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endParaRPr>
              </a:p>
            </p:txBody>
          </p:sp>
        </p:grpSp>
        <p:pic>
          <p:nvPicPr>
            <p:cNvPr id="16" name="그래픽 15" descr="고정 윤곽선">
              <a:extLst>
                <a:ext uri="{FF2B5EF4-FFF2-40B4-BE49-F238E27FC236}">
                  <a16:creationId xmlns:a16="http://schemas.microsoft.com/office/drawing/2014/main" id="{9D1A3A34-DEDC-113F-61C5-EB3EE9B0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878214">
              <a:off x="7908331" y="976432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05FAB4-F610-77B5-1645-76D738E6BF8D}"/>
              </a:ext>
            </a:extLst>
          </p:cNvPr>
          <p:cNvSpPr txBox="1"/>
          <p:nvPr/>
        </p:nvSpPr>
        <p:spPr>
          <a:xfrm>
            <a:off x="9233941" y="202367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400"/>
              </a:spcBef>
            </a:pPr>
            <a:endParaRPr kumimoji="1" lang="ko-Kore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7258329-510C-77FF-6F78-3162A422AD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t="22341" r="27749" b="20635"/>
          <a:stretch/>
        </p:blipFill>
        <p:spPr>
          <a:xfrm>
            <a:off x="769203" y="1546891"/>
            <a:ext cx="1860331" cy="199881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4BF322-47D4-AB09-4751-5BB8FFEDA884}"/>
              </a:ext>
            </a:extLst>
          </p:cNvPr>
          <p:cNvGrpSpPr/>
          <p:nvPr/>
        </p:nvGrpSpPr>
        <p:grpSpPr>
          <a:xfrm>
            <a:off x="6361354" y="991667"/>
            <a:ext cx="3327817" cy="3259203"/>
            <a:chOff x="359762" y="973587"/>
            <a:chExt cx="3327817" cy="3259203"/>
          </a:xfrm>
        </p:grpSpPr>
        <p:pic>
          <p:nvPicPr>
            <p:cNvPr id="24" name="그래픽 23" descr="포스트잇 윤곽선">
              <a:extLst>
                <a:ext uri="{FF2B5EF4-FFF2-40B4-BE49-F238E27FC236}">
                  <a16:creationId xmlns:a16="http://schemas.microsoft.com/office/drawing/2014/main" id="{13846583-15C9-9C8F-6952-E926E2065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3610" t="5019" r="14952" b="54397"/>
            <a:stretch/>
          </p:blipFill>
          <p:spPr>
            <a:xfrm>
              <a:off x="359762" y="973587"/>
              <a:ext cx="3327817" cy="325920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BA8B55-0DF9-0597-99D9-92F6C77A6163}"/>
                </a:ext>
              </a:extLst>
            </p:cNvPr>
            <p:cNvSpPr txBox="1"/>
            <p:nvPr/>
          </p:nvSpPr>
          <p:spPr>
            <a:xfrm>
              <a:off x="788470" y="1537339"/>
              <a:ext cx="2179318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400"/>
                </a:spcBef>
              </a:pPr>
              <a:r>
                <a:rPr kumimoji="1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길다면 길고 짧다면 짧은 시간동안 모두 </a:t>
              </a:r>
              <a:r>
                <a:rPr kumimoji="1"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고생많으셨습니다</a:t>
              </a:r>
              <a:r>
                <a:rPr kumimoji="1"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! </a:t>
              </a:r>
              <a:r>
                <a:rPr kumimoji="1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저는 데이터 분석에 관심을 갖게 되면서 </a:t>
              </a:r>
              <a:r>
                <a:rPr kumimoji="1"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리모트</a:t>
              </a:r>
              <a:r>
                <a:rPr kumimoji="1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 인턴십을 참여하게 되었는데 이 기회를 통해 제 진로를 데이터 분석으로 나아가고 싶다고 생각할 정도로 뜻깊은 시간이었습니다</a:t>
              </a:r>
              <a:r>
                <a:rPr kumimoji="1"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. </a:t>
              </a:r>
              <a:r>
                <a:rPr kumimoji="1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그리고 프로젝트를 같이 진행하게 된 </a:t>
              </a:r>
              <a:r>
                <a:rPr kumimoji="1"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4</a:t>
              </a:r>
              <a:r>
                <a:rPr kumimoji="1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조 조원분들 너무 다 좋은 분들이어서 덕분에 어렵지 않게 인턴십 과정을 마무리한 것 같아 운이 좋은 것 같습니다</a:t>
              </a:r>
              <a:r>
                <a:rPr kumimoji="1"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! </a:t>
              </a:r>
              <a:r>
                <a:rPr kumimoji="1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인턴십 마무리 후 새로운 시작도 응원하겠습니다</a:t>
              </a:r>
              <a:r>
                <a:rPr kumimoji="1"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!!!</a:t>
              </a:r>
              <a:r>
                <a:rPr kumimoji="1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  </a:t>
              </a:r>
              <a:r>
                <a:rPr kumimoji="1"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- </a:t>
              </a:r>
              <a:r>
                <a:rPr kumimoji="1"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박서형 </a:t>
              </a:r>
              <a:r>
                <a:rPr kumimoji="1"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-</a:t>
              </a:r>
              <a:endParaRPr kumimoji="1" lang="ko-Kore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endParaRPr>
            </a:p>
          </p:txBody>
        </p:sp>
      </p:grpSp>
      <p:pic>
        <p:nvPicPr>
          <p:cNvPr id="23" name="그래픽 22" descr="고정 윤곽선">
            <a:extLst>
              <a:ext uri="{FF2B5EF4-FFF2-40B4-BE49-F238E27FC236}">
                <a16:creationId xmlns:a16="http://schemas.microsoft.com/office/drawing/2014/main" id="{67BD2AD8-EF84-EA83-F5BA-A5670F8EB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78214">
            <a:off x="8618396" y="829620"/>
            <a:ext cx="914400" cy="9144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DE38A20-39B7-09A8-F70B-F2506B18A679}"/>
              </a:ext>
            </a:extLst>
          </p:cNvPr>
          <p:cNvGrpSpPr/>
          <p:nvPr/>
        </p:nvGrpSpPr>
        <p:grpSpPr>
          <a:xfrm>
            <a:off x="1880738" y="3590915"/>
            <a:ext cx="3327817" cy="3423279"/>
            <a:chOff x="5651290" y="979319"/>
            <a:chExt cx="3327817" cy="3423279"/>
          </a:xfrm>
        </p:grpSpPr>
        <p:pic>
          <p:nvPicPr>
            <p:cNvPr id="29" name="그래픽 28" descr="포스트잇 윤곽선">
              <a:extLst>
                <a:ext uri="{FF2B5EF4-FFF2-40B4-BE49-F238E27FC236}">
                  <a16:creationId xmlns:a16="http://schemas.microsoft.com/office/drawing/2014/main" id="{FC82AFC3-8C1D-7ED3-AA36-FEFDAD79CD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43610" t="5019" r="14952" b="54397"/>
            <a:stretch/>
          </p:blipFill>
          <p:spPr>
            <a:xfrm>
              <a:off x="5651290" y="1143395"/>
              <a:ext cx="3327817" cy="3259203"/>
            </a:xfrm>
            <a:prstGeom prst="rect">
              <a:avLst/>
            </a:prstGeom>
          </p:spPr>
        </p:pic>
        <p:pic>
          <p:nvPicPr>
            <p:cNvPr id="28" name="그래픽 27" descr="고정 윤곽선">
              <a:extLst>
                <a:ext uri="{FF2B5EF4-FFF2-40B4-BE49-F238E27FC236}">
                  <a16:creationId xmlns:a16="http://schemas.microsoft.com/office/drawing/2014/main" id="{72F2377D-5CD9-E936-9614-5650DD33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878214">
              <a:off x="7904893" y="979319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FF660A-B664-5B57-6955-E96103E55C19}"/>
              </a:ext>
            </a:extLst>
          </p:cNvPr>
          <p:cNvGrpSpPr/>
          <p:nvPr/>
        </p:nvGrpSpPr>
        <p:grpSpPr>
          <a:xfrm>
            <a:off x="5018770" y="3590916"/>
            <a:ext cx="3327817" cy="3426166"/>
            <a:chOff x="5651290" y="976432"/>
            <a:chExt cx="3327817" cy="342616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9FE14AA-A7A6-CDE4-AE1F-3DB13E82BAE4}"/>
                </a:ext>
              </a:extLst>
            </p:cNvPr>
            <p:cNvGrpSpPr/>
            <p:nvPr/>
          </p:nvGrpSpPr>
          <p:grpSpPr>
            <a:xfrm>
              <a:off x="5651290" y="1143395"/>
              <a:ext cx="3327817" cy="3259203"/>
              <a:chOff x="359763" y="978503"/>
              <a:chExt cx="3327817" cy="3259203"/>
            </a:xfrm>
          </p:grpSpPr>
          <p:pic>
            <p:nvPicPr>
              <p:cNvPr id="34" name="그래픽 33" descr="포스트잇 윤곽선">
                <a:extLst>
                  <a:ext uri="{FF2B5EF4-FFF2-40B4-BE49-F238E27FC236}">
                    <a16:creationId xmlns:a16="http://schemas.microsoft.com/office/drawing/2014/main" id="{5C824E30-9932-417D-FD0D-20D8825EC2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43610" t="5019" r="14952" b="54397"/>
              <a:stretch/>
            </p:blipFill>
            <p:spPr>
              <a:xfrm>
                <a:off x="359763" y="978503"/>
                <a:ext cx="3327817" cy="3259203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621123-68B0-391D-3763-5D0458BD9BE7}"/>
                  </a:ext>
                </a:extLst>
              </p:cNvPr>
              <p:cNvSpPr txBox="1"/>
              <p:nvPr/>
            </p:nvSpPr>
            <p:spPr>
              <a:xfrm>
                <a:off x="854439" y="1558977"/>
                <a:ext cx="1993692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400"/>
                  </a:spcBef>
                </a:pPr>
                <a:r>
                  <a:rPr kumimoji="1" lang="en-US" altLang="ko-Kore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2</a:t>
                </a:r>
                <a:r>
                  <a:rPr kumimoji="1" lang="ko-Kore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개월 동안 학업과 병행하느라</a:t>
                </a:r>
                <a:r>
                  <a:rPr kumimoji="1" lang="en-US" altLang="ko-Kore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, </a:t>
                </a:r>
                <a:r>
                  <a:rPr kumimoji="1" lang="ko-Kore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어렵다고 느낀적도 많았습니다</a:t>
                </a:r>
                <a:r>
                  <a:rPr kumimoji="1" lang="en-US" altLang="ko-Kore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. </a:t>
                </a:r>
                <a:r>
                  <a:rPr kumimoji="1" lang="ko-Kore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그런데 함께 프로젝트를 하면서 좋은 조원들을 만나서 끝까지 힘을 낼 수 있었던 거 같습니다</a:t>
                </a:r>
                <a:r>
                  <a:rPr kumimoji="1" lang="en-US" altLang="ko-Kore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. </a:t>
                </a:r>
              </a:p>
              <a:p>
                <a:pPr algn="l">
                  <a:spcBef>
                    <a:spcPts val="400"/>
                  </a:spcBef>
                </a:pPr>
                <a:r>
                  <a:rPr kumimoji="1" lang="ko-Kore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비대면 환경에서 만나게 되어 아쉽기도 했지만</a:t>
                </a:r>
                <a:r>
                  <a:rPr kumimoji="1" lang="en-US" altLang="ko-Kore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, </a:t>
                </a:r>
                <a:r>
                  <a:rPr kumimoji="1" lang="ko-Kore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조원들에게서 많은 점을 배우고 성장할 수 있는 기회였던 것 같습니다</a:t>
                </a:r>
                <a:r>
                  <a:rPr kumimoji="1" lang="en-US" altLang="ko-Kore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. </a:t>
                </a:r>
              </a:p>
              <a:p>
                <a:pPr algn="l">
                  <a:spcBef>
                    <a:spcPts val="400"/>
                  </a:spcBef>
                </a:pPr>
                <a:r>
                  <a:rPr kumimoji="1" lang="ko-Kore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감사합니다</a:t>
                </a:r>
                <a:r>
                  <a:rPr kumimoji="1" lang="en-US" altLang="ko-Kore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: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)</a:t>
                </a:r>
              </a:p>
              <a:p>
                <a:pPr algn="r">
                  <a:spcBef>
                    <a:spcPts val="400"/>
                  </a:spcBef>
                </a:pPr>
                <a:r>
                  <a:rPr kumimoji="1" lang="en-US" altLang="ko-Kore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	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- </a:t>
                </a:r>
                <a:r>
                  <a:rPr kumimoji="1"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모현정 </a:t>
                </a:r>
                <a:r>
                  <a:rPr kumimoji="1"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anum Brush Script" panose="03060600000000000000" pitchFamily="66" charset="-127"/>
                    <a:ea typeface="Nanum Brush Script" panose="03060600000000000000" pitchFamily="66" charset="-127"/>
                  </a:rPr>
                  <a:t>- </a:t>
                </a:r>
                <a:endParaRPr kumimoji="1" lang="ko-Kore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Brush Script" panose="03060600000000000000" pitchFamily="66" charset="-127"/>
                  <a:ea typeface="Nanum Brush Script" panose="03060600000000000000" pitchFamily="66" charset="-127"/>
                </a:endParaRPr>
              </a:p>
            </p:txBody>
          </p:sp>
        </p:grpSp>
        <p:pic>
          <p:nvPicPr>
            <p:cNvPr id="33" name="그래픽 32" descr="고정 윤곽선">
              <a:extLst>
                <a:ext uri="{FF2B5EF4-FFF2-40B4-BE49-F238E27FC236}">
                  <a16:creationId xmlns:a16="http://schemas.microsoft.com/office/drawing/2014/main" id="{CEC24477-A028-61CE-48F2-B89ED9342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878214">
              <a:off x="7908331" y="976432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DF9787-135D-D219-0F83-3E9C27B771BD}"/>
              </a:ext>
            </a:extLst>
          </p:cNvPr>
          <p:cNvGrpSpPr/>
          <p:nvPr/>
        </p:nvGrpSpPr>
        <p:grpSpPr>
          <a:xfrm>
            <a:off x="256138" y="807544"/>
            <a:ext cx="3327817" cy="3423279"/>
            <a:chOff x="5651290" y="979319"/>
            <a:chExt cx="3327817" cy="3423279"/>
          </a:xfrm>
        </p:grpSpPr>
        <p:pic>
          <p:nvPicPr>
            <p:cNvPr id="7" name="그래픽 6" descr="포스트잇 윤곽선">
              <a:extLst>
                <a:ext uri="{FF2B5EF4-FFF2-40B4-BE49-F238E27FC236}">
                  <a16:creationId xmlns:a16="http://schemas.microsoft.com/office/drawing/2014/main" id="{6633D49A-0AC6-347B-3C82-0A7CE5AC1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43610" t="5019" r="14952" b="54397"/>
            <a:stretch/>
          </p:blipFill>
          <p:spPr>
            <a:xfrm>
              <a:off x="5651290" y="1143395"/>
              <a:ext cx="3327817" cy="3259203"/>
            </a:xfrm>
            <a:prstGeom prst="rect">
              <a:avLst/>
            </a:prstGeom>
          </p:spPr>
        </p:pic>
        <p:pic>
          <p:nvPicPr>
            <p:cNvPr id="6" name="그래픽 5" descr="고정 윤곽선">
              <a:extLst>
                <a:ext uri="{FF2B5EF4-FFF2-40B4-BE49-F238E27FC236}">
                  <a16:creationId xmlns:a16="http://schemas.microsoft.com/office/drawing/2014/main" id="{015C5DB9-BBE6-CCD2-0847-F6B9974F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878214">
              <a:off x="7904893" y="97931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719765-62D6-66CC-7F02-D2045B259501}"/>
              </a:ext>
            </a:extLst>
          </p:cNvPr>
          <p:cNvSpPr txBox="1"/>
          <p:nvPr/>
        </p:nvSpPr>
        <p:spPr>
          <a:xfrm>
            <a:off x="2375414" y="4335465"/>
            <a:ext cx="1993692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배운 것보다 모르는 게 더 많은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2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학년이라 팀에 민폐만 끼치는 건 아닐지 내심 걱정도 많이 하며 시작하게 된 활동이었습니다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.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좋은 조원 분들 만나서 정말 의미 있는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2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개월을 보낸 것 같습니다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.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개인적으로 정말 배운 것도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,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느낀 것도 많은 활동이었다는 생각이 듭니다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.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멘토님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,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그리고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조 조원 분들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!!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다들 너무 수고 많으셨습니다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.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그리고 감사합니다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:)</a:t>
            </a:r>
          </a:p>
          <a:p>
            <a:pPr algn="l">
              <a:spcBef>
                <a:spcPts val="400"/>
              </a:spcBef>
            </a:pPr>
            <a:r>
              <a:rPr kumimoji="1" lang="en-US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민하린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endParaRPr kumimoji="1" lang="en-US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19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D34EB3-35C0-49A3-41AE-4BA861479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추진 배경</a:t>
            </a:r>
          </a:p>
        </p:txBody>
      </p:sp>
    </p:spTree>
    <p:extLst>
      <p:ext uri="{BB962C8B-B14F-4D97-AF65-F5344CB8AC3E}">
        <p14:creationId xmlns:p14="http://schemas.microsoft.com/office/powerpoint/2010/main" val="11543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F87A17-0247-AED1-E80E-E6DFAF9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배경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추진 배경</a:t>
            </a:r>
          </a:p>
        </p:txBody>
      </p:sp>
      <p:pic>
        <p:nvPicPr>
          <p:cNvPr id="14" name="그래픽 13" descr="열린 노트북 장치">
            <a:extLst>
              <a:ext uri="{FF2B5EF4-FFF2-40B4-BE49-F238E27FC236}">
                <a16:creationId xmlns:a16="http://schemas.microsoft.com/office/drawing/2014/main" id="{3FB52D06-A7E6-859E-1D3C-378855A8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869" y="3993502"/>
            <a:ext cx="2369417" cy="1688840"/>
          </a:xfrm>
          <a:prstGeom prst="rect">
            <a:avLst/>
          </a:prstGeom>
        </p:spPr>
      </p:pic>
      <p:pic>
        <p:nvPicPr>
          <p:cNvPr id="17" name="그래픽 16" descr="구두 발자국 단색으로 채워진">
            <a:extLst>
              <a:ext uri="{FF2B5EF4-FFF2-40B4-BE49-F238E27FC236}">
                <a16:creationId xmlns:a16="http://schemas.microsoft.com/office/drawing/2014/main" id="{B1A035BD-A3F1-F398-F689-BDED0C9F2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94104" y="1842188"/>
            <a:ext cx="1512945" cy="151294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9D181B-596E-0DC6-6439-6F054F593012}"/>
              </a:ext>
            </a:extLst>
          </p:cNvPr>
          <p:cNvCxnSpPr>
            <a:cxnSpLocks/>
          </p:cNvCxnSpPr>
          <p:nvPr/>
        </p:nvCxnSpPr>
        <p:spPr>
          <a:xfrm flipV="1">
            <a:off x="3867538" y="4236097"/>
            <a:ext cx="1810139" cy="466530"/>
          </a:xfrm>
          <a:prstGeom prst="straightConnector1">
            <a:avLst/>
          </a:prstGeom>
          <a:ln w="139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3F9A5B-2779-FFDC-F830-8CBA5A636267}"/>
              </a:ext>
            </a:extLst>
          </p:cNvPr>
          <p:cNvCxnSpPr>
            <a:cxnSpLocks/>
          </p:cNvCxnSpPr>
          <p:nvPr/>
        </p:nvCxnSpPr>
        <p:spPr>
          <a:xfrm>
            <a:off x="3825109" y="2598660"/>
            <a:ext cx="1852568" cy="611071"/>
          </a:xfrm>
          <a:prstGeom prst="straightConnector1">
            <a:avLst/>
          </a:prstGeom>
          <a:ln w="139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7C21A41E-0641-F3D4-6EB9-F190E2E03593}"/>
              </a:ext>
            </a:extLst>
          </p:cNvPr>
          <p:cNvSpPr/>
          <p:nvPr/>
        </p:nvSpPr>
        <p:spPr>
          <a:xfrm rot="1438724">
            <a:off x="3851757" y="2086363"/>
            <a:ext cx="1522950" cy="1512945"/>
          </a:xfrm>
          <a:prstGeom prst="mathMultiply">
            <a:avLst>
              <a:gd name="adj1" fmla="val 82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05CEAC4E-D172-90EE-6B8A-CAC50F783E54}"/>
              </a:ext>
            </a:extLst>
          </p:cNvPr>
          <p:cNvSpPr/>
          <p:nvPr/>
        </p:nvSpPr>
        <p:spPr>
          <a:xfrm>
            <a:off x="4128041" y="4040170"/>
            <a:ext cx="970384" cy="998376"/>
          </a:xfrm>
          <a:prstGeom prst="donut">
            <a:avLst>
              <a:gd name="adj" fmla="val 134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EB29BF9-F8BF-1AB3-B5F3-5E34DCF76907}"/>
              </a:ext>
            </a:extLst>
          </p:cNvPr>
          <p:cNvGrpSpPr/>
          <p:nvPr/>
        </p:nvGrpSpPr>
        <p:grpSpPr>
          <a:xfrm>
            <a:off x="6109929" y="2243696"/>
            <a:ext cx="2369416" cy="3199576"/>
            <a:chOff x="6109929" y="2243696"/>
            <a:chExt cx="2369416" cy="3199576"/>
          </a:xfrm>
        </p:grpSpPr>
        <p:pic>
          <p:nvPicPr>
            <p:cNvPr id="36" name="그래픽 35" descr="비즈니스 복장을 한 남자">
              <a:extLst>
                <a:ext uri="{FF2B5EF4-FFF2-40B4-BE49-F238E27FC236}">
                  <a16:creationId xmlns:a16="http://schemas.microsoft.com/office/drawing/2014/main" id="{C700BA22-6B1C-8448-11FB-6F254F2C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109929" y="2243696"/>
              <a:ext cx="2369416" cy="319957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E7C79E4-7056-4BCC-3F87-458D6D9C7A18}"/>
                </a:ext>
              </a:extLst>
            </p:cNvPr>
            <p:cNvSpPr/>
            <p:nvPr/>
          </p:nvSpPr>
          <p:spPr>
            <a:xfrm>
              <a:off x="7040880" y="2598660"/>
              <a:ext cx="587132" cy="830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래픽 37" descr="치아를 보이며 웃는 얼굴">
              <a:extLst>
                <a:ext uri="{FF2B5EF4-FFF2-40B4-BE49-F238E27FC236}">
                  <a16:creationId xmlns:a16="http://schemas.microsoft.com/office/drawing/2014/main" id="{0E4DB9F5-488C-C974-3FE0-690E2725C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 flipH="1">
              <a:off x="7012591" y="2705342"/>
              <a:ext cx="564092" cy="616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92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91B109-C2EB-A049-4D0E-871E9E549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Ⅱ. </a:t>
            </a:r>
            <a:r>
              <a:rPr lang="ko-KR" altLang="en-US" dirty="0"/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20152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F87A17-0247-AED1-E80E-E6DFAF9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Ⅱ. </a:t>
            </a:r>
            <a:r>
              <a:rPr lang="ko-KR" altLang="en-US" dirty="0"/>
              <a:t>문제 정의</a:t>
            </a:r>
          </a:p>
        </p:txBody>
      </p:sp>
      <p:pic>
        <p:nvPicPr>
          <p:cNvPr id="2" name="Picture 2" descr="Shop with the sign we are open">
            <a:extLst>
              <a:ext uri="{FF2B5EF4-FFF2-40B4-BE49-F238E27FC236}">
                <a16:creationId xmlns:a16="http://schemas.microsoft.com/office/drawing/2014/main" id="{F4858338-D93B-3DE7-31B5-7EE1FCADE2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3" r="16693"/>
          <a:stretch/>
        </p:blipFill>
        <p:spPr bwMode="auto">
          <a:xfrm>
            <a:off x="6079588" y="1737821"/>
            <a:ext cx="2675631" cy="2675631"/>
          </a:xfrm>
          <a:prstGeom prst="flowChartConnector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298D9E3-00D0-1D22-B41B-EE3FC97CB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13684"/>
          <a:stretch/>
        </p:blipFill>
        <p:spPr bwMode="auto">
          <a:xfrm>
            <a:off x="1085656" y="1737820"/>
            <a:ext cx="2675631" cy="2675631"/>
          </a:xfrm>
          <a:prstGeom prst="ellipse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0685C2A-8AE6-89E1-B7BD-74BE09DBA877}"/>
              </a:ext>
            </a:extLst>
          </p:cNvPr>
          <p:cNvGrpSpPr/>
          <p:nvPr/>
        </p:nvGrpSpPr>
        <p:grpSpPr>
          <a:xfrm>
            <a:off x="3549577" y="1632977"/>
            <a:ext cx="2675631" cy="1819374"/>
            <a:chOff x="3770722" y="1951348"/>
            <a:chExt cx="2675631" cy="181937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760CADD7-8A45-1101-A502-2D41BAE47198}"/>
                </a:ext>
              </a:extLst>
            </p:cNvPr>
            <p:cNvSpPr/>
            <p:nvPr/>
          </p:nvSpPr>
          <p:spPr>
            <a:xfrm>
              <a:off x="3770722" y="1951348"/>
              <a:ext cx="2675631" cy="1819374"/>
            </a:xfrm>
            <a:prstGeom prst="blockArc">
              <a:avLst>
                <a:gd name="adj1" fmla="val 12044395"/>
                <a:gd name="adj2" fmla="val 20543039"/>
                <a:gd name="adj3" fmla="val 49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8B35A845-EFE7-1BF4-0CF3-95F0AD714A1C}"/>
                </a:ext>
              </a:extLst>
            </p:cNvPr>
            <p:cNvSpPr/>
            <p:nvPr/>
          </p:nvSpPr>
          <p:spPr>
            <a:xfrm rot="8184635">
              <a:off x="6155517" y="2409770"/>
              <a:ext cx="289164" cy="2049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15CEAB-CE4F-1452-2465-4CE96D757C80}"/>
              </a:ext>
            </a:extLst>
          </p:cNvPr>
          <p:cNvGrpSpPr/>
          <p:nvPr/>
        </p:nvGrpSpPr>
        <p:grpSpPr>
          <a:xfrm rot="10800000">
            <a:off x="3615184" y="2794969"/>
            <a:ext cx="2675631" cy="1819374"/>
            <a:chOff x="3770722" y="1951348"/>
            <a:chExt cx="2675631" cy="181937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막힌 원호 9">
              <a:extLst>
                <a:ext uri="{FF2B5EF4-FFF2-40B4-BE49-F238E27FC236}">
                  <a16:creationId xmlns:a16="http://schemas.microsoft.com/office/drawing/2014/main" id="{9320C64F-6A2C-BA2A-0132-BF1B15950AE8}"/>
                </a:ext>
              </a:extLst>
            </p:cNvPr>
            <p:cNvSpPr/>
            <p:nvPr/>
          </p:nvSpPr>
          <p:spPr>
            <a:xfrm>
              <a:off x="3770722" y="1951348"/>
              <a:ext cx="2675631" cy="1819374"/>
            </a:xfrm>
            <a:prstGeom prst="blockArc">
              <a:avLst>
                <a:gd name="adj1" fmla="val 12044395"/>
                <a:gd name="adj2" fmla="val 20543039"/>
                <a:gd name="adj3" fmla="val 49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79B11857-4F77-CB76-F014-F2BE629EE548}"/>
                </a:ext>
              </a:extLst>
            </p:cNvPr>
            <p:cNvSpPr/>
            <p:nvPr/>
          </p:nvSpPr>
          <p:spPr>
            <a:xfrm rot="8184635">
              <a:off x="6155517" y="2409770"/>
              <a:ext cx="289164" cy="2049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DA999E-8234-8DAB-45C6-47EDF477C858}"/>
              </a:ext>
            </a:extLst>
          </p:cNvPr>
          <p:cNvSpPr txBox="1"/>
          <p:nvPr/>
        </p:nvSpPr>
        <p:spPr>
          <a:xfrm>
            <a:off x="1245912" y="5195446"/>
            <a:ext cx="764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옴니고딕 025" panose="02020603020101020101" pitchFamily="18" charset="-127"/>
                <a:ea typeface="210 옴니고딕 025" panose="02020603020101020101" pitchFamily="18" charset="-127"/>
              </a:rPr>
              <a:t>특정 상권의 업종 점유 비율과 인구분포를 파악</a:t>
            </a:r>
            <a:r>
              <a:rPr lang="en-US" altLang="ko-KR" sz="2400" dirty="0">
                <a:latin typeface="210 옴니고딕 025" panose="02020603020101020101" pitchFamily="18" charset="-127"/>
                <a:ea typeface="210 옴니고딕 025" panose="02020603020101020101" pitchFamily="18" charset="-127"/>
              </a:rPr>
              <a:t>.</a:t>
            </a:r>
          </a:p>
          <a:p>
            <a:pPr algn="ctr"/>
            <a:r>
              <a:rPr lang="ko-Kore-KR" altLang="en-US" sz="2400" dirty="0">
                <a:latin typeface="210 옴니고딕 025" panose="02020603020101020101" pitchFamily="18" charset="-127"/>
                <a:ea typeface="210 옴니고딕 025" panose="02020603020101020101" pitchFamily="18" charset="-127"/>
              </a:rPr>
              <a:t>향후 매출 예측을 통한 상권 수요도 파악</a:t>
            </a:r>
            <a:endParaRPr lang="ko-KR" altLang="en-US" sz="2400" dirty="0">
              <a:latin typeface="210 옴니고딕 025" panose="02020603020101020101" pitchFamily="18" charset="-127"/>
              <a:ea typeface="210 옴니고딕 025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6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Ⅱ. </a:t>
            </a:r>
            <a:r>
              <a:rPr lang="ko-KR" altLang="en-US" dirty="0"/>
              <a:t>문제 정의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DE89E278-BF30-4296-B05F-3E123778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신뢰성</a:t>
            </a:r>
          </a:p>
        </p:txBody>
      </p:sp>
      <p:pic>
        <p:nvPicPr>
          <p:cNvPr id="7" name="Picture 2" descr="공단소개 〉 CI소개">
            <a:extLst>
              <a:ext uri="{FF2B5EF4-FFF2-40B4-BE49-F238E27FC236}">
                <a16:creationId xmlns:a16="http://schemas.microsoft.com/office/drawing/2014/main" id="{B70805F3-912C-76FF-0B42-BEE440CB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8" y="1932528"/>
            <a:ext cx="4264797" cy="64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골목상권 자영업자를 위한 '우리마을가게 상권분석 서비스' 오픈 &lt; 행정 &lt; 서울특별시">
            <a:extLst>
              <a:ext uri="{FF2B5EF4-FFF2-40B4-BE49-F238E27FC236}">
                <a16:creationId xmlns:a16="http://schemas.microsoft.com/office/drawing/2014/main" id="{07F3629A-17C8-1917-34DB-06010053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43" y="1679906"/>
            <a:ext cx="4374293" cy="27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행정안전부장관 - 나무위키">
            <a:extLst>
              <a:ext uri="{FF2B5EF4-FFF2-40B4-BE49-F238E27FC236}">
                <a16:creationId xmlns:a16="http://schemas.microsoft.com/office/drawing/2014/main" id="{AAA0F2A7-10D6-C8A4-DC72-EACF61EBD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42" y="2929825"/>
            <a:ext cx="1290385" cy="129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04DDA062-1B35-90B3-29E1-DCF5364B06B7}"/>
              </a:ext>
            </a:extLst>
          </p:cNvPr>
          <p:cNvSpPr/>
          <p:nvPr/>
        </p:nvSpPr>
        <p:spPr>
          <a:xfrm>
            <a:off x="701749" y="4945985"/>
            <a:ext cx="8507495" cy="1063255"/>
          </a:xfrm>
          <a:prstGeom prst="roundRect">
            <a:avLst>
              <a:gd name="adj" fmla="val 376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상권 업종 분류 정보 </a:t>
            </a:r>
            <a:r>
              <a:rPr kumimoji="1" lang="en-US" altLang="ko-Kore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ore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소상공인시장진흥공단</a:t>
            </a:r>
            <a:endParaRPr kumimoji="1" lang="en-US" altLang="ko-Kore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kumimoji="1" lang="ko-Kore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인구 데이터 </a:t>
            </a:r>
            <a:r>
              <a:rPr kumimoji="1" lang="en-US" altLang="ko-Kore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ore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행정안전부 및 통계청</a:t>
            </a:r>
            <a:r>
              <a:rPr kumimoji="1" lang="en-US" altLang="ko-Kore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ore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우리마을가게 상권분석 서비스</a:t>
            </a:r>
            <a:endParaRPr kumimoji="1" lang="en-US" altLang="ko-Kore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1" lang="ko-Kore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 정보 </a:t>
            </a:r>
            <a:r>
              <a:rPr kumimoji="1" lang="en-US" altLang="ko-Kore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ore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우리마을 가게 상권분석 서비스 </a:t>
            </a:r>
            <a:r>
              <a:rPr kumimoji="1" lang="en-US" altLang="ko-Kore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kumimoji="1" lang="ko-Kore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추정매출 </a:t>
            </a:r>
            <a:r>
              <a:rPr kumimoji="1" lang="en-US" altLang="ko-Kore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ore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462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spcBef>
            <a:spcPts val="400"/>
          </a:spcBef>
          <a:defRPr sz="1200" smtClean="0">
            <a:solidFill>
              <a:schemeClr val="tx1">
                <a:lumMod val="65000"/>
                <a:lumOff val="35000"/>
              </a:schemeClr>
            </a:solidFill>
            <a:latin typeface="나눔바른고딕OTF" panose="02020603020101020101" pitchFamily="18" charset="-127"/>
            <a:ea typeface="나눔바른고딕OTF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2849</Words>
  <Application>Microsoft Office PowerPoint</Application>
  <PresentationFormat>A4 용지(210x297mm)</PresentationFormat>
  <Paragraphs>319</Paragraphs>
  <Slides>42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6" baseType="lpstr">
      <vt:lpstr>210 옴니고딕 025</vt:lpstr>
      <vt:lpstr>BM HANNA Air OTF</vt:lpstr>
      <vt:lpstr>Helvetica Neue</vt:lpstr>
      <vt:lpstr>Nanum Brush Script</vt:lpstr>
      <vt:lpstr>NanumGothic</vt:lpstr>
      <vt:lpstr>NanumGothic</vt:lpstr>
      <vt:lpstr>나눔바른고딕</vt:lpstr>
      <vt:lpstr>나눔바른고딕OTF</vt:lpstr>
      <vt:lpstr>더페이스샵 잉크립퀴드체</vt:lpstr>
      <vt:lpstr>맑은 고딕</vt:lpstr>
      <vt:lpstr>Arial</vt:lpstr>
      <vt:lpstr>Calibri</vt:lpstr>
      <vt:lpstr>Wingdings</vt:lpstr>
      <vt:lpstr>1_Office 테마</vt:lpstr>
      <vt:lpstr>PowerPoint 프레젠테이션</vt:lpstr>
      <vt:lpstr>들어가기</vt:lpstr>
      <vt:lpstr>PowerPoint 프레젠테이션</vt:lpstr>
      <vt:lpstr>Executive Summary</vt:lpstr>
      <vt:lpstr>PowerPoint 프레젠테이션</vt:lpstr>
      <vt:lpstr>추진 배경</vt:lpstr>
      <vt:lpstr>PowerPoint 프레젠테이션</vt:lpstr>
      <vt:lpstr>프로젝트 목표</vt:lpstr>
      <vt:lpstr>데이터 신뢰성</vt:lpstr>
      <vt:lpstr>분석에 사용한 데이터</vt:lpstr>
      <vt:lpstr>PowerPoint 프레젠테이션</vt:lpstr>
      <vt:lpstr>1. 매출 건수 데이터를 활용한 통계 – Top10 상권</vt:lpstr>
      <vt:lpstr>1. 매출 건수 데이터를 활용한 통계 – Top10 상권의 시간대별 매출</vt:lpstr>
      <vt:lpstr>1. 매출 건수 데이터를 활용한 통계 – Top5 업종</vt:lpstr>
      <vt:lpstr>1. 매출 건수 데이터를 활용한 통계 – Top5 업종의 시간대별 매출</vt:lpstr>
      <vt:lpstr>1. 매출 건수 데이터를 활용한 통계 – Top5 업종의 시간대별 매출</vt:lpstr>
      <vt:lpstr>1. 매출 건수 데이터를 활용한 통계 – Top5 업종의 시간대별 매출</vt:lpstr>
      <vt:lpstr>2. 가설검증 – 1. “금-토＂의 매출건수가 높고, “일-월“의 매출건수가 낮다</vt:lpstr>
      <vt:lpstr>2. 가설검증 – 1. “금-토＂의 매출건수가 높고, “일-월“의 매출건수가 낮다</vt:lpstr>
      <vt:lpstr>2. 가설검증 – 2. 점심시간 또는 저녁시간대에 상권 이용이 가장 높다</vt:lpstr>
      <vt:lpstr>2. 가설검증 – 3. 젊은 문화를 선도하는 젊은 세대(10-20대) 상권 이용이 높다</vt:lpstr>
      <vt:lpstr>3-1. 상관 분석</vt:lpstr>
      <vt:lpstr>3-1. 상관 분석</vt:lpstr>
      <vt:lpstr>3-1. 상관 분석</vt:lpstr>
      <vt:lpstr>3-1. 상관 분석</vt:lpstr>
      <vt:lpstr>3-1. 상관 분석</vt:lpstr>
      <vt:lpstr>3-1. 상관 분석</vt:lpstr>
      <vt:lpstr>3-2. 회귀 분석</vt:lpstr>
      <vt:lpstr>3-2 . 회귀 분석</vt:lpstr>
      <vt:lpstr>3-2 . 회귀 분석</vt:lpstr>
      <vt:lpstr>3-3 . 향후 매출 예측하기 ( 시계열 모형 적용 )</vt:lpstr>
      <vt:lpstr>3-3 . 향후 매출 예측하기 ( 시계열 모형 적용 )</vt:lpstr>
      <vt:lpstr>3-3 . 향후 매출 예측하기 ( 시계열 모형 적용 )</vt:lpstr>
      <vt:lpstr>3-3 . 향후 매출 예측하기 ( 시계열 모형 적용 )</vt:lpstr>
      <vt:lpstr>3-3 . 향후 매출 예측하기 ( 시계열 모형 적용 )</vt:lpstr>
      <vt:lpstr>3-3 . 향후 매출 예측하기 ( 시계열 모형 적용 )</vt:lpstr>
      <vt:lpstr>3-3 . 향후 매출 예측하기 ( 시계열 모형 적용 )</vt:lpstr>
      <vt:lpstr>3-3. 향후 매출 예측하기 ( 시계열 모형 적용 )</vt:lpstr>
      <vt:lpstr>PowerPoint 프레젠테이션</vt:lpstr>
      <vt:lpstr>활용 방안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이지후</dc:creator>
  <cp:lastModifiedBy>유병주</cp:lastModifiedBy>
  <cp:revision>289</cp:revision>
  <cp:lastPrinted>2018-11-06T06:32:05Z</cp:lastPrinted>
  <dcterms:created xsi:type="dcterms:W3CDTF">2016-11-21T04:22:34Z</dcterms:created>
  <dcterms:modified xsi:type="dcterms:W3CDTF">2022-11-20T16:49:41Z</dcterms:modified>
</cp:coreProperties>
</file>