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Ex2.xml" ContentType="application/vnd.ms-office.chartex+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57" r:id="rId3"/>
    <p:sldId id="258" r:id="rId4"/>
    <p:sldId id="259" r:id="rId5"/>
    <p:sldId id="260" r:id="rId6"/>
    <p:sldId id="261" r:id="rId7"/>
    <p:sldId id="263" r:id="rId8"/>
    <p:sldId id="266" r:id="rId9"/>
    <p:sldId id="267" r:id="rId10"/>
    <p:sldId id="270" r:id="rId11"/>
    <p:sldId id="272" r:id="rId12"/>
    <p:sldId id="273"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26" y="-21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Ex1.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_rels/chartEx2.xml.rels><?xml version="1.0" encoding="UTF-8" standalone="yes"?>
<Relationships xmlns="http://schemas.openxmlformats.org/package/2006/relationships"><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EMPLOYEE FTE</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'[RETHICK S ( NM EXCEL).xlsx]Sheet1'!$A$2:$A$21</c:f>
              <c:strCache>
                <c:ptCount val="2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pt idx="19">
                  <c:v>Daisie McNeice</c:v>
                </c:pt>
              </c:strCache>
            </c:strRef>
          </c:cat>
          <c:val>
            <c:numRef>
              <c:f>'[RETHICK S ( NM EXCEL).xlsx]Sheet1'!$B$2:$B$21</c:f>
              <c:numCache>
                <c:formatCode>General</c:formatCode>
                <c:ptCount val="20"/>
                <c:pt idx="0">
                  <c:v>1</c:v>
                </c:pt>
                <c:pt idx="1">
                  <c:v>1</c:v>
                </c:pt>
                <c:pt idx="2">
                  <c:v>1</c:v>
                </c:pt>
                <c:pt idx="3">
                  <c:v>1</c:v>
                </c:pt>
                <c:pt idx="4">
                  <c:v>0.7</c:v>
                </c:pt>
                <c:pt idx="5">
                  <c:v>1</c:v>
                </c:pt>
                <c:pt idx="6">
                  <c:v>1</c:v>
                </c:pt>
                <c:pt idx="7">
                  <c:v>0.9</c:v>
                </c:pt>
                <c:pt idx="8">
                  <c:v>1</c:v>
                </c:pt>
                <c:pt idx="9">
                  <c:v>0.8</c:v>
                </c:pt>
                <c:pt idx="10">
                  <c:v>1</c:v>
                </c:pt>
                <c:pt idx="11">
                  <c:v>1</c:v>
                </c:pt>
                <c:pt idx="12">
                  <c:v>1</c:v>
                </c:pt>
                <c:pt idx="13">
                  <c:v>1</c:v>
                </c:pt>
                <c:pt idx="14">
                  <c:v>1</c:v>
                </c:pt>
                <c:pt idx="15">
                  <c:v>1</c:v>
                </c:pt>
                <c:pt idx="16">
                  <c:v>1</c:v>
                </c:pt>
                <c:pt idx="17">
                  <c:v>1</c:v>
                </c:pt>
                <c:pt idx="18">
                  <c:v>1</c:v>
                </c:pt>
                <c:pt idx="19">
                  <c:v>0.4</c:v>
                </c:pt>
              </c:numCache>
            </c:numRef>
          </c:val>
          <c:extLst>
            <c:ext xmlns:c16="http://schemas.microsoft.com/office/drawing/2014/chart" uri="{C3380CC4-5D6E-409C-BE32-E72D297353CC}">
              <c16:uniqueId val="{00000000-9F01-5F44-A48B-A37BF0CA4812}"/>
            </c:ext>
          </c:extLst>
        </c:ser>
        <c:dLbls>
          <c:showLegendKey val="0"/>
          <c:showVal val="1"/>
          <c:showCatName val="0"/>
          <c:showSerName val="0"/>
          <c:showPercent val="0"/>
          <c:showBubbleSize val="0"/>
        </c:dLbls>
        <c:gapWidth val="150"/>
        <c:shape val="box"/>
        <c:axId val="396011488"/>
        <c:axId val="396019104"/>
        <c:axId val="397828032"/>
      </c:bar3DChart>
      <c:catAx>
        <c:axId val="39601148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019104"/>
        <c:crosses val="autoZero"/>
        <c:auto val="1"/>
        <c:lblAlgn val="ctr"/>
        <c:lblOffset val="100"/>
        <c:noMultiLvlLbl val="0"/>
      </c:catAx>
      <c:valAx>
        <c:axId val="396019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011488"/>
        <c:crosses val="autoZero"/>
        <c:crossBetween val="between"/>
      </c:valAx>
      <c:serAx>
        <c:axId val="397828032"/>
        <c:scaling>
          <c:orientation val="minMax"/>
        </c:scaling>
        <c:delete val="0"/>
        <c:axPos val="b"/>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019104"/>
        <c:crosses val="autoZero"/>
      </c:serAx>
      <c:spPr>
        <a:noFill/>
        <a:ln>
          <a:noFill/>
        </a:ln>
        <a:effectLst/>
      </c:spPr>
    </c:plotArea>
    <c:plotVisOnly val="1"/>
    <c:dispBlanksAs val="gap"/>
    <c:showDLblsOverMax val="0"/>
  </c:chart>
  <c:spPr>
    <a:noFill/>
    <a:ln>
      <a:noFill/>
    </a:ln>
    <a:effectLst/>
  </c:spPr>
  <c:txPr>
    <a:bodyPr/>
    <a:lstStyle/>
    <a:p>
      <a:pPr>
        <a:defRPr/>
      </a:pPr>
      <a:endParaRPr lang="en-US"/>
    </a:p>
  </c:txPr>
</c:chartSpace>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'[RETHICK S ( NM EXCEL).xlsx]Sheet1'!$A$2:$A$21</cx:f>
        <cx:lvl ptCount="20">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lvl>
      </cx:strDim>
      <cx:numDim type="val">
        <cx:f>'[RETHICK S ( NM EXCEL).xlsx]Sheet1'!$B$2:$B$21</cx:f>
        <cx:lvl ptCount="20"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lvl>
      </cx:numDim>
    </cx:data>
  </cx:chartData>
  <cx:chart>
    <cx:title pos="t" align="ctr" overlay="0">
      <cx:tx>
        <cx:txData>
          <cx:v>FTE</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FTE</a:t>
          </a:r>
        </a:p>
      </cx:txPr>
    </cx:title>
    <cx:plotArea>
      <cx:plotAreaRegion>
        <cx:series layoutId="funnel" uniqueId="{4EF03DC9-9D0F-EC4C-B362-C342AF6DECDB}">
          <cx:tx>
            <cx:txData>
              <cx:f>'[RETHICK S ( NM EXCEL).xlsx]Sheet1'!$B$1</cx:f>
              <cx:v>FTE</cx:v>
            </cx:txData>
          </cx:tx>
          <cx:dataId val="0"/>
          <cx:layoutPr/>
        </cx:series>
      </cx:plotAreaRegion>
      <cx:axis id="0">
        <cx:catScaling/>
        <cx:tickLabels/>
      </cx:axis>
    </cx:plotArea>
    <cx:legend pos="b"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data id="0">
      <cx:strDim type="cat">
        <cx:f>'[RETHICK S ( NM EXCEL).xlsx]Sheet1'!$A$2:$A$21</cx:f>
        <cx:lvl ptCount="20">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lvl>
      </cx:strDim>
      <cx:numDim type="val">
        <cx:f>'[RETHICK S ( NM EXCEL).xlsx]Sheet1'!$B$2:$B$21</cx:f>
        <cx:lvl ptCount="20"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lvl>
      </cx:numDim>
    </cx:data>
  </cx:chartData>
  <cx:chart>
    <cx:title pos="t" align="ctr" overlay="0"/>
    <cx:plotArea>
      <cx:plotAreaRegion>
        <cx:series layoutId="clusteredColumn" uniqueId="{B203F60A-A59D-844B-875E-7AB79A497999}">
          <cx:tx>
            <cx:txData>
              <cx:f>'[RETHICK S ( NM EXCEL).xlsx]Sheet1'!$B$1</cx:f>
              <cx:v>FTE</cx:v>
            </cx:txData>
          </cx:tx>
          <cx:dataId val="0"/>
          <cx:layoutPr>
            <cx:binning intervalClosed="r"/>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9/12/2024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731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498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5374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8413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1250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6106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9/12/2024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0207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5271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5850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7947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218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370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58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342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0451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339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856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9/12/2024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72481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3.png" /><Relationship Id="rId2" Type="http://schemas.microsoft.com/office/2014/relationships/chartEx" Target="../charts/chartEx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4.png" /><Relationship Id="rId2" Type="http://schemas.microsoft.com/office/2014/relationships/chartEx" Target="../charts/chartEx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5C1E-232F-5A46-2509-98008F86F3F4}"/>
              </a:ext>
            </a:extLst>
          </p:cNvPr>
          <p:cNvSpPr>
            <a:spLocks noGrp="1"/>
          </p:cNvSpPr>
          <p:nvPr>
            <p:ph type="title"/>
          </p:nvPr>
        </p:nvSpPr>
        <p:spPr/>
        <p:txBody>
          <a:bodyPr>
            <a:noAutofit/>
          </a:bodyPr>
          <a:lstStyle/>
          <a:p>
            <a:pPr algn="ctr"/>
            <a:r>
              <a:rPr lang="en-IN" dirty="0"/>
              <a:t>Employees Data Analysis with Excel</a:t>
            </a:r>
            <a:endParaRPr lang="en-US" dirty="0"/>
          </a:p>
        </p:txBody>
      </p:sp>
      <p:sp>
        <p:nvSpPr>
          <p:cNvPr id="3" name="Subtitle 2">
            <a:extLst>
              <a:ext uri="{FF2B5EF4-FFF2-40B4-BE49-F238E27FC236}">
                <a16:creationId xmlns:a16="http://schemas.microsoft.com/office/drawing/2014/main" id="{D30E22BA-58A4-BDBC-A88A-608922D052A2}"/>
              </a:ext>
            </a:extLst>
          </p:cNvPr>
          <p:cNvSpPr>
            <a:spLocks noGrp="1"/>
          </p:cNvSpPr>
          <p:nvPr>
            <p:ph type="body" sz="half" idx="2"/>
          </p:nvPr>
        </p:nvSpPr>
        <p:spPr/>
        <p:txBody>
          <a:bodyPr>
            <a:noAutofit/>
          </a:bodyPr>
          <a:lstStyle/>
          <a:p>
            <a:pPr algn="ctr"/>
            <a:r>
              <a:rPr lang="en-IN" sz="2400" b="1" dirty="0"/>
              <a:t>Student Name : Jaya Prakash B </a:t>
            </a:r>
          </a:p>
          <a:p>
            <a:pPr algn="ctr"/>
            <a:r>
              <a:rPr lang="en-IN" sz="2400" b="1" dirty="0"/>
              <a:t>User ID : asunm110312201038</a:t>
            </a:r>
          </a:p>
          <a:p>
            <a:pPr algn="ctr"/>
            <a:r>
              <a:rPr lang="en-IN" sz="2400" b="1" dirty="0"/>
              <a:t>29D4A4CAEB3C3CABA474C3A0B0A2AC56 </a:t>
            </a:r>
          </a:p>
          <a:p>
            <a:pPr algn="ctr"/>
            <a:r>
              <a:rPr lang="en-IN" sz="2400" b="1" dirty="0"/>
              <a:t>Department : III B. COM ( A&amp;F ) </a:t>
            </a:r>
          </a:p>
          <a:p>
            <a:pPr algn="ctr"/>
            <a:r>
              <a:rPr lang="en-IN" sz="2400" b="1" dirty="0"/>
              <a:t>College : DRBCCC Hindu College</a:t>
            </a:r>
          </a:p>
          <a:p>
            <a:pPr algn="ctr"/>
            <a:endParaRPr lang="en-US" sz="2400" b="1" dirty="0"/>
          </a:p>
        </p:txBody>
      </p:sp>
    </p:spTree>
    <p:extLst>
      <p:ext uri="{BB962C8B-B14F-4D97-AF65-F5344CB8AC3E}">
        <p14:creationId xmlns:p14="http://schemas.microsoft.com/office/powerpoint/2010/main" val="12373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400" dirty="0"/>
              <a:t>Results of Employee </a:t>
            </a:r>
            <a:r>
              <a:rPr lang="en-IN" sz="5400" dirty="0"/>
              <a:t>FTE</a:t>
            </a:r>
            <a:endParaRPr lang="en-US" sz="5400" dirty="0"/>
          </a:p>
        </p:txBody>
      </p:sp>
      <p:graphicFrame>
        <p:nvGraphicFramePr>
          <p:cNvPr id="6" name="Content Placeholder 5">
            <a:extLst>
              <a:ext uri="{FF2B5EF4-FFF2-40B4-BE49-F238E27FC236}">
                <a16:creationId xmlns:a16="http://schemas.microsoft.com/office/drawing/2014/main" id="{2B1DC9E5-AF15-B1E2-8458-8C33E674ECAC}"/>
              </a:ext>
            </a:extLst>
          </p:cNvPr>
          <p:cNvGraphicFramePr>
            <a:graphicFrameLocks noGrp="1"/>
          </p:cNvGraphicFramePr>
          <p:nvPr>
            <p:ph idx="1"/>
            <p:extLst>
              <p:ext uri="{D42A27DB-BD31-4B8C-83A1-F6EECF244321}">
                <p14:modId xmlns:p14="http://schemas.microsoft.com/office/powerpoint/2010/main" val="2898778654"/>
              </p:ext>
            </p:extLst>
          </p:nvPr>
        </p:nvGraphicFramePr>
        <p:xfrm>
          <a:off x="1155700" y="2603500"/>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BA08-731A-DDA5-44A2-B858851034B0}"/>
              </a:ext>
            </a:extLst>
          </p:cNvPr>
          <p:cNvSpPr>
            <a:spLocks noGrp="1"/>
          </p:cNvSpPr>
          <p:nvPr>
            <p:ph type="title"/>
          </p:nvPr>
        </p:nvSpPr>
        <p:spPr/>
        <p:txBody>
          <a:bodyPr/>
          <a:lstStyle/>
          <a:p>
            <a:pPr algn="ctr"/>
            <a:r>
              <a:rPr lang="en-IN" dirty="0"/>
              <a:t>Employee FTE Using Funnel</a:t>
            </a:r>
            <a:endParaRPr lang="en-US" dirty="0"/>
          </a:p>
        </p:txBody>
      </p:sp>
      <mc:AlternateContent xmlns:mc="http://schemas.openxmlformats.org/markup-compatibility/2006" xmlns:cx2="http://schemas.microsoft.com/office/drawing/2015/10/21/chartex">
        <mc:Choice Requires="cx2">
          <p:graphicFrame>
            <p:nvGraphicFramePr>
              <p:cNvPr id="6" name="Content Placeholder 5">
                <a:extLst>
                  <a:ext uri="{FF2B5EF4-FFF2-40B4-BE49-F238E27FC236}">
                    <a16:creationId xmlns:a16="http://schemas.microsoft.com/office/drawing/2014/main" id="{AF30C60C-1FED-70AB-3FBF-84E2F43FFC20}"/>
                  </a:ext>
                </a:extLst>
              </p:cNvPr>
              <p:cNvGraphicFramePr>
                <a:graphicFrameLocks noGrp="1"/>
              </p:cNvGraphicFramePr>
              <p:nvPr>
                <p:ph idx="1"/>
                <p:extLst>
                  <p:ext uri="{D42A27DB-BD31-4B8C-83A1-F6EECF244321}">
                    <p14:modId xmlns:p14="http://schemas.microsoft.com/office/powerpoint/2010/main" val="3593036553"/>
                  </p:ext>
                </p:extLst>
              </p:nvPr>
            </p:nvGraphicFramePr>
            <p:xfrm>
              <a:off x="1155700" y="2603500"/>
              <a:ext cx="8824913" cy="34163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ontent Placeholder 5">
                <a:extLst>
                  <a:ext uri="{FF2B5EF4-FFF2-40B4-BE49-F238E27FC236}">
                    <a16:creationId xmlns:a16="http://schemas.microsoft.com/office/drawing/2014/main" id="{AF30C60C-1FED-70AB-3FBF-84E2F43FFC20}"/>
                  </a:ext>
                </a:extLst>
              </p:cNvPr>
              <p:cNvPicPr>
                <a:picLocks noGrp="1" noRot="1" noChangeAspect="1" noMove="1" noResize="1" noEditPoints="1" noAdjustHandles="1" noChangeArrowheads="1" noChangeShapeType="1"/>
              </p:cNvPicPr>
              <p:nvPr/>
            </p:nvPicPr>
            <p:blipFill>
              <a:blip r:embed="rId3"/>
              <a:stretch>
                <a:fillRect/>
              </a:stretch>
            </p:blipFill>
            <p:spPr>
              <a:xfrm>
                <a:off x="1155700" y="2603500"/>
                <a:ext cx="8824913" cy="3416300"/>
              </a:xfrm>
              <a:prstGeom prst="rect">
                <a:avLst/>
              </a:prstGeom>
            </p:spPr>
          </p:pic>
        </mc:Fallback>
      </mc:AlternateContent>
    </p:spTree>
    <p:extLst>
      <p:ext uri="{BB962C8B-B14F-4D97-AF65-F5344CB8AC3E}">
        <p14:creationId xmlns:p14="http://schemas.microsoft.com/office/powerpoint/2010/main" val="760763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AA8C-4C88-BCCC-38EF-359C3183DDA7}"/>
              </a:ext>
            </a:extLst>
          </p:cNvPr>
          <p:cNvSpPr>
            <a:spLocks noGrp="1"/>
          </p:cNvSpPr>
          <p:nvPr>
            <p:ph type="title"/>
          </p:nvPr>
        </p:nvSpPr>
        <p:spPr/>
        <p:txBody>
          <a:bodyPr/>
          <a:lstStyle/>
          <a:p>
            <a:pPr algn="ctr"/>
            <a:r>
              <a:rPr lang="en-IN" dirty="0"/>
              <a:t>Employee FTE Using Histogram </a:t>
            </a:r>
            <a:endParaRPr lang="en-US" dirty="0"/>
          </a:p>
        </p:txBody>
      </p:sp>
      <mc:AlternateContent xmlns:mc="http://schemas.openxmlformats.org/markup-compatibility/2006" xmlns:cx1="http://schemas.microsoft.com/office/drawing/2015/9/8/chartex">
        <mc:Choice Requires="cx1">
          <p:graphicFrame>
            <p:nvGraphicFramePr>
              <p:cNvPr id="6" name="Content Placeholder 5">
                <a:extLst>
                  <a:ext uri="{FF2B5EF4-FFF2-40B4-BE49-F238E27FC236}">
                    <a16:creationId xmlns:a16="http://schemas.microsoft.com/office/drawing/2014/main" id="{7F0827AF-D87E-EC5E-2A37-1F17EE2AE0A9}"/>
                  </a:ext>
                </a:extLst>
              </p:cNvPr>
              <p:cNvGraphicFramePr>
                <a:graphicFrameLocks noGrp="1"/>
              </p:cNvGraphicFramePr>
              <p:nvPr>
                <p:ph idx="1"/>
                <p:extLst>
                  <p:ext uri="{D42A27DB-BD31-4B8C-83A1-F6EECF244321}">
                    <p14:modId xmlns:p14="http://schemas.microsoft.com/office/powerpoint/2010/main" val="3392223380"/>
                  </p:ext>
                </p:extLst>
              </p:nvPr>
            </p:nvGraphicFramePr>
            <p:xfrm>
              <a:off x="1155700" y="2603500"/>
              <a:ext cx="8824913" cy="34163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ontent Placeholder 5">
                <a:extLst>
                  <a:ext uri="{FF2B5EF4-FFF2-40B4-BE49-F238E27FC236}">
                    <a16:creationId xmlns:a16="http://schemas.microsoft.com/office/drawing/2014/main" id="{7F0827AF-D87E-EC5E-2A37-1F17EE2AE0A9}"/>
                  </a:ext>
                </a:extLst>
              </p:cNvPr>
              <p:cNvPicPr>
                <a:picLocks noGrp="1" noRot="1" noChangeAspect="1" noMove="1" noResize="1" noEditPoints="1" noAdjustHandles="1" noChangeArrowheads="1" noChangeShapeType="1"/>
              </p:cNvPicPr>
              <p:nvPr/>
            </p:nvPicPr>
            <p:blipFill>
              <a:blip r:embed="rId3"/>
              <a:stretch>
                <a:fillRect/>
              </a:stretch>
            </p:blipFill>
            <p:spPr>
              <a:xfrm>
                <a:off x="1155700" y="2603500"/>
                <a:ext cx="8824913" cy="3416300"/>
              </a:xfrm>
              <a:prstGeom prst="rect">
                <a:avLst/>
              </a:prstGeom>
            </p:spPr>
          </p:pic>
        </mc:Fallback>
      </mc:AlternateContent>
    </p:spTree>
    <p:extLst>
      <p:ext uri="{BB962C8B-B14F-4D97-AF65-F5344CB8AC3E}">
        <p14:creationId xmlns:p14="http://schemas.microsoft.com/office/powerpoint/2010/main" val="142866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Conclusion</a:t>
            </a:r>
          </a:p>
        </p:txBody>
      </p:sp>
      <p:sp>
        <p:nvSpPr>
          <p:cNvPr id="3" name="Content Placeholder 2"/>
          <p:cNvSpPr>
            <a:spLocks noGrp="1"/>
          </p:cNvSpPr>
          <p:nvPr>
            <p:ph sz="half" idx="1"/>
          </p:nvPr>
        </p:nvSpPr>
        <p:spPr>
          <a:xfrm>
            <a:off x="1569480" y="2505456"/>
            <a:ext cx="9053039" cy="3599316"/>
          </a:xfrm>
        </p:spPr>
        <p:txBody>
          <a:bodyPr>
            <a:noAutofit/>
          </a:bodyPr>
          <a:lstStyle/>
          <a:p>
            <a:r>
              <a:rPr lang="en-IN" dirty="0"/>
              <a:t>“Our analysis of employee FTE reveals opportunities to optimize workforce planning and improve organizational efficiency.”
2. “By examining employee FTE, we can inform strategic decisions on staffing, resource allocation, and talent management.”
3. “This analysis provides valuable insights into employee FTE, enabling us to make data-driven decisions and drive business growth.”
4. “Our findings on employee FTE highlight areas for improvement in workforce utilization and productivity.”
5. “By understanding employee FTE, we can better align our workforce with business objectives and achieve operational excellence.”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22A6-D15F-3E86-F1CD-C3DA0BCEF01E}"/>
              </a:ext>
            </a:extLst>
          </p:cNvPr>
          <p:cNvSpPr>
            <a:spLocks noGrp="1"/>
          </p:cNvSpPr>
          <p:nvPr>
            <p:ph type="title"/>
          </p:nvPr>
        </p:nvSpPr>
        <p:spPr/>
        <p:txBody>
          <a:bodyPr vert="horz"/>
          <a:lstStyle/>
          <a:p>
            <a:pPr algn="ctr">
              <a:lnSpc>
                <a:spcPct val="100000"/>
              </a:lnSpc>
            </a:pPr>
            <a:r>
              <a:rPr lang="en-US" b="1" dirty="0"/>
              <a:t>Project Title</a:t>
            </a:r>
          </a:p>
        </p:txBody>
      </p:sp>
      <p:sp>
        <p:nvSpPr>
          <p:cNvPr id="3" name="Content Placeholder 2">
            <a:extLst>
              <a:ext uri="{FF2B5EF4-FFF2-40B4-BE49-F238E27FC236}">
                <a16:creationId xmlns:a16="http://schemas.microsoft.com/office/drawing/2014/main" id="{D23863AB-CBC0-B9D1-A631-11A467411670}"/>
              </a:ext>
            </a:extLst>
          </p:cNvPr>
          <p:cNvSpPr>
            <a:spLocks noGrp="1"/>
          </p:cNvSpPr>
          <p:nvPr>
            <p:ph type="body" idx="1"/>
          </p:nvPr>
        </p:nvSpPr>
        <p:spPr/>
        <p:txBody>
          <a:bodyPr numCol="1">
            <a:noAutofit/>
          </a:bodyPr>
          <a:lstStyle/>
          <a:p>
            <a:pPr algn="ctr">
              <a:buNone/>
            </a:pPr>
            <a:r>
              <a:rPr lang="en-US" sz="2400" b="1" i="1" dirty="0"/>
              <a:t>E</a:t>
            </a:r>
            <a:r>
              <a:rPr lang="en-IN" sz="2400" b="1" i="1" dirty="0"/>
              <a:t>m</a:t>
            </a:r>
            <a:r>
              <a:rPr lang="en-US" sz="2400" b="1" i="1" dirty="0" err="1"/>
              <a:t>ployee</a:t>
            </a:r>
            <a:r>
              <a:rPr lang="en-US" sz="2400" b="1" i="1" dirty="0"/>
              <a:t> </a:t>
            </a:r>
            <a:r>
              <a:rPr lang="en-IN" sz="2400" b="1" i="1" dirty="0"/>
              <a:t>FTE using FUNNEL, CHART AND HISTOGRAM</a:t>
            </a:r>
            <a:endParaRPr lang="en-US" sz="2400" b="1" i="1" dirty="0"/>
          </a:p>
        </p:txBody>
      </p:sp>
    </p:spTree>
    <p:extLst>
      <p:ext uri="{BB962C8B-B14F-4D97-AF65-F5344CB8AC3E}">
        <p14:creationId xmlns:p14="http://schemas.microsoft.com/office/powerpoint/2010/main" val="581794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0826-1054-F336-9D04-998343922B2D}"/>
              </a:ext>
            </a:extLst>
          </p:cNvPr>
          <p:cNvSpPr>
            <a:spLocks noGrp="1"/>
          </p:cNvSpPr>
          <p:nvPr>
            <p:ph type="title"/>
          </p:nvPr>
        </p:nvSpPr>
        <p:spPr/>
        <p:txBody>
          <a:bodyPr>
            <a:normAutofit fontScale="90000"/>
          </a:bodyPr>
          <a:lstStyle/>
          <a:p>
            <a:pPr algn="ctr"/>
            <a:r>
              <a:rPr lang="en-US" sz="5400" b="1" dirty="0"/>
              <a:t>Agenda</a:t>
            </a:r>
          </a:p>
        </p:txBody>
      </p:sp>
      <p:sp>
        <p:nvSpPr>
          <p:cNvPr id="3" name="Content Placeholder 2">
            <a:extLst>
              <a:ext uri="{FF2B5EF4-FFF2-40B4-BE49-F238E27FC236}">
                <a16:creationId xmlns:a16="http://schemas.microsoft.com/office/drawing/2014/main" id="{734FA0A9-887C-FE9A-7AB9-3EBA4D43FD95}"/>
              </a:ext>
            </a:extLst>
          </p:cNvPr>
          <p:cNvSpPr>
            <a:spLocks noGrp="1"/>
          </p:cNvSpPr>
          <p:nvPr>
            <p:ph sz="half" idx="1"/>
          </p:nvPr>
        </p:nvSpPr>
        <p:spPr/>
        <p:txBody>
          <a:bodyPr>
            <a:noAutofit/>
          </a:bodyPr>
          <a:lstStyle/>
          <a:p>
            <a:pPr marL="457200" indent="-457200">
              <a:buFont typeface="+mj-lt"/>
              <a:buAutoNum type="arabicPeriod"/>
            </a:pPr>
            <a:r>
              <a:rPr lang="en-US" dirty="0"/>
              <a:t>Problem Statement</a:t>
            </a:r>
          </a:p>
          <a:p>
            <a:pPr marL="457200" indent="-457200">
              <a:buFont typeface="+mj-lt"/>
              <a:buAutoNum type="arabicPeriod"/>
            </a:pPr>
            <a:r>
              <a:rPr lang="en-US" dirty="0"/>
              <a:t>Project Overview</a:t>
            </a:r>
          </a:p>
          <a:p>
            <a:pPr marL="457200" indent="-457200">
              <a:buFont typeface="+mj-lt"/>
              <a:buAutoNum type="arabicPeriod"/>
            </a:pPr>
            <a:r>
              <a:rPr lang="en-US" dirty="0"/>
              <a:t>End Users</a:t>
            </a:r>
          </a:p>
          <a:p>
            <a:pPr marL="457200" indent="-457200">
              <a:buFont typeface="+mj-lt"/>
              <a:buAutoNum type="arabicPeriod"/>
            </a:pPr>
            <a:r>
              <a:rPr lang="en-US" dirty="0"/>
              <a:t>Our Solution and Proposition</a:t>
            </a:r>
          </a:p>
          <a:p>
            <a:pPr marL="457200" indent="-457200">
              <a:buFont typeface="+mj-lt"/>
              <a:buAutoNum type="arabicPeriod"/>
            </a:pPr>
            <a:r>
              <a:rPr lang="en-US" dirty="0"/>
              <a:t>Dataset Description</a:t>
            </a:r>
          </a:p>
          <a:p>
            <a:pPr marL="457200" indent="-457200">
              <a:buFont typeface="+mj-lt"/>
              <a:buAutoNum type="arabicPeriod"/>
            </a:pPr>
            <a:r>
              <a:rPr lang="en-US" dirty="0" err="1"/>
              <a:t>Modelling</a:t>
            </a:r>
            <a:r>
              <a:rPr lang="en-US" dirty="0"/>
              <a:t> Approach</a:t>
            </a:r>
          </a:p>
          <a:p>
            <a:pPr marL="457200" indent="-457200">
              <a:buFont typeface="+mj-lt"/>
              <a:buAutoNum type="arabicPeriod"/>
            </a:pPr>
            <a:r>
              <a:rPr lang="en-US" dirty="0"/>
              <a:t>Results and Discussion</a:t>
            </a:r>
          </a:p>
          <a:p>
            <a:pPr marL="457200" indent="-457200">
              <a:buFont typeface="+mj-lt"/>
              <a:buAutoNum type="arabicPeriod"/>
            </a:pPr>
            <a:r>
              <a:rPr lang="en-US" dirty="0"/>
              <a:t>Conclusion</a:t>
            </a:r>
          </a:p>
        </p:txBody>
      </p:sp>
      <p:pic>
        <p:nvPicPr>
          <p:cNvPr id="4" name="Picture 4">
            <a:extLst>
              <a:ext uri="{FF2B5EF4-FFF2-40B4-BE49-F238E27FC236}">
                <a16:creationId xmlns:a16="http://schemas.microsoft.com/office/drawing/2014/main" id="{12067063-1011-B415-9100-589CCD742BC2}"/>
              </a:ext>
            </a:extLst>
          </p:cNvPr>
          <p:cNvPicPr>
            <a:picLocks noGrp="1" noChangeAspect="1"/>
          </p:cNvPicPr>
          <p:nvPr>
            <p:ph sz="half" idx="2"/>
          </p:nvPr>
        </p:nvPicPr>
        <p:blipFill>
          <a:blip r:embed="rId2"/>
          <a:stretch>
            <a:fillRect/>
          </a:stretch>
        </p:blipFill>
        <p:spPr>
          <a:xfrm>
            <a:off x="6912769" y="2603500"/>
            <a:ext cx="3416300" cy="3416300"/>
          </a:xfrm>
        </p:spPr>
      </p:pic>
    </p:spTree>
    <p:extLst>
      <p:ext uri="{BB962C8B-B14F-4D97-AF65-F5344CB8AC3E}">
        <p14:creationId xmlns:p14="http://schemas.microsoft.com/office/powerpoint/2010/main" val="843228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Problem Statement</a:t>
            </a:r>
          </a:p>
        </p:txBody>
      </p:sp>
      <p:sp>
        <p:nvSpPr>
          <p:cNvPr id="3" name="Content Placeholder 2"/>
          <p:cNvSpPr>
            <a:spLocks noGrp="1"/>
          </p:cNvSpPr>
          <p:nvPr>
            <p:ph sz="half" idx="1"/>
          </p:nvPr>
        </p:nvSpPr>
        <p:spPr>
          <a:xfrm>
            <a:off x="1305397" y="2729779"/>
            <a:ext cx="8106493" cy="3599316"/>
          </a:xfrm>
        </p:spPr>
        <p:txBody>
          <a:bodyPr>
            <a:noAutofit/>
          </a:bodyPr>
          <a:lstStyle/>
          <a:p>
            <a:r>
              <a:rPr lang="en-IN" dirty="0"/>
              <a:t>“Despite having a large workforce, our organization struggles with inefficient resource allocation, leading to increased costs and decreased productivity.”
“Current workforce planning processes are manual, time-consuming, and lack data-driven insights, hindering our ability to make informed decisions.”
“Our organization faces challenges in optimizing employee FTE, resulting in skill gaps, underutilization, and missed opportunities for growth.”
“Inefficient management of employee FTE leads to unnecessary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Project Overview</a:t>
            </a:r>
            <a:endParaRPr lang="en-US" sz="5400" b="1" dirty="0"/>
          </a:p>
        </p:txBody>
      </p:sp>
      <p:sp>
        <p:nvSpPr>
          <p:cNvPr id="3" name="Content Placeholder 2"/>
          <p:cNvSpPr>
            <a:spLocks noGrp="1"/>
          </p:cNvSpPr>
          <p:nvPr>
            <p:ph sz="half" idx="1"/>
          </p:nvPr>
        </p:nvSpPr>
        <p:spPr>
          <a:xfrm>
            <a:off x="1571606" y="2625320"/>
            <a:ext cx="9048788" cy="4000528"/>
          </a:xfrm>
        </p:spPr>
        <p:txBody>
          <a:bodyPr>
            <a:noAutofit/>
          </a:bodyPr>
          <a:lstStyle/>
          <a:p>
            <a:r>
              <a:rPr lang="en-IN" dirty="0"/>
              <a:t>“This project aims to analyze employee Full-Time Equivalents (FTE) to inform strategic workforce planning, optimize resource allocation, and drive business growth.”
“Project Overview: Leveraging Excel to analyze employee FTE data, identifying trends, and providing actionable insights for organizational improvement.”
“Our project seeks to provide a comprehensive analysis of employee FTE, enabling data-driven decisions on talent management, workforce planning, and organizational design.”
“This initiative focuses on examining employee FTE data to uncover opportunities for cost savings, productivity enhancements, and improved workforce utilization.”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Who are the End Users?</a:t>
            </a:r>
            <a:endParaRPr lang="en-US" sz="5400" b="1" dirty="0"/>
          </a:p>
        </p:txBody>
      </p:sp>
      <p:sp>
        <p:nvSpPr>
          <p:cNvPr id="3" name="Content Placeholder 2"/>
          <p:cNvSpPr>
            <a:spLocks noGrp="1"/>
          </p:cNvSpPr>
          <p:nvPr>
            <p:ph idx="1"/>
          </p:nvPr>
        </p:nvSpPr>
        <p:spPr>
          <a:xfrm>
            <a:off x="1154954" y="2603500"/>
            <a:ext cx="9185624" cy="3736578"/>
          </a:xfrm>
        </p:spPr>
        <p:txBody>
          <a:bodyPr>
            <a:noAutofit/>
          </a:bodyPr>
          <a:lstStyle/>
          <a:p>
            <a:r>
              <a:rPr lang="en-IN" sz="2400" dirty="0"/>
              <a:t>"The primary end users of this analysis are HR leaders, talent managers, and organizational planners seeking data-driven insights to inform workforce decisions.”</a:t>
            </a:r>
          </a:p>
          <a:p>
            <a:r>
              <a:rPr lang="en-IN" sz="2400" dirty="0"/>
              <a:t>"Our target audience includes business stakeholders, department heads, and operations teams who will benefit from optimized employee FTE and improved resource allocation.“</a:t>
            </a:r>
          </a:p>
          <a:p>
            <a:r>
              <a:rPr lang="en-IN" sz="2400" dirty="0"/>
              <a:t>"The end users of this solution are executives, managers, and analysts responsible for strategic workforce planning, talent management, and organizational design."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t>Our Solution and Proposition</a:t>
            </a:r>
          </a:p>
        </p:txBody>
      </p:sp>
      <p:sp>
        <p:nvSpPr>
          <p:cNvPr id="8" name="Content Placeholder 7">
            <a:extLst>
              <a:ext uri="{FF2B5EF4-FFF2-40B4-BE49-F238E27FC236}">
                <a16:creationId xmlns:a16="http://schemas.microsoft.com/office/drawing/2014/main" id="{2E9B5439-10B4-2A4F-179C-3323BBED7745}"/>
              </a:ext>
            </a:extLst>
          </p:cNvPr>
          <p:cNvSpPr>
            <a:spLocks noGrp="1"/>
          </p:cNvSpPr>
          <p:nvPr>
            <p:ph idx="1"/>
          </p:nvPr>
        </p:nvSpPr>
        <p:spPr/>
        <p:txBody>
          <a:bodyPr>
            <a:normAutofit fontScale="92500" lnSpcReduction="20000"/>
          </a:bodyPr>
          <a:lstStyle/>
          <a:p>
            <a:r>
              <a:rPr lang="en-IN" dirty="0"/>
              <a:t>“Our solution leverages data-driven insights from employee FTE analysis to optimize workforce planning, reduce costs, and improve productivity.”
“We propose a tailored approach to managing employee FTE, enabling organizations to right-size their workforce, enhance efficiency, and drive business growth.”
“Our proposition: Unlock the full potential of your workforce by harnessing the power of employee FTE data, informing strategic decisions, and driving operational excellence.”
“Our solution helps organizations make informed decisions about employee FTE, ensuring optimal resource allocation, improved talent management, and increased competitiveness.”
“We offer a data-informed solution to optimize employee FTE, reducing waste, improving agility, and aligning workforce capacity with business objectives.”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Dataset Description</a:t>
            </a:r>
          </a:p>
        </p:txBody>
      </p:sp>
      <p:sp>
        <p:nvSpPr>
          <p:cNvPr id="3" name="Content Placeholder 2"/>
          <p:cNvSpPr>
            <a:spLocks noGrp="1"/>
          </p:cNvSpPr>
          <p:nvPr>
            <p:ph idx="1"/>
          </p:nvPr>
        </p:nvSpPr>
        <p:spPr/>
        <p:txBody>
          <a:bodyPr>
            <a:noAutofit/>
          </a:bodyPr>
          <a:lstStyle/>
          <a:p>
            <a:r>
              <a:rPr lang="en-IN" dirty="0"/>
              <a:t>“The dataset comprises employee FTE data, encompassing [number] records and [number] attributes, providing a comprehensive view of our workforce.”
“Our dataset consists of employee FTE information, including [list specific attributes, e.g., department, job title, location], enabling detailed analysis and insights.”
“The employee FTE dataset used in this analysis contains [number] data points, offering a robust foundation for examining workforce trends and patterns.”
“This dataset describes employee FTE across [specific dimensions, e.g., business units, regions, job functions], facilitating informed decision-making.”
“The dataset includes employee FTE data for [specific time period or snapshot], providing a snapshot of our workforce at [specific point in time].”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err="1"/>
              <a:t>Modelling</a:t>
            </a:r>
            <a:r>
              <a:rPr lang="en-US" sz="5400" b="1" dirty="0"/>
              <a:t> Approach</a:t>
            </a:r>
          </a:p>
        </p:txBody>
      </p:sp>
      <p:sp>
        <p:nvSpPr>
          <p:cNvPr id="3" name="Content Placeholder 2"/>
          <p:cNvSpPr>
            <a:spLocks noGrp="1"/>
          </p:cNvSpPr>
          <p:nvPr>
            <p:ph sz="half" idx="1"/>
          </p:nvPr>
        </p:nvSpPr>
        <p:spPr>
          <a:xfrm>
            <a:off x="434537" y="2678898"/>
            <a:ext cx="10781150" cy="1884173"/>
          </a:xfrm>
        </p:spPr>
        <p:txBody>
          <a:bodyPr>
            <a:noAutofit/>
          </a:bodyPr>
          <a:lstStyle/>
          <a:p>
            <a:r>
              <a:rPr lang="en-IN" sz="2400" dirty="0"/>
              <a:t> "We employed a data-driven approach, utilizing Excel to analyze employee FTE and uncover insights into workforce dynamics.“</a:t>
            </a:r>
          </a:p>
          <a:p>
            <a:r>
              <a:rPr lang="en-IN" sz="2400" dirty="0"/>
              <a:t> "Our modelling approach involved a detailed examination of employee FTE data to identify trends, patterns, and correlations.“</a:t>
            </a:r>
          </a:p>
          <a:p>
            <a:r>
              <a:rPr lang="en-IN" sz="2400" dirty="0"/>
              <a:t> "Using Excel, we developed a comprehensive model to analyze employee FTE, enabling us to inform strategic workforce decisions.“</a:t>
            </a:r>
          </a:p>
          <a:p>
            <a:r>
              <a:rPr lang="en-IN" sz="2400" dirty="0"/>
              <a:t> "Our approach leveraged Excel's analytical capabilities to explore employee FTE data, revealing opportunities for optimization and improvement.”</a:t>
            </a:r>
          </a:p>
          <a:p>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225</TotalTime>
  <Words>549</Words>
  <Application>Microsoft Office PowerPoint</Application>
  <PresentationFormat>Widescreen</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Employees Data Analysis with Excel</vt:lpstr>
      <vt:lpstr>Project Title</vt:lpstr>
      <vt:lpstr>Agenda</vt:lpstr>
      <vt:lpstr>Problem Statement</vt:lpstr>
      <vt:lpstr>Project Overview</vt:lpstr>
      <vt:lpstr>Who are the End Users?</vt:lpstr>
      <vt:lpstr>Our Solution and Proposition</vt:lpstr>
      <vt:lpstr>Dataset Description</vt:lpstr>
      <vt:lpstr>Modelling Approach</vt:lpstr>
      <vt:lpstr>Results of Employee FTE</vt:lpstr>
      <vt:lpstr>Employee FTE Using Funnel</vt:lpstr>
      <vt:lpstr>Employee FTE Using Histogram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data analysing with Excel</dc:title>
  <dc:creator>YOGARAJU K</dc:creator>
  <cp:lastModifiedBy>jayaprakash211004@gmail.com</cp:lastModifiedBy>
  <cp:revision>36</cp:revision>
  <dcterms:created xsi:type="dcterms:W3CDTF">2024-08-30T07:37:20Z</dcterms:created>
  <dcterms:modified xsi:type="dcterms:W3CDTF">2024-09-12T07:04:52Z</dcterms:modified>
</cp:coreProperties>
</file>