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Average"/>
      <p:regular r:id="rId30"/>
    </p:embeddedFont>
    <p:embeddedFont>
      <p:font typeface="Oswald"/>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swald-regular.fntdata"/><Relationship Id="rId30" Type="http://schemas.openxmlformats.org/officeDocument/2006/relationships/font" Target="fonts/Average-regular.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Oswald-bold.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49abf1804b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49abf1804b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49abf1804b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49abf1804b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49abf1804b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49abf1804b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49abf1804b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49abf1804b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49abf1804b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49abf1804b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Section for Plus and Minuses of Using Model, Add Section to Talk About Differences Between Scores, Add Section to talk about optimized parameters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49abf1804b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49abf1804b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Section for Plus and Minuses of Using Model, Add Section to Talk About Differences Between Scores, Add Section to talk about optimized parameters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49abf1804b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49abf1804b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Section for Plus and Minuses of Using Model, Add Section to Talk About Differences Between Scores, Add Section to talk about optimized parameters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49abf1804b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49abf1804b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49abf1804b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49abf1804b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49abf1804b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49abf1804b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49abf1804b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49abf1804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49abf1804b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49abf1804b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49abf1804b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49abf1804b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49abf1804b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49abf1804b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49abf1804b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49abf1804b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49abf1804b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49abf1804b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49abf1804b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49abf1804b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49abf1804b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49abf1804b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49abf1804b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49abf1804b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49abf1804b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49abf1804b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49abf1804b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49abf1804b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49abf1804b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49abf1804b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49abf1804b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49abf1804b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rgbClr val="FF9900"/>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9.png"/><Relationship Id="rId5" Type="http://schemas.openxmlformats.org/officeDocument/2006/relationships/image" Target="../media/image5.png"/><Relationship Id="rId6"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1.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20.pn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s://github.com/B-Mayo/Capstone-Projects/blob/master/Supervised_Learning_Capstone.ipynb"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6.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ML for Retail: Predicting Customer Spending and Product Sales</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434343"/>
                </a:solidFill>
              </a:rPr>
              <a:t>Kendall Barber-Mayo</a:t>
            </a:r>
            <a:endParaRPr b="1">
              <a:solidFill>
                <a:srgbClr val="434343"/>
              </a:solidFill>
            </a:endParaRPr>
          </a:p>
          <a:p>
            <a:pPr indent="0" lvl="0" marL="0" rtl="0" algn="ctr">
              <a:spcBef>
                <a:spcPts val="0"/>
              </a:spcBef>
              <a:spcAft>
                <a:spcPts val="0"/>
              </a:spcAft>
              <a:buNone/>
            </a:pPr>
            <a:r>
              <a:rPr b="1" lang="en">
                <a:solidFill>
                  <a:srgbClr val="434343"/>
                </a:solidFill>
              </a:rPr>
              <a:t>December 2018</a:t>
            </a:r>
            <a:endParaRPr b="1">
              <a:solidFill>
                <a:srgbClr val="434343"/>
              </a:solidFill>
            </a:endParaRPr>
          </a:p>
          <a:p>
            <a:pPr indent="0" lvl="0" marL="0" rtl="0" algn="ctr">
              <a:spcBef>
                <a:spcPts val="0"/>
              </a:spcBef>
              <a:spcAft>
                <a:spcPts val="0"/>
              </a:spcAft>
              <a:buNone/>
            </a:pPr>
            <a:r>
              <a:rPr b="1" lang="en">
                <a:solidFill>
                  <a:srgbClr val="434343"/>
                </a:solidFill>
              </a:rPr>
              <a:t>Supervised Learning Capstone</a:t>
            </a:r>
            <a:endParaRPr b="1">
              <a:solidFill>
                <a:srgbClr val="43434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Feature Engineering - Creating Dataframes </a:t>
            </a:r>
            <a:endParaRPr/>
          </a:p>
          <a:p>
            <a:pPr indent="0" lvl="0" marL="0" rtl="0" algn="l">
              <a:spcBef>
                <a:spcPts val="0"/>
              </a:spcBef>
              <a:spcAft>
                <a:spcPts val="0"/>
              </a:spcAft>
              <a:buNone/>
            </a:pPr>
            <a:r>
              <a:t/>
            </a:r>
            <a:endParaRPr/>
          </a:p>
        </p:txBody>
      </p:sp>
      <p:sp>
        <p:nvSpPr>
          <p:cNvPr id="118" name="Google Shape;118;p22"/>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19" name="Google Shape;119;p22"/>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0" name="Google Shape;120;p22"/>
          <p:cNvPicPr preferRelativeResize="0"/>
          <p:nvPr/>
        </p:nvPicPr>
        <p:blipFill>
          <a:blip r:embed="rId3">
            <a:alphaModFix/>
          </a:blip>
          <a:stretch>
            <a:fillRect/>
          </a:stretch>
        </p:blipFill>
        <p:spPr>
          <a:xfrm>
            <a:off x="0" y="1308025"/>
            <a:ext cx="9143999" cy="1891247"/>
          </a:xfrm>
          <a:prstGeom prst="rect">
            <a:avLst/>
          </a:prstGeom>
          <a:noFill/>
          <a:ln>
            <a:noFill/>
          </a:ln>
        </p:spPr>
      </p:pic>
      <p:pic>
        <p:nvPicPr>
          <p:cNvPr id="121" name="Google Shape;121;p22"/>
          <p:cNvPicPr preferRelativeResize="0"/>
          <p:nvPr/>
        </p:nvPicPr>
        <p:blipFill>
          <a:blip r:embed="rId4">
            <a:alphaModFix/>
          </a:blip>
          <a:stretch>
            <a:fillRect/>
          </a:stretch>
        </p:blipFill>
        <p:spPr>
          <a:xfrm>
            <a:off x="0" y="3277554"/>
            <a:ext cx="9144001" cy="186594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Engineering - Variable Selection</a:t>
            </a:r>
            <a:endParaRPr/>
          </a:p>
        </p:txBody>
      </p:sp>
      <p:sp>
        <p:nvSpPr>
          <p:cNvPr id="127" name="Google Shape;127;p23"/>
          <p:cNvSpPr txBox="1"/>
          <p:nvPr>
            <p:ph type="title"/>
          </p:nvPr>
        </p:nvSpPr>
        <p:spPr>
          <a:xfrm>
            <a:off x="311700" y="10177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2600">
                <a:solidFill>
                  <a:srgbClr val="434343"/>
                </a:solidFill>
              </a:rPr>
              <a:t>Check for and Drop Highly Correlated Variables</a:t>
            </a:r>
            <a:endParaRPr i="1" sz="2600">
              <a:solidFill>
                <a:srgbClr val="434343"/>
              </a:solidFill>
            </a:endParaRPr>
          </a:p>
        </p:txBody>
      </p:sp>
      <p:pic>
        <p:nvPicPr>
          <p:cNvPr id="128" name="Google Shape;128;p23"/>
          <p:cNvPicPr preferRelativeResize="0"/>
          <p:nvPr/>
        </p:nvPicPr>
        <p:blipFill>
          <a:blip r:embed="rId3">
            <a:alphaModFix/>
          </a:blip>
          <a:stretch>
            <a:fillRect/>
          </a:stretch>
        </p:blipFill>
        <p:spPr>
          <a:xfrm>
            <a:off x="152400" y="2045600"/>
            <a:ext cx="8839201" cy="1565455"/>
          </a:xfrm>
          <a:prstGeom prst="rect">
            <a:avLst/>
          </a:prstGeom>
          <a:noFill/>
          <a:ln>
            <a:noFill/>
          </a:ln>
        </p:spPr>
      </p:pic>
      <p:pic>
        <p:nvPicPr>
          <p:cNvPr id="129" name="Google Shape;129;p23"/>
          <p:cNvPicPr preferRelativeResize="0"/>
          <p:nvPr/>
        </p:nvPicPr>
        <p:blipFill>
          <a:blip r:embed="rId4">
            <a:alphaModFix/>
          </a:blip>
          <a:stretch>
            <a:fillRect/>
          </a:stretch>
        </p:blipFill>
        <p:spPr>
          <a:xfrm>
            <a:off x="1609725" y="4163130"/>
            <a:ext cx="5924550" cy="838200"/>
          </a:xfrm>
          <a:prstGeom prst="rect">
            <a:avLst/>
          </a:prstGeom>
          <a:noFill/>
          <a:ln>
            <a:noFill/>
          </a:ln>
        </p:spPr>
      </p:pic>
      <p:sp>
        <p:nvSpPr>
          <p:cNvPr id="130" name="Google Shape;130;p23"/>
          <p:cNvSpPr txBox="1"/>
          <p:nvPr>
            <p:ph type="title"/>
          </p:nvPr>
        </p:nvSpPr>
        <p:spPr>
          <a:xfrm>
            <a:off x="311700" y="16667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434343"/>
                </a:solidFill>
              </a:rPr>
              <a:t>Predicting Product Sales: Variables Dropped</a:t>
            </a:r>
            <a:endParaRPr sz="1800">
              <a:solidFill>
                <a:srgbClr val="434343"/>
              </a:solidFill>
            </a:endParaRPr>
          </a:p>
        </p:txBody>
      </p:sp>
      <p:sp>
        <p:nvSpPr>
          <p:cNvPr id="131" name="Google Shape;131;p23"/>
          <p:cNvSpPr txBox="1"/>
          <p:nvPr>
            <p:ph type="title"/>
          </p:nvPr>
        </p:nvSpPr>
        <p:spPr>
          <a:xfrm>
            <a:off x="311700" y="36110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434343"/>
                </a:solidFill>
              </a:rPr>
              <a:t>Predicting Customer Spend: Variables Dropped</a:t>
            </a:r>
            <a:endParaRPr sz="1800">
              <a:solidFill>
                <a:srgbClr val="434343"/>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Engineering - Variable Selection </a:t>
            </a:r>
            <a:endParaRPr/>
          </a:p>
        </p:txBody>
      </p:sp>
      <p:sp>
        <p:nvSpPr>
          <p:cNvPr id="137" name="Google Shape;137;p24"/>
          <p:cNvSpPr txBox="1"/>
          <p:nvPr>
            <p:ph type="title"/>
          </p:nvPr>
        </p:nvSpPr>
        <p:spPr>
          <a:xfrm>
            <a:off x="311700" y="10177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2600">
                <a:solidFill>
                  <a:srgbClr val="434343"/>
                </a:solidFill>
              </a:rPr>
              <a:t>Recursive Feature Elimination - Ridge vs. Random Forest estimator </a:t>
            </a:r>
            <a:endParaRPr i="1" sz="2600">
              <a:solidFill>
                <a:srgbClr val="434343"/>
              </a:solidFill>
            </a:endParaRPr>
          </a:p>
        </p:txBody>
      </p:sp>
      <p:sp>
        <p:nvSpPr>
          <p:cNvPr id="138" name="Google Shape;138;p24"/>
          <p:cNvSpPr txBox="1"/>
          <p:nvPr>
            <p:ph type="title"/>
          </p:nvPr>
        </p:nvSpPr>
        <p:spPr>
          <a:xfrm>
            <a:off x="1123150" y="1590425"/>
            <a:ext cx="9357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434343"/>
                </a:solidFill>
              </a:rPr>
              <a:t>Ridge</a:t>
            </a:r>
            <a:endParaRPr sz="2400">
              <a:solidFill>
                <a:srgbClr val="434343"/>
              </a:solidFill>
            </a:endParaRPr>
          </a:p>
          <a:p>
            <a:pPr indent="0" lvl="0" marL="0" rtl="0" algn="ctr">
              <a:spcBef>
                <a:spcPts val="0"/>
              </a:spcBef>
              <a:spcAft>
                <a:spcPts val="0"/>
              </a:spcAft>
              <a:buNone/>
            </a:pPr>
            <a:r>
              <a:t/>
            </a:r>
            <a:endParaRPr sz="2400">
              <a:solidFill>
                <a:srgbClr val="434343"/>
              </a:solidFill>
            </a:endParaRPr>
          </a:p>
        </p:txBody>
      </p:sp>
      <p:sp>
        <p:nvSpPr>
          <p:cNvPr id="139" name="Google Shape;139;p24"/>
          <p:cNvSpPr txBox="1"/>
          <p:nvPr>
            <p:ph type="title"/>
          </p:nvPr>
        </p:nvSpPr>
        <p:spPr>
          <a:xfrm>
            <a:off x="5865700" y="1590425"/>
            <a:ext cx="2236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434343"/>
                </a:solidFill>
              </a:rPr>
              <a:t>Random Forest</a:t>
            </a:r>
            <a:endParaRPr sz="2400">
              <a:solidFill>
                <a:srgbClr val="434343"/>
              </a:solidFill>
            </a:endParaRPr>
          </a:p>
          <a:p>
            <a:pPr indent="0" lvl="0" marL="0" rtl="0" algn="ctr">
              <a:spcBef>
                <a:spcPts val="0"/>
              </a:spcBef>
              <a:spcAft>
                <a:spcPts val="0"/>
              </a:spcAft>
              <a:buNone/>
            </a:pPr>
            <a:r>
              <a:t/>
            </a:r>
            <a:endParaRPr sz="2400">
              <a:solidFill>
                <a:srgbClr val="434343"/>
              </a:solidFill>
            </a:endParaRPr>
          </a:p>
        </p:txBody>
      </p:sp>
      <p:pic>
        <p:nvPicPr>
          <p:cNvPr id="140" name="Google Shape;140;p24"/>
          <p:cNvPicPr preferRelativeResize="0"/>
          <p:nvPr/>
        </p:nvPicPr>
        <p:blipFill rotWithShape="1">
          <a:blip r:embed="rId3">
            <a:alphaModFix/>
          </a:blip>
          <a:srcRect b="47949" l="0" r="46743" t="0"/>
          <a:stretch/>
        </p:blipFill>
        <p:spPr>
          <a:xfrm>
            <a:off x="-6425" y="2476850"/>
            <a:ext cx="4393900" cy="938850"/>
          </a:xfrm>
          <a:prstGeom prst="rect">
            <a:avLst/>
          </a:prstGeom>
          <a:noFill/>
          <a:ln>
            <a:noFill/>
          </a:ln>
        </p:spPr>
      </p:pic>
      <p:pic>
        <p:nvPicPr>
          <p:cNvPr id="141" name="Google Shape;141;p24"/>
          <p:cNvPicPr preferRelativeResize="0"/>
          <p:nvPr/>
        </p:nvPicPr>
        <p:blipFill rotWithShape="1">
          <a:blip r:embed="rId4">
            <a:alphaModFix/>
          </a:blip>
          <a:srcRect b="0" l="0" r="47848" t="0"/>
          <a:stretch/>
        </p:blipFill>
        <p:spPr>
          <a:xfrm>
            <a:off x="-25700" y="3979600"/>
            <a:ext cx="4419599" cy="938850"/>
          </a:xfrm>
          <a:prstGeom prst="rect">
            <a:avLst/>
          </a:prstGeom>
          <a:noFill/>
          <a:ln>
            <a:noFill/>
          </a:ln>
        </p:spPr>
      </p:pic>
      <p:pic>
        <p:nvPicPr>
          <p:cNvPr id="142" name="Google Shape;142;p24"/>
          <p:cNvPicPr preferRelativeResize="0"/>
          <p:nvPr/>
        </p:nvPicPr>
        <p:blipFill rotWithShape="1">
          <a:blip r:embed="rId5">
            <a:alphaModFix/>
          </a:blip>
          <a:srcRect b="0" l="-1179" r="42494" t="0"/>
          <a:stretch/>
        </p:blipFill>
        <p:spPr>
          <a:xfrm>
            <a:off x="4278425" y="3979600"/>
            <a:ext cx="4865575" cy="694975"/>
          </a:xfrm>
          <a:prstGeom prst="rect">
            <a:avLst/>
          </a:prstGeom>
          <a:noFill/>
          <a:ln>
            <a:noFill/>
          </a:ln>
        </p:spPr>
      </p:pic>
      <p:pic>
        <p:nvPicPr>
          <p:cNvPr id="143" name="Google Shape;143;p24"/>
          <p:cNvPicPr preferRelativeResize="0"/>
          <p:nvPr/>
        </p:nvPicPr>
        <p:blipFill rotWithShape="1">
          <a:blip r:embed="rId6">
            <a:alphaModFix/>
          </a:blip>
          <a:srcRect b="0" l="0" r="41656" t="0"/>
          <a:stretch/>
        </p:blipFill>
        <p:spPr>
          <a:xfrm>
            <a:off x="4400325" y="2476844"/>
            <a:ext cx="4750100" cy="796606"/>
          </a:xfrm>
          <a:prstGeom prst="rect">
            <a:avLst/>
          </a:prstGeom>
          <a:noFill/>
          <a:ln>
            <a:noFill/>
          </a:ln>
        </p:spPr>
      </p:pic>
      <p:sp>
        <p:nvSpPr>
          <p:cNvPr id="144" name="Google Shape;144;p24"/>
          <p:cNvSpPr txBox="1"/>
          <p:nvPr>
            <p:ph type="title"/>
          </p:nvPr>
        </p:nvSpPr>
        <p:spPr>
          <a:xfrm>
            <a:off x="2886375" y="1904150"/>
            <a:ext cx="260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rgbClr val="FFFFFF"/>
                </a:solidFill>
              </a:rPr>
              <a:t>Predicting Product Sales</a:t>
            </a:r>
            <a:endParaRPr i="1" sz="1800">
              <a:solidFill>
                <a:srgbClr val="FFFFFF"/>
              </a:solidFill>
            </a:endParaRPr>
          </a:p>
        </p:txBody>
      </p:sp>
      <p:sp>
        <p:nvSpPr>
          <p:cNvPr id="145" name="Google Shape;145;p24"/>
          <p:cNvSpPr txBox="1"/>
          <p:nvPr>
            <p:ph type="title"/>
          </p:nvPr>
        </p:nvSpPr>
        <p:spPr>
          <a:xfrm>
            <a:off x="2886375" y="3415700"/>
            <a:ext cx="260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rgbClr val="FFFFFF"/>
                </a:solidFill>
              </a:rPr>
              <a:t>Predicting Customer Spend</a:t>
            </a:r>
            <a:endParaRPr i="1" sz="1800">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5"/>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Modeling</a:t>
            </a:r>
            <a:endParaRPr/>
          </a:p>
        </p:txBody>
      </p:sp>
      <p:sp>
        <p:nvSpPr>
          <p:cNvPr id="151" name="Google Shape;151;p25"/>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rgbClr val="434343"/>
                </a:solidFill>
              </a:rPr>
              <a:t>Ridge Regression </a:t>
            </a:r>
            <a:endParaRPr b="1" sz="3600">
              <a:solidFill>
                <a:srgbClr val="434343"/>
              </a:solidFill>
            </a:endParaRPr>
          </a:p>
          <a:p>
            <a:pPr indent="0" lvl="0" marL="0" rtl="0" algn="l">
              <a:spcBef>
                <a:spcPts val="1600"/>
              </a:spcBef>
              <a:spcAft>
                <a:spcPts val="0"/>
              </a:spcAft>
              <a:buNone/>
            </a:pPr>
            <a:r>
              <a:rPr b="1" lang="en" sz="3600">
                <a:solidFill>
                  <a:srgbClr val="434343"/>
                </a:solidFill>
              </a:rPr>
              <a:t>Random Forest Regression </a:t>
            </a:r>
            <a:endParaRPr b="1" sz="3600">
              <a:solidFill>
                <a:srgbClr val="434343"/>
              </a:solidFill>
            </a:endParaRPr>
          </a:p>
          <a:p>
            <a:pPr indent="0" lvl="0" marL="0" rtl="0" algn="l">
              <a:spcBef>
                <a:spcPts val="1600"/>
              </a:spcBef>
              <a:spcAft>
                <a:spcPts val="1600"/>
              </a:spcAft>
              <a:buNone/>
            </a:pPr>
            <a:r>
              <a:rPr b="1" lang="en" sz="3600">
                <a:solidFill>
                  <a:srgbClr val="434343"/>
                </a:solidFill>
              </a:rPr>
              <a:t>Gradient Boost Regression</a:t>
            </a:r>
            <a:r>
              <a:rPr b="1" lang="en" sz="3600"/>
              <a:t> </a:t>
            </a:r>
            <a:endParaRPr b="1" sz="3600"/>
          </a:p>
        </p:txBody>
      </p:sp>
      <p:sp>
        <p:nvSpPr>
          <p:cNvPr id="152" name="Google Shape;152;p25"/>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i="1" lang="en"/>
              <a:t>Predicting Product Sales and Customer Spend</a:t>
            </a:r>
            <a:endParaRPr i="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6"/>
          <p:cNvSpPr txBox="1"/>
          <p:nvPr>
            <p:ph type="title"/>
          </p:nvPr>
        </p:nvSpPr>
        <p:spPr>
          <a:xfrm>
            <a:off x="311700" y="459625"/>
            <a:ext cx="8520600" cy="1890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0000"/>
              <a:t>74.9% </a:t>
            </a:r>
            <a:r>
              <a:rPr b="1" lang="en" sz="10000">
                <a:solidFill>
                  <a:srgbClr val="434343"/>
                </a:solidFill>
              </a:rPr>
              <a:t>/</a:t>
            </a:r>
            <a:r>
              <a:rPr lang="en" sz="10000"/>
              <a:t> 97.2%</a:t>
            </a:r>
            <a:endParaRPr sz="10000"/>
          </a:p>
        </p:txBody>
      </p:sp>
      <p:sp>
        <p:nvSpPr>
          <p:cNvPr id="158" name="Google Shape;158;p26"/>
          <p:cNvSpPr txBox="1"/>
          <p:nvPr>
            <p:ph idx="1" type="body"/>
          </p:nvPr>
        </p:nvSpPr>
        <p:spPr>
          <a:xfrm>
            <a:off x="311700" y="2302650"/>
            <a:ext cx="8520600" cy="538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a:solidFill>
                  <a:srgbClr val="434343"/>
                </a:solidFill>
              </a:rPr>
              <a:t>Ridge Regression Optimized Scores </a:t>
            </a:r>
            <a:endParaRPr b="1">
              <a:solidFill>
                <a:srgbClr val="434343"/>
              </a:solidFill>
            </a:endParaRPr>
          </a:p>
        </p:txBody>
      </p:sp>
      <p:sp>
        <p:nvSpPr>
          <p:cNvPr id="159" name="Google Shape;159;p26"/>
          <p:cNvSpPr txBox="1"/>
          <p:nvPr/>
        </p:nvSpPr>
        <p:spPr>
          <a:xfrm>
            <a:off x="1194525" y="279425"/>
            <a:ext cx="2221500" cy="36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Product Sales</a:t>
            </a:r>
            <a:endParaRPr>
              <a:solidFill>
                <a:srgbClr val="FFFFFF"/>
              </a:solidFill>
            </a:endParaRPr>
          </a:p>
        </p:txBody>
      </p:sp>
      <p:sp>
        <p:nvSpPr>
          <p:cNvPr id="160" name="Google Shape;160;p26"/>
          <p:cNvSpPr txBox="1"/>
          <p:nvPr/>
        </p:nvSpPr>
        <p:spPr>
          <a:xfrm>
            <a:off x="5489325" y="312925"/>
            <a:ext cx="2221500" cy="36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Customer Spend</a:t>
            </a:r>
            <a:endParaRPr>
              <a:solidFill>
                <a:srgbClr val="FFFFFF"/>
              </a:solidFill>
            </a:endParaRPr>
          </a:p>
        </p:txBody>
      </p:sp>
      <p:sp>
        <p:nvSpPr>
          <p:cNvPr id="161" name="Google Shape;161;p26"/>
          <p:cNvSpPr txBox="1"/>
          <p:nvPr/>
        </p:nvSpPr>
        <p:spPr>
          <a:xfrm>
            <a:off x="1033825" y="2717375"/>
            <a:ext cx="3024600" cy="23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34343"/>
                </a:solidFill>
              </a:rPr>
              <a:t>Pros:</a:t>
            </a:r>
            <a:endParaRPr>
              <a:solidFill>
                <a:srgbClr val="434343"/>
              </a:solidFill>
            </a:endParaRPr>
          </a:p>
          <a:p>
            <a:pPr indent="-317500" lvl="0" marL="457200" rtl="0" algn="l">
              <a:spcBef>
                <a:spcPts val="0"/>
              </a:spcBef>
              <a:spcAft>
                <a:spcPts val="0"/>
              </a:spcAft>
              <a:buClr>
                <a:srgbClr val="434343"/>
              </a:buClr>
              <a:buSzPts val="1400"/>
              <a:buChar char="●"/>
            </a:pPr>
            <a:r>
              <a:rPr lang="en">
                <a:solidFill>
                  <a:srgbClr val="434343"/>
                </a:solidFill>
              </a:rPr>
              <a:t>Guards against overfitting  </a:t>
            </a:r>
            <a:endParaRPr>
              <a:solidFill>
                <a:srgbClr val="434343"/>
              </a:solidFill>
            </a:endParaRPr>
          </a:p>
          <a:p>
            <a:pPr indent="-317500" lvl="0" marL="457200" rtl="0" algn="l">
              <a:spcBef>
                <a:spcPts val="0"/>
              </a:spcBef>
              <a:spcAft>
                <a:spcPts val="0"/>
              </a:spcAft>
              <a:buClr>
                <a:srgbClr val="434343"/>
              </a:buClr>
              <a:buSzPts val="1400"/>
              <a:buChar char="●"/>
            </a:pPr>
            <a:r>
              <a:rPr lang="en">
                <a:solidFill>
                  <a:srgbClr val="434343"/>
                </a:solidFill>
              </a:rPr>
              <a:t>Feature importance is easy to explain via </a:t>
            </a:r>
            <a:r>
              <a:rPr lang="en">
                <a:solidFill>
                  <a:srgbClr val="434343"/>
                </a:solidFill>
              </a:rPr>
              <a:t>Coefficients</a:t>
            </a:r>
            <a:endParaRPr>
              <a:solidFill>
                <a:srgbClr val="434343"/>
              </a:solidFill>
            </a:endParaRPr>
          </a:p>
          <a:p>
            <a:pPr indent="-317500" lvl="0" marL="457200" rtl="0" algn="l">
              <a:spcBef>
                <a:spcPts val="0"/>
              </a:spcBef>
              <a:spcAft>
                <a:spcPts val="0"/>
              </a:spcAft>
              <a:buClr>
                <a:srgbClr val="434343"/>
              </a:buClr>
              <a:buSzPts val="1400"/>
              <a:buChar char="●"/>
            </a:pPr>
            <a:r>
              <a:rPr lang="en">
                <a:solidFill>
                  <a:srgbClr val="434343"/>
                </a:solidFill>
              </a:rPr>
              <a:t>Computationally inexpensive </a:t>
            </a:r>
            <a:r>
              <a:rPr lang="en">
                <a:solidFill>
                  <a:srgbClr val="434343"/>
                </a:solidFill>
              </a:rPr>
              <a:t> </a:t>
            </a:r>
            <a:endParaRPr>
              <a:solidFill>
                <a:srgbClr val="434343"/>
              </a:solidFill>
            </a:endParaRPr>
          </a:p>
          <a:p>
            <a:pPr indent="0" lvl="0" marL="0" rtl="0" algn="l">
              <a:spcBef>
                <a:spcPts val="0"/>
              </a:spcBef>
              <a:spcAft>
                <a:spcPts val="0"/>
              </a:spcAft>
              <a:buNone/>
            </a:pPr>
            <a:r>
              <a:rPr lang="en">
                <a:solidFill>
                  <a:srgbClr val="434343"/>
                </a:solidFill>
              </a:rPr>
              <a:t>Cons:</a:t>
            </a:r>
            <a:endParaRPr>
              <a:solidFill>
                <a:srgbClr val="434343"/>
              </a:solidFill>
            </a:endParaRPr>
          </a:p>
          <a:p>
            <a:pPr indent="-317500" lvl="0" marL="457200" rtl="0" algn="l">
              <a:spcBef>
                <a:spcPts val="0"/>
              </a:spcBef>
              <a:spcAft>
                <a:spcPts val="0"/>
              </a:spcAft>
              <a:buClr>
                <a:srgbClr val="434343"/>
              </a:buClr>
              <a:buSzPts val="1400"/>
              <a:buChar char="●"/>
            </a:pPr>
            <a:r>
              <a:rPr lang="en">
                <a:solidFill>
                  <a:srgbClr val="434343"/>
                </a:solidFill>
              </a:rPr>
              <a:t>Variables must be </a:t>
            </a:r>
            <a:r>
              <a:rPr lang="en">
                <a:solidFill>
                  <a:srgbClr val="434343"/>
                </a:solidFill>
              </a:rPr>
              <a:t>standardized</a:t>
            </a:r>
            <a:r>
              <a:rPr lang="en">
                <a:solidFill>
                  <a:srgbClr val="434343"/>
                </a:solidFill>
              </a:rPr>
              <a:t>/normalized </a:t>
            </a:r>
            <a:endParaRPr>
              <a:solidFill>
                <a:srgbClr val="434343"/>
              </a:solidFill>
            </a:endParaRPr>
          </a:p>
          <a:p>
            <a:pPr indent="-317500" lvl="0" marL="457200" rtl="0" algn="l">
              <a:spcBef>
                <a:spcPts val="0"/>
              </a:spcBef>
              <a:spcAft>
                <a:spcPts val="0"/>
              </a:spcAft>
              <a:buClr>
                <a:srgbClr val="434343"/>
              </a:buClr>
              <a:buSzPts val="1400"/>
              <a:buChar char="●"/>
            </a:pPr>
            <a:r>
              <a:rPr lang="en">
                <a:solidFill>
                  <a:srgbClr val="434343"/>
                </a:solidFill>
              </a:rPr>
              <a:t>Assumes Linear Relationship</a:t>
            </a:r>
            <a:endParaRPr>
              <a:solidFill>
                <a:srgbClr val="434343"/>
              </a:solidFill>
            </a:endParaRPr>
          </a:p>
        </p:txBody>
      </p:sp>
      <p:sp>
        <p:nvSpPr>
          <p:cNvPr id="162" name="Google Shape;162;p26"/>
          <p:cNvSpPr txBox="1"/>
          <p:nvPr/>
        </p:nvSpPr>
        <p:spPr>
          <a:xfrm>
            <a:off x="5155375" y="2682450"/>
            <a:ext cx="2347200" cy="106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34343"/>
                </a:solidFill>
              </a:rPr>
              <a:t>Parameters Optimized:</a:t>
            </a:r>
            <a:endParaRPr>
              <a:solidFill>
                <a:srgbClr val="434343"/>
              </a:solidFill>
            </a:endParaRPr>
          </a:p>
          <a:p>
            <a:pPr indent="-317500" lvl="0" marL="457200" rtl="0" algn="l">
              <a:spcBef>
                <a:spcPts val="0"/>
              </a:spcBef>
              <a:spcAft>
                <a:spcPts val="0"/>
              </a:spcAft>
              <a:buClr>
                <a:srgbClr val="434343"/>
              </a:buClr>
              <a:buSzPts val="1400"/>
              <a:buChar char="●"/>
            </a:pPr>
            <a:r>
              <a:rPr lang="en">
                <a:solidFill>
                  <a:srgbClr val="434343"/>
                </a:solidFill>
              </a:rPr>
              <a:t>Alpha</a:t>
            </a:r>
            <a:endParaRPr>
              <a:solidFill>
                <a:srgbClr val="434343"/>
              </a:solidFill>
            </a:endParaRPr>
          </a:p>
          <a:p>
            <a:pPr indent="-317500" lvl="0" marL="457200" rtl="0" algn="l">
              <a:spcBef>
                <a:spcPts val="0"/>
              </a:spcBef>
              <a:spcAft>
                <a:spcPts val="0"/>
              </a:spcAft>
              <a:buClr>
                <a:srgbClr val="434343"/>
              </a:buClr>
              <a:buSzPts val="1400"/>
              <a:buChar char="●"/>
            </a:pPr>
            <a:r>
              <a:rPr lang="en">
                <a:solidFill>
                  <a:srgbClr val="434343"/>
                </a:solidFill>
              </a:rPr>
              <a:t>Fit intercept</a:t>
            </a:r>
            <a:endParaRPr>
              <a:solidFill>
                <a:srgbClr val="434343"/>
              </a:solidFill>
            </a:endParaRPr>
          </a:p>
          <a:p>
            <a:pPr indent="-317500" lvl="0" marL="457200" rtl="0" algn="l">
              <a:spcBef>
                <a:spcPts val="0"/>
              </a:spcBef>
              <a:spcAft>
                <a:spcPts val="0"/>
              </a:spcAft>
              <a:buClr>
                <a:srgbClr val="434343"/>
              </a:buClr>
              <a:buSzPts val="1400"/>
              <a:buChar char="●"/>
            </a:pPr>
            <a:r>
              <a:rPr lang="en">
                <a:solidFill>
                  <a:srgbClr val="434343"/>
                </a:solidFill>
              </a:rPr>
              <a:t>Solver </a:t>
            </a:r>
            <a:endParaRPr>
              <a:solidFill>
                <a:srgbClr val="434343"/>
              </a:solidFill>
            </a:endParaRPr>
          </a:p>
        </p:txBody>
      </p:sp>
      <p:sp>
        <p:nvSpPr>
          <p:cNvPr id="163" name="Google Shape;163;p26"/>
          <p:cNvSpPr txBox="1"/>
          <p:nvPr/>
        </p:nvSpPr>
        <p:spPr>
          <a:xfrm>
            <a:off x="5155375" y="3688375"/>
            <a:ext cx="2507700" cy="7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solidFill>
                  <a:srgbClr val="434343"/>
                </a:solidFill>
              </a:rPr>
              <a:t>RFE-Random Forest variables performed better when Predicting Product Sales. The opposite is true for predict Customer Spend</a:t>
            </a:r>
            <a:endParaRPr i="1">
              <a:solidFill>
                <a:srgbClr val="434343"/>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311700" y="459625"/>
            <a:ext cx="8520600" cy="1890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0000"/>
              <a:t>88</a:t>
            </a:r>
            <a:r>
              <a:rPr lang="en" sz="10000"/>
              <a:t>.9% </a:t>
            </a:r>
            <a:r>
              <a:rPr b="1" lang="en" sz="10000">
                <a:solidFill>
                  <a:srgbClr val="434343"/>
                </a:solidFill>
              </a:rPr>
              <a:t>/</a:t>
            </a:r>
            <a:r>
              <a:rPr lang="en" sz="10000"/>
              <a:t> 95.8%</a:t>
            </a:r>
            <a:endParaRPr sz="10000"/>
          </a:p>
        </p:txBody>
      </p:sp>
      <p:sp>
        <p:nvSpPr>
          <p:cNvPr id="169" name="Google Shape;169;p27"/>
          <p:cNvSpPr txBox="1"/>
          <p:nvPr>
            <p:ph idx="1" type="body"/>
          </p:nvPr>
        </p:nvSpPr>
        <p:spPr>
          <a:xfrm>
            <a:off x="311700" y="2302650"/>
            <a:ext cx="8520600" cy="53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a:solidFill>
                  <a:srgbClr val="434343"/>
                </a:solidFill>
              </a:rPr>
              <a:t>Random Forest Regression Optimized Scores</a:t>
            </a:r>
            <a:endParaRPr b="1">
              <a:solidFill>
                <a:srgbClr val="434343"/>
              </a:solidFill>
            </a:endParaRPr>
          </a:p>
          <a:p>
            <a:pPr indent="0" lvl="0" marL="0" rtl="0" algn="ctr">
              <a:spcBef>
                <a:spcPts val="1600"/>
              </a:spcBef>
              <a:spcAft>
                <a:spcPts val="1600"/>
              </a:spcAft>
              <a:buNone/>
            </a:pPr>
            <a:r>
              <a:t/>
            </a:r>
            <a:endParaRPr b="1">
              <a:solidFill>
                <a:srgbClr val="434343"/>
              </a:solidFill>
            </a:endParaRPr>
          </a:p>
        </p:txBody>
      </p:sp>
      <p:sp>
        <p:nvSpPr>
          <p:cNvPr id="170" name="Google Shape;170;p27"/>
          <p:cNvSpPr txBox="1"/>
          <p:nvPr/>
        </p:nvSpPr>
        <p:spPr>
          <a:xfrm>
            <a:off x="1194525" y="279425"/>
            <a:ext cx="2221500" cy="36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Product Sales</a:t>
            </a:r>
            <a:endParaRPr>
              <a:solidFill>
                <a:srgbClr val="FFFFFF"/>
              </a:solidFill>
            </a:endParaRPr>
          </a:p>
        </p:txBody>
      </p:sp>
      <p:sp>
        <p:nvSpPr>
          <p:cNvPr id="171" name="Google Shape;171;p27"/>
          <p:cNvSpPr txBox="1"/>
          <p:nvPr/>
        </p:nvSpPr>
        <p:spPr>
          <a:xfrm>
            <a:off x="5489325" y="312925"/>
            <a:ext cx="2221500" cy="36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Customer Spend</a:t>
            </a:r>
            <a:endParaRPr>
              <a:solidFill>
                <a:srgbClr val="FFFFFF"/>
              </a:solidFill>
            </a:endParaRPr>
          </a:p>
        </p:txBody>
      </p:sp>
      <p:sp>
        <p:nvSpPr>
          <p:cNvPr id="172" name="Google Shape;172;p27"/>
          <p:cNvSpPr txBox="1"/>
          <p:nvPr/>
        </p:nvSpPr>
        <p:spPr>
          <a:xfrm>
            <a:off x="1033825" y="2717375"/>
            <a:ext cx="3024600" cy="23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34343"/>
                </a:solidFill>
              </a:rPr>
              <a:t>Pros:</a:t>
            </a:r>
            <a:endParaRPr>
              <a:solidFill>
                <a:srgbClr val="434343"/>
              </a:solidFill>
            </a:endParaRPr>
          </a:p>
          <a:p>
            <a:pPr indent="-317500" lvl="0" marL="457200" rtl="0" algn="l">
              <a:spcBef>
                <a:spcPts val="0"/>
              </a:spcBef>
              <a:spcAft>
                <a:spcPts val="0"/>
              </a:spcAft>
              <a:buClr>
                <a:srgbClr val="434343"/>
              </a:buClr>
              <a:buSzPts val="1400"/>
              <a:buChar char="●"/>
            </a:pPr>
            <a:r>
              <a:rPr lang="en">
                <a:solidFill>
                  <a:srgbClr val="434343"/>
                </a:solidFill>
              </a:rPr>
              <a:t>Does not assume normality or linear relationship</a:t>
            </a:r>
            <a:endParaRPr>
              <a:solidFill>
                <a:srgbClr val="434343"/>
              </a:solidFill>
            </a:endParaRPr>
          </a:p>
          <a:p>
            <a:pPr indent="-317500" lvl="0" marL="457200" rtl="0" algn="l">
              <a:spcBef>
                <a:spcPts val="0"/>
              </a:spcBef>
              <a:spcAft>
                <a:spcPts val="0"/>
              </a:spcAft>
              <a:buClr>
                <a:srgbClr val="434343"/>
              </a:buClr>
              <a:buSzPts val="1400"/>
              <a:buChar char="●"/>
            </a:pPr>
            <a:r>
              <a:rPr lang="en">
                <a:solidFill>
                  <a:srgbClr val="434343"/>
                </a:solidFill>
              </a:rPr>
              <a:t>Robust - Accurate </a:t>
            </a:r>
            <a:endParaRPr>
              <a:solidFill>
                <a:srgbClr val="434343"/>
              </a:solidFill>
            </a:endParaRPr>
          </a:p>
          <a:p>
            <a:pPr indent="-317500" lvl="0" marL="457200" rtl="0" algn="l">
              <a:spcBef>
                <a:spcPts val="0"/>
              </a:spcBef>
              <a:spcAft>
                <a:spcPts val="0"/>
              </a:spcAft>
              <a:buClr>
                <a:srgbClr val="434343"/>
              </a:buClr>
              <a:buSzPts val="1400"/>
              <a:buChar char="●"/>
            </a:pPr>
            <a:r>
              <a:rPr lang="en">
                <a:solidFill>
                  <a:srgbClr val="434343"/>
                </a:solidFill>
              </a:rPr>
              <a:t>Guards against overfitting - when optimized </a:t>
            </a:r>
            <a:endParaRPr>
              <a:solidFill>
                <a:srgbClr val="434343"/>
              </a:solidFill>
            </a:endParaRPr>
          </a:p>
          <a:p>
            <a:pPr indent="0" lvl="0" marL="0" rtl="0" algn="l">
              <a:spcBef>
                <a:spcPts val="0"/>
              </a:spcBef>
              <a:spcAft>
                <a:spcPts val="0"/>
              </a:spcAft>
              <a:buNone/>
            </a:pPr>
            <a:r>
              <a:rPr lang="en">
                <a:solidFill>
                  <a:srgbClr val="434343"/>
                </a:solidFill>
              </a:rPr>
              <a:t>Cons:</a:t>
            </a:r>
            <a:endParaRPr>
              <a:solidFill>
                <a:srgbClr val="434343"/>
              </a:solidFill>
            </a:endParaRPr>
          </a:p>
          <a:p>
            <a:pPr indent="-317500" lvl="0" marL="457200" rtl="0" algn="l">
              <a:spcBef>
                <a:spcPts val="0"/>
              </a:spcBef>
              <a:spcAft>
                <a:spcPts val="0"/>
              </a:spcAft>
              <a:buClr>
                <a:srgbClr val="434343"/>
              </a:buClr>
              <a:buSzPts val="1400"/>
              <a:buChar char="●"/>
            </a:pPr>
            <a:r>
              <a:rPr lang="en">
                <a:solidFill>
                  <a:srgbClr val="434343"/>
                </a:solidFill>
              </a:rPr>
              <a:t>Computationally expensive </a:t>
            </a:r>
            <a:endParaRPr>
              <a:solidFill>
                <a:srgbClr val="434343"/>
              </a:solidFill>
            </a:endParaRPr>
          </a:p>
          <a:p>
            <a:pPr indent="-317500" lvl="0" marL="457200" rtl="0" algn="l">
              <a:spcBef>
                <a:spcPts val="0"/>
              </a:spcBef>
              <a:spcAft>
                <a:spcPts val="0"/>
              </a:spcAft>
              <a:buClr>
                <a:srgbClr val="434343"/>
              </a:buClr>
              <a:buSzPts val="1400"/>
              <a:buChar char="●"/>
            </a:pPr>
            <a:r>
              <a:rPr lang="en">
                <a:solidFill>
                  <a:srgbClr val="434343"/>
                </a:solidFill>
              </a:rPr>
              <a:t>Black Box </a:t>
            </a:r>
            <a:endParaRPr>
              <a:solidFill>
                <a:srgbClr val="434343"/>
              </a:solidFill>
            </a:endParaRPr>
          </a:p>
        </p:txBody>
      </p:sp>
      <p:sp>
        <p:nvSpPr>
          <p:cNvPr id="173" name="Google Shape;173;p27"/>
          <p:cNvSpPr txBox="1"/>
          <p:nvPr/>
        </p:nvSpPr>
        <p:spPr>
          <a:xfrm>
            <a:off x="5155375" y="2682450"/>
            <a:ext cx="2347200" cy="106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34343"/>
                </a:solidFill>
              </a:rPr>
              <a:t>Parameters Optimized:</a:t>
            </a:r>
            <a:endParaRPr>
              <a:solidFill>
                <a:srgbClr val="434343"/>
              </a:solidFill>
            </a:endParaRPr>
          </a:p>
          <a:p>
            <a:pPr indent="-317500" lvl="0" marL="457200" rtl="0" algn="l">
              <a:spcBef>
                <a:spcPts val="0"/>
              </a:spcBef>
              <a:spcAft>
                <a:spcPts val="0"/>
              </a:spcAft>
              <a:buClr>
                <a:srgbClr val="434343"/>
              </a:buClr>
              <a:buSzPts val="1400"/>
              <a:buChar char="●"/>
            </a:pPr>
            <a:r>
              <a:rPr lang="en">
                <a:solidFill>
                  <a:srgbClr val="434343"/>
                </a:solidFill>
              </a:rPr>
              <a:t>N estimator </a:t>
            </a:r>
            <a:endParaRPr>
              <a:solidFill>
                <a:srgbClr val="434343"/>
              </a:solidFill>
            </a:endParaRPr>
          </a:p>
          <a:p>
            <a:pPr indent="-317500" lvl="0" marL="457200" rtl="0" algn="l">
              <a:spcBef>
                <a:spcPts val="0"/>
              </a:spcBef>
              <a:spcAft>
                <a:spcPts val="0"/>
              </a:spcAft>
              <a:buClr>
                <a:srgbClr val="434343"/>
              </a:buClr>
              <a:buSzPts val="1400"/>
              <a:buChar char="●"/>
            </a:pPr>
            <a:r>
              <a:rPr lang="en">
                <a:solidFill>
                  <a:srgbClr val="434343"/>
                </a:solidFill>
              </a:rPr>
              <a:t>Criterion </a:t>
            </a:r>
            <a:endParaRPr>
              <a:solidFill>
                <a:srgbClr val="434343"/>
              </a:solidFill>
            </a:endParaRPr>
          </a:p>
          <a:p>
            <a:pPr indent="0" lvl="0" marL="457200" rtl="0" algn="l">
              <a:spcBef>
                <a:spcPts val="0"/>
              </a:spcBef>
              <a:spcAft>
                <a:spcPts val="0"/>
              </a:spcAft>
              <a:buNone/>
            </a:pPr>
            <a:r>
              <a:t/>
            </a:r>
            <a:endParaRPr>
              <a:solidFill>
                <a:srgbClr val="434343"/>
              </a:solidFill>
            </a:endParaRPr>
          </a:p>
        </p:txBody>
      </p:sp>
      <p:sp>
        <p:nvSpPr>
          <p:cNvPr id="174" name="Google Shape;174;p27"/>
          <p:cNvSpPr txBox="1"/>
          <p:nvPr/>
        </p:nvSpPr>
        <p:spPr>
          <a:xfrm>
            <a:off x="5155375" y="3688375"/>
            <a:ext cx="2507700" cy="7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solidFill>
                  <a:srgbClr val="434343"/>
                </a:solidFill>
              </a:rPr>
              <a:t>RFE-Random Forest variables performed better when predicting Product Sales and</a:t>
            </a:r>
            <a:r>
              <a:rPr i="1" lang="en">
                <a:solidFill>
                  <a:srgbClr val="434343"/>
                </a:solidFill>
              </a:rPr>
              <a:t> Customer Spend</a:t>
            </a:r>
            <a:endParaRPr i="1">
              <a:solidFill>
                <a:srgbClr val="434343"/>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8"/>
          <p:cNvSpPr txBox="1"/>
          <p:nvPr>
            <p:ph type="title"/>
          </p:nvPr>
        </p:nvSpPr>
        <p:spPr>
          <a:xfrm>
            <a:off x="311700" y="459625"/>
            <a:ext cx="8520600" cy="1890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0000"/>
              <a:t>88.9% </a:t>
            </a:r>
            <a:r>
              <a:rPr b="1" lang="en" sz="10000">
                <a:solidFill>
                  <a:srgbClr val="434343"/>
                </a:solidFill>
              </a:rPr>
              <a:t>/</a:t>
            </a:r>
            <a:r>
              <a:rPr lang="en" sz="10000"/>
              <a:t> 95.8%</a:t>
            </a:r>
            <a:endParaRPr sz="10000"/>
          </a:p>
        </p:txBody>
      </p:sp>
      <p:sp>
        <p:nvSpPr>
          <p:cNvPr id="180" name="Google Shape;180;p28"/>
          <p:cNvSpPr txBox="1"/>
          <p:nvPr>
            <p:ph idx="1" type="body"/>
          </p:nvPr>
        </p:nvSpPr>
        <p:spPr>
          <a:xfrm>
            <a:off x="311700" y="2302650"/>
            <a:ext cx="8520600" cy="53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434343"/>
                </a:solidFill>
              </a:rPr>
              <a:t>Gradient Boost</a:t>
            </a:r>
            <a:r>
              <a:rPr b="1" lang="en">
                <a:solidFill>
                  <a:srgbClr val="434343"/>
                </a:solidFill>
              </a:rPr>
              <a:t> Regression Optimized Scores</a:t>
            </a:r>
            <a:endParaRPr b="1">
              <a:solidFill>
                <a:srgbClr val="434343"/>
              </a:solidFill>
            </a:endParaRPr>
          </a:p>
          <a:p>
            <a:pPr indent="0" lvl="0" marL="0" rtl="0" algn="ctr">
              <a:spcBef>
                <a:spcPts val="1600"/>
              </a:spcBef>
              <a:spcAft>
                <a:spcPts val="1600"/>
              </a:spcAft>
              <a:buNone/>
            </a:pPr>
            <a:r>
              <a:t/>
            </a:r>
            <a:endParaRPr b="1">
              <a:solidFill>
                <a:srgbClr val="434343"/>
              </a:solidFill>
            </a:endParaRPr>
          </a:p>
        </p:txBody>
      </p:sp>
      <p:sp>
        <p:nvSpPr>
          <p:cNvPr id="181" name="Google Shape;181;p28"/>
          <p:cNvSpPr txBox="1"/>
          <p:nvPr/>
        </p:nvSpPr>
        <p:spPr>
          <a:xfrm>
            <a:off x="1194525" y="279425"/>
            <a:ext cx="2221500" cy="36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Product Sales</a:t>
            </a:r>
            <a:endParaRPr>
              <a:solidFill>
                <a:srgbClr val="FFFFFF"/>
              </a:solidFill>
            </a:endParaRPr>
          </a:p>
        </p:txBody>
      </p:sp>
      <p:sp>
        <p:nvSpPr>
          <p:cNvPr id="182" name="Google Shape;182;p28"/>
          <p:cNvSpPr txBox="1"/>
          <p:nvPr/>
        </p:nvSpPr>
        <p:spPr>
          <a:xfrm>
            <a:off x="5489325" y="312925"/>
            <a:ext cx="2221500" cy="36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Customer Spend</a:t>
            </a:r>
            <a:endParaRPr>
              <a:solidFill>
                <a:srgbClr val="FFFFFF"/>
              </a:solidFill>
            </a:endParaRPr>
          </a:p>
        </p:txBody>
      </p:sp>
      <p:sp>
        <p:nvSpPr>
          <p:cNvPr id="183" name="Google Shape;183;p28"/>
          <p:cNvSpPr txBox="1"/>
          <p:nvPr/>
        </p:nvSpPr>
        <p:spPr>
          <a:xfrm>
            <a:off x="1033825" y="2717375"/>
            <a:ext cx="3024600" cy="23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34343"/>
                </a:solidFill>
              </a:rPr>
              <a:t>Pros:</a:t>
            </a:r>
            <a:endParaRPr>
              <a:solidFill>
                <a:srgbClr val="434343"/>
              </a:solidFill>
            </a:endParaRPr>
          </a:p>
          <a:p>
            <a:pPr indent="-317500" lvl="0" marL="457200" rtl="0" algn="l">
              <a:spcBef>
                <a:spcPts val="0"/>
              </a:spcBef>
              <a:spcAft>
                <a:spcPts val="0"/>
              </a:spcAft>
              <a:buClr>
                <a:srgbClr val="434343"/>
              </a:buClr>
              <a:buSzPts val="1400"/>
              <a:buChar char="●"/>
            </a:pPr>
            <a:r>
              <a:rPr lang="en">
                <a:solidFill>
                  <a:srgbClr val="434343"/>
                </a:solidFill>
              </a:rPr>
              <a:t>Does not assume normality or linear relationship</a:t>
            </a:r>
            <a:endParaRPr>
              <a:solidFill>
                <a:srgbClr val="434343"/>
              </a:solidFill>
            </a:endParaRPr>
          </a:p>
          <a:p>
            <a:pPr indent="-317500" lvl="0" marL="457200" rtl="0" algn="l">
              <a:spcBef>
                <a:spcPts val="0"/>
              </a:spcBef>
              <a:spcAft>
                <a:spcPts val="0"/>
              </a:spcAft>
              <a:buClr>
                <a:srgbClr val="434343"/>
              </a:buClr>
              <a:buSzPts val="1400"/>
              <a:buChar char="●"/>
            </a:pPr>
            <a:r>
              <a:rPr lang="en">
                <a:solidFill>
                  <a:srgbClr val="434343"/>
                </a:solidFill>
              </a:rPr>
              <a:t>Robust - Accurate </a:t>
            </a:r>
            <a:endParaRPr>
              <a:solidFill>
                <a:srgbClr val="434343"/>
              </a:solidFill>
            </a:endParaRPr>
          </a:p>
          <a:p>
            <a:pPr indent="-317500" lvl="0" marL="457200" rtl="0" algn="l">
              <a:spcBef>
                <a:spcPts val="0"/>
              </a:spcBef>
              <a:spcAft>
                <a:spcPts val="0"/>
              </a:spcAft>
              <a:buClr>
                <a:srgbClr val="434343"/>
              </a:buClr>
              <a:buSzPts val="1400"/>
              <a:buChar char="●"/>
            </a:pPr>
            <a:r>
              <a:rPr lang="en">
                <a:solidFill>
                  <a:srgbClr val="434343"/>
                </a:solidFill>
              </a:rPr>
              <a:t>Guards against overfitting - when optimized </a:t>
            </a:r>
            <a:endParaRPr>
              <a:solidFill>
                <a:srgbClr val="434343"/>
              </a:solidFill>
            </a:endParaRPr>
          </a:p>
          <a:p>
            <a:pPr indent="0" lvl="0" marL="0" rtl="0" algn="l">
              <a:spcBef>
                <a:spcPts val="0"/>
              </a:spcBef>
              <a:spcAft>
                <a:spcPts val="0"/>
              </a:spcAft>
              <a:buNone/>
            </a:pPr>
            <a:r>
              <a:rPr lang="en">
                <a:solidFill>
                  <a:srgbClr val="434343"/>
                </a:solidFill>
              </a:rPr>
              <a:t>Cons:</a:t>
            </a:r>
            <a:endParaRPr>
              <a:solidFill>
                <a:srgbClr val="434343"/>
              </a:solidFill>
            </a:endParaRPr>
          </a:p>
          <a:p>
            <a:pPr indent="-317500" lvl="0" marL="457200" rtl="0" algn="l">
              <a:spcBef>
                <a:spcPts val="0"/>
              </a:spcBef>
              <a:spcAft>
                <a:spcPts val="0"/>
              </a:spcAft>
              <a:buClr>
                <a:srgbClr val="434343"/>
              </a:buClr>
              <a:buSzPts val="1400"/>
              <a:buChar char="●"/>
            </a:pPr>
            <a:r>
              <a:rPr lang="en">
                <a:solidFill>
                  <a:srgbClr val="434343"/>
                </a:solidFill>
              </a:rPr>
              <a:t>Computationally expensive </a:t>
            </a:r>
            <a:endParaRPr>
              <a:solidFill>
                <a:srgbClr val="434343"/>
              </a:solidFill>
            </a:endParaRPr>
          </a:p>
          <a:p>
            <a:pPr indent="-317500" lvl="0" marL="457200" rtl="0" algn="l">
              <a:spcBef>
                <a:spcPts val="0"/>
              </a:spcBef>
              <a:spcAft>
                <a:spcPts val="0"/>
              </a:spcAft>
              <a:buClr>
                <a:srgbClr val="434343"/>
              </a:buClr>
              <a:buSzPts val="1400"/>
              <a:buChar char="●"/>
            </a:pPr>
            <a:r>
              <a:rPr lang="en">
                <a:solidFill>
                  <a:srgbClr val="434343"/>
                </a:solidFill>
              </a:rPr>
              <a:t>Black Box </a:t>
            </a:r>
            <a:endParaRPr>
              <a:solidFill>
                <a:srgbClr val="434343"/>
              </a:solidFill>
            </a:endParaRPr>
          </a:p>
          <a:p>
            <a:pPr indent="-317500" lvl="0" marL="457200" rtl="0" algn="l">
              <a:spcBef>
                <a:spcPts val="0"/>
              </a:spcBef>
              <a:spcAft>
                <a:spcPts val="0"/>
              </a:spcAft>
              <a:buClr>
                <a:srgbClr val="434343"/>
              </a:buClr>
              <a:buSzPts val="1400"/>
              <a:buChar char="●"/>
            </a:pPr>
            <a:r>
              <a:rPr lang="en">
                <a:solidFill>
                  <a:srgbClr val="434343"/>
                </a:solidFill>
              </a:rPr>
              <a:t>Can be prone to overfitting</a:t>
            </a:r>
            <a:endParaRPr>
              <a:solidFill>
                <a:srgbClr val="434343"/>
              </a:solidFill>
            </a:endParaRPr>
          </a:p>
        </p:txBody>
      </p:sp>
      <p:sp>
        <p:nvSpPr>
          <p:cNvPr id="184" name="Google Shape;184;p28"/>
          <p:cNvSpPr txBox="1"/>
          <p:nvPr/>
        </p:nvSpPr>
        <p:spPr>
          <a:xfrm>
            <a:off x="5155375" y="2682450"/>
            <a:ext cx="2347200" cy="106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34343"/>
                </a:solidFill>
              </a:rPr>
              <a:t>Parameters Optimized:</a:t>
            </a:r>
            <a:endParaRPr>
              <a:solidFill>
                <a:srgbClr val="434343"/>
              </a:solidFill>
            </a:endParaRPr>
          </a:p>
          <a:p>
            <a:pPr indent="-317500" lvl="0" marL="457200" rtl="0" algn="l">
              <a:spcBef>
                <a:spcPts val="0"/>
              </a:spcBef>
              <a:spcAft>
                <a:spcPts val="0"/>
              </a:spcAft>
              <a:buClr>
                <a:srgbClr val="434343"/>
              </a:buClr>
              <a:buSzPts val="1400"/>
              <a:buChar char="●"/>
            </a:pPr>
            <a:r>
              <a:rPr lang="en">
                <a:solidFill>
                  <a:srgbClr val="434343"/>
                </a:solidFill>
              </a:rPr>
              <a:t>Loss</a:t>
            </a:r>
            <a:endParaRPr>
              <a:solidFill>
                <a:srgbClr val="434343"/>
              </a:solidFill>
            </a:endParaRPr>
          </a:p>
          <a:p>
            <a:pPr indent="-317500" lvl="0" marL="457200" rtl="0" algn="l">
              <a:spcBef>
                <a:spcPts val="0"/>
              </a:spcBef>
              <a:spcAft>
                <a:spcPts val="0"/>
              </a:spcAft>
              <a:buClr>
                <a:srgbClr val="434343"/>
              </a:buClr>
              <a:buSzPts val="1400"/>
              <a:buChar char="●"/>
            </a:pPr>
            <a:r>
              <a:rPr lang="en">
                <a:solidFill>
                  <a:srgbClr val="434343"/>
                </a:solidFill>
              </a:rPr>
              <a:t>Alpha</a:t>
            </a:r>
            <a:endParaRPr>
              <a:solidFill>
                <a:srgbClr val="434343"/>
              </a:solidFill>
            </a:endParaRPr>
          </a:p>
          <a:p>
            <a:pPr indent="-317500" lvl="0" marL="457200" rtl="0" algn="l">
              <a:spcBef>
                <a:spcPts val="0"/>
              </a:spcBef>
              <a:spcAft>
                <a:spcPts val="0"/>
              </a:spcAft>
              <a:buClr>
                <a:srgbClr val="434343"/>
              </a:buClr>
              <a:buSzPts val="1400"/>
              <a:buChar char="●"/>
            </a:pPr>
            <a:r>
              <a:rPr lang="en">
                <a:solidFill>
                  <a:srgbClr val="434343"/>
                </a:solidFill>
              </a:rPr>
              <a:t>N estimators</a:t>
            </a:r>
            <a:endParaRPr>
              <a:solidFill>
                <a:srgbClr val="434343"/>
              </a:solidFill>
            </a:endParaRPr>
          </a:p>
          <a:p>
            <a:pPr indent="-317500" lvl="0" marL="457200" rtl="0" algn="l">
              <a:spcBef>
                <a:spcPts val="0"/>
              </a:spcBef>
              <a:spcAft>
                <a:spcPts val="0"/>
              </a:spcAft>
              <a:buClr>
                <a:srgbClr val="434343"/>
              </a:buClr>
              <a:buSzPts val="1400"/>
              <a:buChar char="●"/>
            </a:pPr>
            <a:r>
              <a:rPr lang="en">
                <a:solidFill>
                  <a:srgbClr val="434343"/>
                </a:solidFill>
              </a:rPr>
              <a:t>Max Features  </a:t>
            </a:r>
            <a:endParaRPr>
              <a:solidFill>
                <a:srgbClr val="434343"/>
              </a:solidFill>
            </a:endParaRPr>
          </a:p>
          <a:p>
            <a:pPr indent="0" lvl="0" marL="457200" rtl="0" algn="l">
              <a:spcBef>
                <a:spcPts val="0"/>
              </a:spcBef>
              <a:spcAft>
                <a:spcPts val="0"/>
              </a:spcAft>
              <a:buNone/>
            </a:pPr>
            <a:r>
              <a:t/>
            </a:r>
            <a:endParaRPr>
              <a:solidFill>
                <a:srgbClr val="434343"/>
              </a:solidFill>
            </a:endParaRPr>
          </a:p>
        </p:txBody>
      </p:sp>
      <p:sp>
        <p:nvSpPr>
          <p:cNvPr id="185" name="Google Shape;185;p28"/>
          <p:cNvSpPr txBox="1"/>
          <p:nvPr/>
        </p:nvSpPr>
        <p:spPr>
          <a:xfrm>
            <a:off x="5155375" y="3978575"/>
            <a:ext cx="2507700" cy="7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solidFill>
                  <a:srgbClr val="434343"/>
                </a:solidFill>
              </a:rPr>
              <a:t>RFE-Random Forest variables performed better when predicting Product Sales and Customer Spend</a:t>
            </a:r>
            <a:endParaRPr i="1">
              <a:solidFill>
                <a:srgbClr val="434343"/>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 Tables </a:t>
            </a:r>
            <a:endParaRPr/>
          </a:p>
        </p:txBody>
      </p:sp>
      <p:pic>
        <p:nvPicPr>
          <p:cNvPr id="191" name="Google Shape;191;p29"/>
          <p:cNvPicPr preferRelativeResize="0"/>
          <p:nvPr/>
        </p:nvPicPr>
        <p:blipFill>
          <a:blip r:embed="rId3">
            <a:alphaModFix/>
          </a:blip>
          <a:stretch>
            <a:fillRect/>
          </a:stretch>
        </p:blipFill>
        <p:spPr>
          <a:xfrm>
            <a:off x="428688" y="2972375"/>
            <a:ext cx="8286625" cy="1840625"/>
          </a:xfrm>
          <a:prstGeom prst="rect">
            <a:avLst/>
          </a:prstGeom>
          <a:noFill/>
          <a:ln>
            <a:noFill/>
          </a:ln>
        </p:spPr>
      </p:pic>
      <p:pic>
        <p:nvPicPr>
          <p:cNvPr id="192" name="Google Shape;192;p29"/>
          <p:cNvPicPr preferRelativeResize="0"/>
          <p:nvPr/>
        </p:nvPicPr>
        <p:blipFill>
          <a:blip r:embed="rId4">
            <a:alphaModFix/>
          </a:blip>
          <a:stretch>
            <a:fillRect/>
          </a:stretch>
        </p:blipFill>
        <p:spPr>
          <a:xfrm>
            <a:off x="428700" y="1017727"/>
            <a:ext cx="8286624" cy="1862773"/>
          </a:xfrm>
          <a:prstGeom prst="rect">
            <a:avLst/>
          </a:prstGeom>
          <a:noFill/>
          <a:ln>
            <a:noFill/>
          </a:ln>
        </p:spPr>
      </p:pic>
      <p:sp>
        <p:nvSpPr>
          <p:cNvPr id="193" name="Google Shape;193;p29"/>
          <p:cNvSpPr txBox="1"/>
          <p:nvPr/>
        </p:nvSpPr>
        <p:spPr>
          <a:xfrm>
            <a:off x="803300" y="1068750"/>
            <a:ext cx="1369200" cy="3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solidFill>
                  <a:srgbClr val="434343"/>
                </a:solidFill>
              </a:rPr>
              <a:t>Product Sales</a:t>
            </a:r>
            <a:endParaRPr i="1">
              <a:solidFill>
                <a:srgbClr val="434343"/>
              </a:solidFill>
            </a:endParaRPr>
          </a:p>
        </p:txBody>
      </p:sp>
      <p:sp>
        <p:nvSpPr>
          <p:cNvPr id="194" name="Google Shape;194;p29"/>
          <p:cNvSpPr txBox="1"/>
          <p:nvPr/>
        </p:nvSpPr>
        <p:spPr>
          <a:xfrm>
            <a:off x="655400" y="3037400"/>
            <a:ext cx="1517100" cy="3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solidFill>
                  <a:srgbClr val="434343"/>
                </a:solidFill>
              </a:rPr>
              <a:t>Customer Spend</a:t>
            </a:r>
            <a:endParaRPr i="1">
              <a:solidFill>
                <a:srgbClr val="434343"/>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a:t>
            </a:r>
            <a:r>
              <a:rPr lang="en"/>
              <a:t>Importance</a:t>
            </a:r>
            <a:r>
              <a:rPr lang="en"/>
              <a:t> - Product Sales </a:t>
            </a:r>
            <a:endParaRPr/>
          </a:p>
        </p:txBody>
      </p:sp>
      <p:pic>
        <p:nvPicPr>
          <p:cNvPr id="200" name="Google Shape;200;p30"/>
          <p:cNvPicPr preferRelativeResize="0"/>
          <p:nvPr/>
        </p:nvPicPr>
        <p:blipFill>
          <a:blip r:embed="rId3">
            <a:alphaModFix/>
          </a:blip>
          <a:stretch>
            <a:fillRect/>
          </a:stretch>
        </p:blipFill>
        <p:spPr>
          <a:xfrm>
            <a:off x="438763" y="1114250"/>
            <a:ext cx="8266475" cy="35415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Feature Importance - Product Sales </a:t>
            </a:r>
            <a:endParaRPr/>
          </a:p>
          <a:p>
            <a:pPr indent="0" lvl="0" marL="0" rtl="0" algn="l">
              <a:spcBef>
                <a:spcPts val="0"/>
              </a:spcBef>
              <a:spcAft>
                <a:spcPts val="0"/>
              </a:spcAft>
              <a:buNone/>
            </a:pPr>
            <a:r>
              <a:t/>
            </a:r>
            <a:endParaRPr/>
          </a:p>
        </p:txBody>
      </p:sp>
      <p:pic>
        <p:nvPicPr>
          <p:cNvPr id="206" name="Google Shape;206;p31"/>
          <p:cNvPicPr preferRelativeResize="0"/>
          <p:nvPr/>
        </p:nvPicPr>
        <p:blipFill>
          <a:blip r:embed="rId3">
            <a:alphaModFix/>
          </a:blip>
          <a:stretch>
            <a:fillRect/>
          </a:stretch>
        </p:blipFill>
        <p:spPr>
          <a:xfrm>
            <a:off x="152400" y="1170125"/>
            <a:ext cx="8839200" cy="371312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Research Questions:</a:t>
            </a:r>
            <a:endParaRPr>
              <a:solidFill>
                <a:srgbClr val="FFFFFF"/>
              </a:solidFill>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Clr>
                <a:srgbClr val="434343"/>
              </a:buClr>
              <a:buSzPts val="2200"/>
              <a:buChar char="●"/>
            </a:pPr>
            <a:r>
              <a:rPr lang="en" sz="2200">
                <a:solidFill>
                  <a:srgbClr val="434343"/>
                </a:solidFill>
              </a:rPr>
              <a:t>Can we use customer demographics and product meta data to predict how much each customer will spend?</a:t>
            </a:r>
            <a:endParaRPr sz="2200">
              <a:solidFill>
                <a:srgbClr val="434343"/>
              </a:solidFill>
            </a:endParaRPr>
          </a:p>
          <a:p>
            <a:pPr indent="-368300" lvl="0" marL="457200" rtl="0" algn="l">
              <a:spcBef>
                <a:spcPts val="0"/>
              </a:spcBef>
              <a:spcAft>
                <a:spcPts val="0"/>
              </a:spcAft>
              <a:buClr>
                <a:srgbClr val="434343"/>
              </a:buClr>
              <a:buSzPts val="2200"/>
              <a:buChar char="●"/>
            </a:pPr>
            <a:r>
              <a:rPr lang="en" sz="2200">
                <a:solidFill>
                  <a:srgbClr val="434343"/>
                </a:solidFill>
              </a:rPr>
              <a:t>Can we use customer demographics and product meta data to predict the sales of each product? </a:t>
            </a:r>
            <a:endParaRPr sz="2200">
              <a:solidFill>
                <a:srgbClr val="434343"/>
              </a:solidFill>
            </a:endParaRPr>
          </a:p>
          <a:p>
            <a:pPr indent="-368300" lvl="0" marL="457200" rtl="0" algn="l">
              <a:spcBef>
                <a:spcPts val="0"/>
              </a:spcBef>
              <a:spcAft>
                <a:spcPts val="0"/>
              </a:spcAft>
              <a:buClr>
                <a:srgbClr val="434343"/>
              </a:buClr>
              <a:buSzPts val="2200"/>
              <a:buChar char="●"/>
            </a:pPr>
            <a:r>
              <a:rPr lang="en" sz="2200">
                <a:solidFill>
                  <a:srgbClr val="434343"/>
                </a:solidFill>
              </a:rPr>
              <a:t>Are there insights we can provide our marketing team to increase marketing ROI? </a:t>
            </a:r>
            <a:endParaRPr sz="2200">
              <a:solidFill>
                <a:srgbClr val="434343"/>
              </a:solidFill>
            </a:endParaRPr>
          </a:p>
          <a:p>
            <a:pPr indent="-368300" lvl="0" marL="457200" rtl="0" algn="l">
              <a:spcBef>
                <a:spcPts val="0"/>
              </a:spcBef>
              <a:spcAft>
                <a:spcPts val="0"/>
              </a:spcAft>
              <a:buClr>
                <a:srgbClr val="434343"/>
              </a:buClr>
              <a:buSzPts val="2200"/>
              <a:buChar char="●"/>
            </a:pPr>
            <a:r>
              <a:rPr lang="en" sz="2200">
                <a:solidFill>
                  <a:srgbClr val="434343"/>
                </a:solidFill>
              </a:rPr>
              <a:t>Are there demand insights that we can provide to our Supply Chain team to help increase accuracy in labor and product stock predictions? </a:t>
            </a:r>
            <a:endParaRPr sz="2200">
              <a:solidFill>
                <a:srgbClr val="434343"/>
              </a:solidFill>
            </a:endParaRPr>
          </a:p>
          <a:p>
            <a:pPr indent="0" lvl="0" marL="0" rtl="0" algn="l">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Importance - Customer Spend</a:t>
            </a:r>
            <a:endParaRPr/>
          </a:p>
        </p:txBody>
      </p:sp>
      <p:pic>
        <p:nvPicPr>
          <p:cNvPr id="212" name="Google Shape;212;p32"/>
          <p:cNvPicPr preferRelativeResize="0"/>
          <p:nvPr/>
        </p:nvPicPr>
        <p:blipFill>
          <a:blip r:embed="rId3">
            <a:alphaModFix/>
          </a:blip>
          <a:stretch>
            <a:fillRect/>
          </a:stretch>
        </p:blipFill>
        <p:spPr>
          <a:xfrm>
            <a:off x="152400" y="1170125"/>
            <a:ext cx="8839199" cy="344354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Feature Importance - Customer Spend</a:t>
            </a:r>
            <a:endParaRPr/>
          </a:p>
          <a:p>
            <a:pPr indent="0" lvl="0" marL="0" rtl="0" algn="l">
              <a:spcBef>
                <a:spcPts val="0"/>
              </a:spcBef>
              <a:spcAft>
                <a:spcPts val="0"/>
              </a:spcAft>
              <a:buNone/>
            </a:pPr>
            <a:r>
              <a:t/>
            </a:r>
            <a:endParaRPr/>
          </a:p>
        </p:txBody>
      </p:sp>
      <p:pic>
        <p:nvPicPr>
          <p:cNvPr id="218" name="Google Shape;218;p33"/>
          <p:cNvPicPr preferRelativeResize="0"/>
          <p:nvPr/>
        </p:nvPicPr>
        <p:blipFill>
          <a:blip r:embed="rId3">
            <a:alphaModFix/>
          </a:blip>
          <a:stretch>
            <a:fillRect/>
          </a:stretch>
        </p:blipFill>
        <p:spPr>
          <a:xfrm>
            <a:off x="354950" y="1017725"/>
            <a:ext cx="4821300" cy="4076199"/>
          </a:xfrm>
          <a:prstGeom prst="rect">
            <a:avLst/>
          </a:prstGeom>
          <a:noFill/>
          <a:ln>
            <a:noFill/>
          </a:ln>
        </p:spPr>
      </p:pic>
      <p:pic>
        <p:nvPicPr>
          <p:cNvPr id="219" name="Google Shape;219;p33"/>
          <p:cNvPicPr preferRelativeResize="0"/>
          <p:nvPr/>
        </p:nvPicPr>
        <p:blipFill>
          <a:blip r:embed="rId4">
            <a:alphaModFix/>
          </a:blip>
          <a:stretch>
            <a:fillRect/>
          </a:stretch>
        </p:blipFill>
        <p:spPr>
          <a:xfrm>
            <a:off x="5293725" y="1819188"/>
            <a:ext cx="3662949" cy="247327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25" name="Google Shape;225;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34343"/>
                </a:solidFill>
              </a:rPr>
              <a:t>Target audience via Data Exploration: within 26-35 age group, male, non-married and have an occupation within 0, 4 or 7 occupation groups</a:t>
            </a:r>
            <a:endParaRPr>
              <a:solidFill>
                <a:srgbClr val="434343"/>
              </a:solidFill>
            </a:endParaRPr>
          </a:p>
          <a:p>
            <a:pPr indent="0" lvl="0" marL="0" rtl="0" algn="l">
              <a:spcBef>
                <a:spcPts val="1600"/>
              </a:spcBef>
              <a:spcAft>
                <a:spcPts val="0"/>
              </a:spcAft>
              <a:buNone/>
            </a:pPr>
            <a:r>
              <a:rPr lang="en">
                <a:solidFill>
                  <a:srgbClr val="434343"/>
                </a:solidFill>
              </a:rPr>
              <a:t>If we can predict product sales, then we can predict product stock levels - This will help to decrease the amount of stock we have left over after black friday sales, which will help to decrease expenses and increase profits.</a:t>
            </a:r>
            <a:endParaRPr>
              <a:solidFill>
                <a:srgbClr val="434343"/>
              </a:solidFill>
            </a:endParaRPr>
          </a:p>
          <a:p>
            <a:pPr indent="0" lvl="0" marL="0" rtl="0" algn="l">
              <a:spcBef>
                <a:spcPts val="1600"/>
              </a:spcBef>
              <a:spcAft>
                <a:spcPts val="1600"/>
              </a:spcAft>
              <a:buNone/>
            </a:pPr>
            <a:r>
              <a:rPr lang="en">
                <a:solidFill>
                  <a:srgbClr val="434343"/>
                </a:solidFill>
              </a:rPr>
              <a:t>Customer Spend model can be used by our marketing team to help determine marketing strategy and output. With this model, the marketing team can determine how much money we should spend on each customer group by determining the marketing ROI. </a:t>
            </a:r>
            <a:endParaRPr>
              <a:solidFill>
                <a:srgbClr val="434343"/>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Further Exploration</a:t>
            </a:r>
            <a:endParaRPr/>
          </a:p>
        </p:txBody>
      </p:sp>
      <p:sp>
        <p:nvSpPr>
          <p:cNvPr id="231" name="Google Shape;231;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434343"/>
              </a:buClr>
              <a:buSzPts val="1800"/>
              <a:buChar char="●"/>
            </a:pPr>
            <a:r>
              <a:rPr lang="en">
                <a:solidFill>
                  <a:srgbClr val="434343"/>
                </a:solidFill>
              </a:rPr>
              <a:t>If we chose which customer demographics we wanted to use to predict customer spend, would it be accurate? </a:t>
            </a:r>
            <a:endParaRPr>
              <a:solidFill>
                <a:srgbClr val="434343"/>
              </a:solidFill>
            </a:endParaRPr>
          </a:p>
          <a:p>
            <a:pPr indent="-342900" lvl="0" marL="457200" rtl="0" algn="l">
              <a:spcBef>
                <a:spcPts val="0"/>
              </a:spcBef>
              <a:spcAft>
                <a:spcPts val="0"/>
              </a:spcAft>
              <a:buClr>
                <a:srgbClr val="434343"/>
              </a:buClr>
              <a:buSzPts val="1800"/>
              <a:buChar char="●"/>
            </a:pPr>
            <a:r>
              <a:rPr lang="en">
                <a:solidFill>
                  <a:srgbClr val="434343"/>
                </a:solidFill>
              </a:rPr>
              <a:t>If we chose which product meta-data we wanted to use to predict product sales, would it be accurate? </a:t>
            </a:r>
            <a:endParaRPr>
              <a:solidFill>
                <a:srgbClr val="434343"/>
              </a:solidFill>
            </a:endParaRPr>
          </a:p>
          <a:p>
            <a:pPr indent="-342900" lvl="0" marL="457200" rtl="0" algn="l">
              <a:spcBef>
                <a:spcPts val="0"/>
              </a:spcBef>
              <a:spcAft>
                <a:spcPts val="0"/>
              </a:spcAft>
              <a:buClr>
                <a:srgbClr val="434343"/>
              </a:buClr>
              <a:buSzPts val="1800"/>
              <a:buChar char="●"/>
            </a:pPr>
            <a:r>
              <a:rPr lang="en">
                <a:solidFill>
                  <a:srgbClr val="434343"/>
                </a:solidFill>
              </a:rPr>
              <a:t>Could we build a model that would predict customer spend/product sales for any day throughout the year? How would time affect the models accuracy? </a:t>
            </a:r>
            <a:endParaRPr>
              <a:solidFill>
                <a:srgbClr val="434343"/>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36"/>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
        <p:nvSpPr>
          <p:cNvPr id="237" name="Google Shape;237;p36"/>
          <p:cNvSpPr txBox="1"/>
          <p:nvPr/>
        </p:nvSpPr>
        <p:spPr>
          <a:xfrm>
            <a:off x="3521550" y="2898975"/>
            <a:ext cx="2151600" cy="43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u="sng">
                <a:solidFill>
                  <a:schemeClr val="hlink"/>
                </a:solidFill>
                <a:hlinkClick r:id="rId3"/>
              </a:rPr>
              <a:t>Jupyter Notebook</a:t>
            </a:r>
            <a:endParaRPr b="1" sz="1200">
              <a:solidFill>
                <a:srgbClr val="43434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- 2017 Black Friday Sales </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434343"/>
              </a:buClr>
              <a:buSzPts val="2400"/>
              <a:buChar char="●"/>
            </a:pPr>
            <a:r>
              <a:rPr lang="en" sz="2400">
                <a:solidFill>
                  <a:srgbClr val="434343"/>
                </a:solidFill>
              </a:rPr>
              <a:t>537,577 transactions were recorded during this day</a:t>
            </a:r>
            <a:endParaRPr sz="2400">
              <a:solidFill>
                <a:srgbClr val="434343"/>
              </a:solidFill>
            </a:endParaRPr>
          </a:p>
          <a:p>
            <a:pPr indent="-381000" lvl="0" marL="457200" rtl="0" algn="l">
              <a:spcBef>
                <a:spcPts val="0"/>
              </a:spcBef>
              <a:spcAft>
                <a:spcPts val="0"/>
              </a:spcAft>
              <a:buClr>
                <a:srgbClr val="434343"/>
              </a:buClr>
              <a:buSzPts val="2400"/>
              <a:buChar char="●"/>
            </a:pPr>
            <a:r>
              <a:rPr lang="en" sz="2400">
                <a:solidFill>
                  <a:srgbClr val="434343"/>
                </a:solidFill>
              </a:rPr>
              <a:t>There are 3,623 unique products and 18 unique product categories.  Up to three different Categories can represent a product.</a:t>
            </a:r>
            <a:endParaRPr sz="2400">
              <a:solidFill>
                <a:srgbClr val="434343"/>
              </a:solidFill>
            </a:endParaRPr>
          </a:p>
          <a:p>
            <a:pPr indent="-381000" lvl="0" marL="457200" rtl="0" algn="l">
              <a:spcBef>
                <a:spcPts val="0"/>
              </a:spcBef>
              <a:spcAft>
                <a:spcPts val="0"/>
              </a:spcAft>
              <a:buClr>
                <a:srgbClr val="434343"/>
              </a:buClr>
              <a:buSzPts val="2400"/>
              <a:buChar char="●"/>
            </a:pPr>
            <a:r>
              <a:rPr lang="en" sz="2400">
                <a:solidFill>
                  <a:srgbClr val="434343"/>
                </a:solidFill>
              </a:rPr>
              <a:t>There are 5891 unique customers, </a:t>
            </a:r>
            <a:r>
              <a:rPr lang="en" sz="2400">
                <a:solidFill>
                  <a:srgbClr val="434343"/>
                </a:solidFill>
              </a:rPr>
              <a:t>characterized</a:t>
            </a:r>
            <a:r>
              <a:rPr lang="en" sz="2400">
                <a:solidFill>
                  <a:srgbClr val="434343"/>
                </a:solidFill>
              </a:rPr>
              <a:t> by age group, gender, city, tenure in city, occupation and marital status</a:t>
            </a:r>
            <a:endParaRPr sz="2400">
              <a:solidFill>
                <a:srgbClr val="434343"/>
              </a:solidFill>
            </a:endParaRPr>
          </a:p>
          <a:p>
            <a:pPr indent="0" lvl="0" marL="45720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Target Variables - Product Sales and Cutomer Spend</a:t>
            </a:r>
            <a:endParaRPr/>
          </a:p>
        </p:txBody>
      </p:sp>
      <p:pic>
        <p:nvPicPr>
          <p:cNvPr id="78" name="Google Shape;78;p16"/>
          <p:cNvPicPr preferRelativeResize="0"/>
          <p:nvPr/>
        </p:nvPicPr>
        <p:blipFill>
          <a:blip r:embed="rId3">
            <a:alphaModFix/>
          </a:blip>
          <a:stretch>
            <a:fillRect/>
          </a:stretch>
        </p:blipFill>
        <p:spPr>
          <a:xfrm>
            <a:off x="0" y="1393767"/>
            <a:ext cx="9144000" cy="317511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Sales: By Age Group &amp; Gender</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85" name="Google Shape;85;p17"/>
          <p:cNvPicPr preferRelativeResize="0"/>
          <p:nvPr/>
        </p:nvPicPr>
        <p:blipFill>
          <a:blip r:embed="rId3">
            <a:alphaModFix/>
          </a:blip>
          <a:stretch>
            <a:fillRect/>
          </a:stretch>
        </p:blipFill>
        <p:spPr>
          <a:xfrm>
            <a:off x="0" y="1152475"/>
            <a:ext cx="4491276" cy="2361063"/>
          </a:xfrm>
          <a:prstGeom prst="rect">
            <a:avLst/>
          </a:prstGeom>
          <a:noFill/>
          <a:ln>
            <a:noFill/>
          </a:ln>
        </p:spPr>
      </p:pic>
      <p:pic>
        <p:nvPicPr>
          <p:cNvPr id="86" name="Google Shape;86;p17"/>
          <p:cNvPicPr preferRelativeResize="0"/>
          <p:nvPr/>
        </p:nvPicPr>
        <p:blipFill>
          <a:blip r:embed="rId4">
            <a:alphaModFix/>
          </a:blip>
          <a:stretch>
            <a:fillRect/>
          </a:stretch>
        </p:blipFill>
        <p:spPr>
          <a:xfrm>
            <a:off x="4491275" y="2649750"/>
            <a:ext cx="4652725" cy="24898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Sales: By Marital Status and Occupation</a:t>
            </a:r>
            <a:endParaRPr/>
          </a:p>
        </p:txBody>
      </p:sp>
      <p:sp>
        <p:nvSpPr>
          <p:cNvPr id="92" name="Google Shape;92;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3" name="Google Shape;93;p18"/>
          <p:cNvPicPr preferRelativeResize="0"/>
          <p:nvPr/>
        </p:nvPicPr>
        <p:blipFill rotWithShape="1">
          <a:blip r:embed="rId3">
            <a:alphaModFix/>
          </a:blip>
          <a:srcRect b="0" l="0" r="0" t="0"/>
          <a:stretch/>
        </p:blipFill>
        <p:spPr>
          <a:xfrm>
            <a:off x="4373146" y="2571750"/>
            <a:ext cx="4770855" cy="2571750"/>
          </a:xfrm>
          <a:prstGeom prst="rect">
            <a:avLst/>
          </a:prstGeom>
          <a:noFill/>
          <a:ln>
            <a:noFill/>
          </a:ln>
        </p:spPr>
      </p:pic>
      <p:pic>
        <p:nvPicPr>
          <p:cNvPr id="94" name="Google Shape;94;p18"/>
          <p:cNvPicPr preferRelativeResize="0"/>
          <p:nvPr/>
        </p:nvPicPr>
        <p:blipFill>
          <a:blip r:embed="rId4">
            <a:alphaModFix/>
          </a:blip>
          <a:stretch>
            <a:fillRect/>
          </a:stretch>
        </p:blipFill>
        <p:spPr>
          <a:xfrm>
            <a:off x="0" y="1104025"/>
            <a:ext cx="4373150" cy="234708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Product Category Sales</a:t>
            </a:r>
            <a:endParaRPr/>
          </a:p>
        </p:txBody>
      </p:sp>
      <p:pic>
        <p:nvPicPr>
          <p:cNvPr id="100" name="Google Shape;100;p19"/>
          <p:cNvPicPr preferRelativeResize="0"/>
          <p:nvPr/>
        </p:nvPicPr>
        <p:blipFill>
          <a:blip r:embed="rId3">
            <a:alphaModFix/>
          </a:blip>
          <a:stretch>
            <a:fillRect/>
          </a:stretch>
        </p:blipFill>
        <p:spPr>
          <a:xfrm>
            <a:off x="938200" y="1152475"/>
            <a:ext cx="7267575" cy="3905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Feature Engineering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Engineering - Creating Dataframes </a:t>
            </a:r>
            <a:endParaRPr/>
          </a:p>
        </p:txBody>
      </p:sp>
      <p:sp>
        <p:nvSpPr>
          <p:cNvPr id="111" name="Google Shape;111;p21"/>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434343"/>
                </a:solidFill>
              </a:rPr>
              <a:t>Variables for Predicting Product Sales:</a:t>
            </a:r>
            <a:endParaRPr sz="1600">
              <a:solidFill>
                <a:srgbClr val="434343"/>
              </a:solidFill>
            </a:endParaRPr>
          </a:p>
          <a:p>
            <a:pPr indent="-330200" lvl="0" marL="457200" rtl="0" algn="l">
              <a:spcBef>
                <a:spcPts val="1600"/>
              </a:spcBef>
              <a:spcAft>
                <a:spcPts val="0"/>
              </a:spcAft>
              <a:buClr>
                <a:srgbClr val="434343"/>
              </a:buClr>
              <a:buSzPts val="1600"/>
              <a:buChar char="●"/>
            </a:pPr>
            <a:r>
              <a:rPr lang="en" sz="1600">
                <a:solidFill>
                  <a:srgbClr val="434343"/>
                </a:solidFill>
              </a:rPr>
              <a:t>Age Count and percentage</a:t>
            </a:r>
            <a:endParaRPr sz="1600">
              <a:solidFill>
                <a:srgbClr val="434343"/>
              </a:solidFill>
            </a:endParaRPr>
          </a:p>
          <a:p>
            <a:pPr indent="-330200" lvl="0" marL="457200" rtl="0" algn="l">
              <a:spcBef>
                <a:spcPts val="0"/>
              </a:spcBef>
              <a:spcAft>
                <a:spcPts val="0"/>
              </a:spcAft>
              <a:buClr>
                <a:srgbClr val="434343"/>
              </a:buClr>
              <a:buSzPts val="1600"/>
              <a:buChar char="●"/>
            </a:pPr>
            <a:r>
              <a:rPr lang="en" sz="1600">
                <a:solidFill>
                  <a:srgbClr val="434343"/>
                </a:solidFill>
              </a:rPr>
              <a:t>Gender Count and percentage</a:t>
            </a:r>
            <a:endParaRPr sz="1600">
              <a:solidFill>
                <a:srgbClr val="434343"/>
              </a:solidFill>
            </a:endParaRPr>
          </a:p>
          <a:p>
            <a:pPr indent="-330200" lvl="0" marL="457200" rtl="0" algn="l">
              <a:spcBef>
                <a:spcPts val="0"/>
              </a:spcBef>
              <a:spcAft>
                <a:spcPts val="0"/>
              </a:spcAft>
              <a:buClr>
                <a:srgbClr val="434343"/>
              </a:buClr>
              <a:buSzPts val="1600"/>
              <a:buChar char="●"/>
            </a:pPr>
            <a:r>
              <a:rPr lang="en" sz="1600">
                <a:solidFill>
                  <a:srgbClr val="434343"/>
                </a:solidFill>
              </a:rPr>
              <a:t>Product Category Count</a:t>
            </a:r>
            <a:endParaRPr sz="1600">
              <a:solidFill>
                <a:srgbClr val="434343"/>
              </a:solidFill>
            </a:endParaRPr>
          </a:p>
          <a:p>
            <a:pPr indent="-330200" lvl="0" marL="457200" rtl="0" algn="l">
              <a:spcBef>
                <a:spcPts val="0"/>
              </a:spcBef>
              <a:spcAft>
                <a:spcPts val="0"/>
              </a:spcAft>
              <a:buClr>
                <a:srgbClr val="434343"/>
              </a:buClr>
              <a:buSzPts val="1600"/>
              <a:buChar char="●"/>
            </a:pPr>
            <a:r>
              <a:rPr lang="en" sz="1600">
                <a:solidFill>
                  <a:srgbClr val="434343"/>
                </a:solidFill>
              </a:rPr>
              <a:t>Product Category Dummies</a:t>
            </a:r>
            <a:endParaRPr sz="1600">
              <a:solidFill>
                <a:srgbClr val="434343"/>
              </a:solidFill>
            </a:endParaRPr>
          </a:p>
          <a:p>
            <a:pPr indent="-330200" lvl="0" marL="457200" rtl="0" algn="l">
              <a:spcBef>
                <a:spcPts val="0"/>
              </a:spcBef>
              <a:spcAft>
                <a:spcPts val="0"/>
              </a:spcAft>
              <a:buClr>
                <a:srgbClr val="434343"/>
              </a:buClr>
              <a:buSzPts val="1600"/>
              <a:buChar char="●"/>
            </a:pPr>
            <a:r>
              <a:rPr lang="en" sz="1600">
                <a:solidFill>
                  <a:srgbClr val="434343"/>
                </a:solidFill>
              </a:rPr>
              <a:t>Occupation Count and percentage</a:t>
            </a:r>
            <a:endParaRPr sz="1600">
              <a:solidFill>
                <a:srgbClr val="434343"/>
              </a:solidFill>
            </a:endParaRPr>
          </a:p>
          <a:p>
            <a:pPr indent="-330200" lvl="0" marL="457200" rtl="0" algn="l">
              <a:spcBef>
                <a:spcPts val="0"/>
              </a:spcBef>
              <a:spcAft>
                <a:spcPts val="0"/>
              </a:spcAft>
              <a:buClr>
                <a:srgbClr val="434343"/>
              </a:buClr>
              <a:buSzPts val="1600"/>
              <a:buChar char="●"/>
            </a:pPr>
            <a:r>
              <a:rPr lang="en" sz="1600">
                <a:solidFill>
                  <a:srgbClr val="434343"/>
                </a:solidFill>
              </a:rPr>
              <a:t>Stay_in_Current_City_years Count and percentage</a:t>
            </a:r>
            <a:endParaRPr sz="1600">
              <a:solidFill>
                <a:srgbClr val="434343"/>
              </a:solidFill>
            </a:endParaRPr>
          </a:p>
          <a:p>
            <a:pPr indent="-330200" lvl="0" marL="457200" rtl="0" algn="l">
              <a:spcBef>
                <a:spcPts val="0"/>
              </a:spcBef>
              <a:spcAft>
                <a:spcPts val="0"/>
              </a:spcAft>
              <a:buClr>
                <a:srgbClr val="434343"/>
              </a:buClr>
              <a:buSzPts val="1600"/>
              <a:buChar char="●"/>
            </a:pPr>
            <a:r>
              <a:rPr lang="en" sz="1600">
                <a:solidFill>
                  <a:srgbClr val="434343"/>
                </a:solidFill>
              </a:rPr>
              <a:t>Marital Status Count and percentage</a:t>
            </a:r>
            <a:endParaRPr sz="1600">
              <a:solidFill>
                <a:srgbClr val="434343"/>
              </a:solidFill>
            </a:endParaRPr>
          </a:p>
          <a:p>
            <a:pPr indent="-330200" lvl="0" marL="457200" rtl="0" algn="l">
              <a:spcBef>
                <a:spcPts val="0"/>
              </a:spcBef>
              <a:spcAft>
                <a:spcPts val="0"/>
              </a:spcAft>
              <a:buClr>
                <a:srgbClr val="434343"/>
              </a:buClr>
              <a:buSzPts val="1600"/>
              <a:buChar char="●"/>
            </a:pPr>
            <a:r>
              <a:rPr lang="en" sz="1600">
                <a:solidFill>
                  <a:srgbClr val="434343"/>
                </a:solidFill>
              </a:rPr>
              <a:t>City Count and percentage</a:t>
            </a:r>
            <a:endParaRPr sz="1600">
              <a:solidFill>
                <a:srgbClr val="434343"/>
              </a:solidFill>
            </a:endParaRPr>
          </a:p>
          <a:p>
            <a:pPr indent="-330200" lvl="0" marL="457200" rtl="0" algn="l">
              <a:spcBef>
                <a:spcPts val="0"/>
              </a:spcBef>
              <a:spcAft>
                <a:spcPts val="0"/>
              </a:spcAft>
              <a:buClr>
                <a:srgbClr val="434343"/>
              </a:buClr>
              <a:buSzPts val="1600"/>
              <a:buChar char="●"/>
            </a:pPr>
            <a:r>
              <a:rPr lang="en" sz="1600">
                <a:solidFill>
                  <a:srgbClr val="434343"/>
                </a:solidFill>
              </a:rPr>
              <a:t>How many users bought product</a:t>
            </a:r>
            <a:endParaRPr sz="1600">
              <a:solidFill>
                <a:srgbClr val="434343"/>
              </a:solidFill>
            </a:endParaRPr>
          </a:p>
          <a:p>
            <a:pPr indent="0" lvl="0" marL="0" rtl="0" algn="l">
              <a:spcBef>
                <a:spcPts val="1600"/>
              </a:spcBef>
              <a:spcAft>
                <a:spcPts val="1600"/>
              </a:spcAft>
              <a:buNone/>
            </a:pPr>
            <a:r>
              <a:t/>
            </a:r>
            <a:endParaRPr>
              <a:solidFill>
                <a:srgbClr val="434343"/>
              </a:solidFill>
            </a:endParaRPr>
          </a:p>
        </p:txBody>
      </p:sp>
      <p:sp>
        <p:nvSpPr>
          <p:cNvPr id="112" name="Google Shape;112;p21"/>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434343"/>
                </a:solidFill>
              </a:rPr>
              <a:t>Variables for Predicting Customer Spend:</a:t>
            </a:r>
            <a:endParaRPr sz="1600">
              <a:solidFill>
                <a:srgbClr val="434343"/>
              </a:solidFill>
            </a:endParaRPr>
          </a:p>
          <a:p>
            <a:pPr indent="-330200" lvl="0" marL="457200" rtl="0" algn="l">
              <a:spcBef>
                <a:spcPts val="1600"/>
              </a:spcBef>
              <a:spcAft>
                <a:spcPts val="0"/>
              </a:spcAft>
              <a:buClr>
                <a:srgbClr val="434343"/>
              </a:buClr>
              <a:buSzPts val="1600"/>
              <a:buChar char="●"/>
            </a:pPr>
            <a:r>
              <a:rPr lang="en" sz="1600">
                <a:solidFill>
                  <a:srgbClr val="434343"/>
                </a:solidFill>
              </a:rPr>
              <a:t>Age and Age Dummies</a:t>
            </a:r>
            <a:endParaRPr sz="1600">
              <a:solidFill>
                <a:srgbClr val="434343"/>
              </a:solidFill>
            </a:endParaRPr>
          </a:p>
          <a:p>
            <a:pPr indent="-330200" lvl="0" marL="457200" rtl="0" algn="l">
              <a:spcBef>
                <a:spcPts val="0"/>
              </a:spcBef>
              <a:spcAft>
                <a:spcPts val="0"/>
              </a:spcAft>
              <a:buClr>
                <a:srgbClr val="434343"/>
              </a:buClr>
              <a:buSzPts val="1600"/>
              <a:buChar char="●"/>
            </a:pPr>
            <a:r>
              <a:rPr lang="en" sz="1600">
                <a:solidFill>
                  <a:srgbClr val="434343"/>
                </a:solidFill>
              </a:rPr>
              <a:t>Gender and Gender Dummies</a:t>
            </a:r>
            <a:endParaRPr sz="1600">
              <a:solidFill>
                <a:srgbClr val="434343"/>
              </a:solidFill>
            </a:endParaRPr>
          </a:p>
          <a:p>
            <a:pPr indent="-330200" lvl="0" marL="457200" rtl="0" algn="l">
              <a:spcBef>
                <a:spcPts val="0"/>
              </a:spcBef>
              <a:spcAft>
                <a:spcPts val="0"/>
              </a:spcAft>
              <a:buClr>
                <a:srgbClr val="434343"/>
              </a:buClr>
              <a:buSzPts val="1600"/>
              <a:buChar char="●"/>
            </a:pPr>
            <a:r>
              <a:rPr lang="en" sz="1600">
                <a:solidFill>
                  <a:srgbClr val="434343"/>
                </a:solidFill>
              </a:rPr>
              <a:t>Category Count</a:t>
            </a:r>
            <a:endParaRPr sz="1600">
              <a:solidFill>
                <a:srgbClr val="434343"/>
              </a:solidFill>
            </a:endParaRPr>
          </a:p>
          <a:p>
            <a:pPr indent="-330200" lvl="0" marL="457200" rtl="0" algn="l">
              <a:spcBef>
                <a:spcPts val="0"/>
              </a:spcBef>
              <a:spcAft>
                <a:spcPts val="0"/>
              </a:spcAft>
              <a:buClr>
                <a:srgbClr val="434343"/>
              </a:buClr>
              <a:buSzPts val="1600"/>
              <a:buChar char="●"/>
            </a:pPr>
            <a:r>
              <a:rPr lang="en" sz="1600">
                <a:solidFill>
                  <a:srgbClr val="434343"/>
                </a:solidFill>
              </a:rPr>
              <a:t>Category Dummies</a:t>
            </a:r>
            <a:endParaRPr sz="1600">
              <a:solidFill>
                <a:srgbClr val="434343"/>
              </a:solidFill>
            </a:endParaRPr>
          </a:p>
          <a:p>
            <a:pPr indent="-330200" lvl="0" marL="457200" rtl="0" algn="l">
              <a:spcBef>
                <a:spcPts val="0"/>
              </a:spcBef>
              <a:spcAft>
                <a:spcPts val="0"/>
              </a:spcAft>
              <a:buClr>
                <a:srgbClr val="434343"/>
              </a:buClr>
              <a:buSzPts val="1600"/>
              <a:buChar char="●"/>
            </a:pPr>
            <a:r>
              <a:rPr lang="en" sz="1600">
                <a:solidFill>
                  <a:srgbClr val="434343"/>
                </a:solidFill>
              </a:rPr>
              <a:t>Occupation and Occupation Dummies</a:t>
            </a:r>
            <a:endParaRPr sz="1600">
              <a:solidFill>
                <a:srgbClr val="434343"/>
              </a:solidFill>
            </a:endParaRPr>
          </a:p>
          <a:p>
            <a:pPr indent="-330200" lvl="0" marL="457200" rtl="0" algn="l">
              <a:spcBef>
                <a:spcPts val="0"/>
              </a:spcBef>
              <a:spcAft>
                <a:spcPts val="0"/>
              </a:spcAft>
              <a:buClr>
                <a:srgbClr val="434343"/>
              </a:buClr>
              <a:buSzPts val="1600"/>
              <a:buChar char="●"/>
            </a:pPr>
            <a:r>
              <a:rPr lang="en" sz="1600">
                <a:solidFill>
                  <a:srgbClr val="434343"/>
                </a:solidFill>
              </a:rPr>
              <a:t>Stay_in_Current_City_years and Stay_Current_City_dummies</a:t>
            </a:r>
            <a:endParaRPr sz="1600">
              <a:solidFill>
                <a:srgbClr val="434343"/>
              </a:solidFill>
            </a:endParaRPr>
          </a:p>
          <a:p>
            <a:pPr indent="-330200" lvl="0" marL="457200" rtl="0" algn="l">
              <a:spcBef>
                <a:spcPts val="0"/>
              </a:spcBef>
              <a:spcAft>
                <a:spcPts val="0"/>
              </a:spcAft>
              <a:buClr>
                <a:srgbClr val="434343"/>
              </a:buClr>
              <a:buSzPts val="1600"/>
              <a:buChar char="●"/>
            </a:pPr>
            <a:r>
              <a:rPr lang="en" sz="1600">
                <a:solidFill>
                  <a:srgbClr val="434343"/>
                </a:solidFill>
              </a:rPr>
              <a:t>Marital Status</a:t>
            </a:r>
            <a:endParaRPr sz="1600">
              <a:solidFill>
                <a:srgbClr val="434343"/>
              </a:solidFill>
            </a:endParaRPr>
          </a:p>
          <a:p>
            <a:pPr indent="-330200" lvl="0" marL="457200" rtl="0" algn="l">
              <a:spcBef>
                <a:spcPts val="0"/>
              </a:spcBef>
              <a:spcAft>
                <a:spcPts val="0"/>
              </a:spcAft>
              <a:buClr>
                <a:srgbClr val="434343"/>
              </a:buClr>
              <a:buSzPts val="1600"/>
              <a:buChar char="●"/>
            </a:pPr>
            <a:r>
              <a:rPr lang="en" sz="1600">
                <a:solidFill>
                  <a:srgbClr val="434343"/>
                </a:solidFill>
              </a:rPr>
              <a:t>City and City Dummies </a:t>
            </a:r>
            <a:endParaRPr sz="1600">
              <a:solidFill>
                <a:srgbClr val="434343"/>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