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bmp" ContentType="image/bmp"/>
  <Default Extension="png" ContentType="image/png"/>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4" r:id="rId1"/>
  </p:sldMasterIdLst>
  <p:notesMasterIdLst>
    <p:notesMasterId r:id="rId2"/>
  </p:notesMasterIdLst>
  <p:sldIdLst>
    <p:sldId id="256" r:id="rId3"/>
    <p:sldId id="257" r:id="rId4"/>
    <p:sldId id="258" r:id="rId5"/>
    <p:sldId id="259" r:id="rId6"/>
    <p:sldId id="260" r:id="rId7"/>
    <p:sldId id="265" r:id="rId8"/>
    <p:sldId id="261" r:id="rId9"/>
    <p:sldId id="263" r:id="rId10"/>
    <p:sldId id="262"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3.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D0A19-FB85-41F2-98B3-312DC6EB651E}" type="datetimeFigureOut">
              <a:rPr lang="en-US" smtClean="0"/>
              <a:t>12/28/2021</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52E6E-1DF3-44BE-BACA-CC81934186C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D87C158-51D7-41D0-9284-9E5EA41B982B}"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39CE9C2-BE7C-4615-81AE-7FBBCBD46636}"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6B0DB55-F36A-4485-8FCB-C719237B7974}"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237943D-1B4F-438A-A31E-69C70C8DC41A}"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7CFF0FD-9351-4B89-B63B-1EC2DA3B84C0}"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02C3C86-DA76-4331-A144-3D324C6ECE5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D7B555C-F2D2-42BC-B749-D1E19BC542D4}"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839EC31-E243-4C59-88DF-CAF950FC0346}"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FF24181-B41A-4E3F-8559-58A0E4E5F923}"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87CF22B-8BDD-442F-BF16-476D159BEA5F}"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4DD9BED-0C85-49C1-838C-D6461720026B}"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244598" y="1098813"/>
            <a:ext cx="9736668" cy="4660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89185" y="1254255"/>
            <a:ext cx="9451730" cy="4367072"/>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1540933" y="1401762"/>
            <a:ext cx="9144000" cy="2387600"/>
          </a:xfrm>
        </p:spPr>
        <p:txBody>
          <a:bodyPr anchor="b"/>
          <a:lstStyle>
            <a:lvl1pPr algn="ctr">
              <a:defRPr sz="6000">
                <a:solidFill>
                  <a:schemeClr val="bg2">
                    <a:lumMod val="25000"/>
                  </a:schemeClr>
                </a:solidFill>
              </a:defRPr>
            </a:lvl1pPr>
          </a:lstStyle>
          <a:p>
            <a:r>
              <a:rPr lang="en-US"/>
              <a:t>Click to edit Master title style</a:t>
            </a:r>
          </a:p>
        </p:txBody>
      </p:sp>
      <p:sp>
        <p:nvSpPr>
          <p:cNvPr id="3" name="Subtitle 2"/>
          <p:cNvSpPr>
            <a:spLocks noGrp="1" noEditPoints="1"/>
          </p:cNvSpPr>
          <p:nvPr>
            <p:ph type="subTitle" idx="1"/>
          </p:nvPr>
        </p:nvSpPr>
        <p:spPr>
          <a:xfrm>
            <a:off x="1540933" y="3881437"/>
            <a:ext cx="9144000" cy="1655762"/>
          </a:xfrm>
        </p:spPr>
        <p:txBody>
          <a:bodyPr/>
          <a:lstStyle>
            <a:lvl1pPr marL="0" indent="0" algn="ctr">
              <a:buNone/>
              <a:defRPr sz="24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0ACA9E38-BB34-4663-9111-839C47A75F49}" type="datetimeFigureOut">
              <a:rPr lang="en-US" smtClean="0"/>
              <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CFC42F3-6D30-4C97-9BB4-D9ABACBC02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0ACA9E38-BB34-4663-9111-839C47A75F49}" type="datetimeFigureOut">
              <a:rPr lang="en-US" smtClean="0"/>
              <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CFC42F3-6D30-4C97-9BB4-D9ABACBC02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0ACA9E38-BB34-4663-9111-839C47A75F49}" type="datetimeFigureOut">
              <a:rPr lang="en-US" smtClean="0"/>
              <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CFC42F3-6D30-4C97-9BB4-D9ABACBC02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11906" y="2363391"/>
            <a:ext cx="12192000" cy="300540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title"/>
          </p:nvPr>
        </p:nvSpPr>
        <p:spPr>
          <a:xfrm>
            <a:off x="831850" y="1709738"/>
            <a:ext cx="10515600" cy="2852737"/>
          </a:xfrm>
        </p:spPr>
        <p:txBody>
          <a:bodyPr anchor="b"/>
          <a:lstStyle>
            <a:lvl1pPr>
              <a:defRPr sz="6000">
                <a:solidFill>
                  <a:schemeClr val="accent5">
                    <a:lumMod val="60000"/>
                    <a:lumOff val="40000"/>
                  </a:schemeClr>
                </a:solidFill>
              </a:defRPr>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accent5">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0ACA9E38-BB34-4663-9111-839C47A75F49}" type="datetimeFigureOut">
              <a:rPr lang="en-US" smtClean="0"/>
              <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CFC42F3-6D30-4C97-9BB4-D9ABACBC02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0ACA9E38-BB34-4663-9111-839C47A75F49}" type="datetimeFigureOut">
              <a:rPr lang="en-US" smtClean="0"/>
              <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CFC42F3-6D30-4C97-9BB4-D9ABACBC02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0ACA9E38-BB34-4663-9111-839C47A75F49}" type="datetimeFigureOut">
              <a:rPr lang="en-US" smtClean="0"/>
              <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CFC42F3-6D30-4C97-9BB4-D9ABACBC02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0ACA9E38-BB34-4663-9111-839C47A75F49}" type="datetimeFigureOut">
              <a:rPr lang="en-US" smtClean="0"/>
              <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CFC42F3-6D30-4C97-9BB4-D9ABACBC02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0ACA9E38-BB34-4663-9111-839C47A75F49}" type="datetimeFigureOut">
              <a:rPr lang="en-US" smtClean="0"/>
              <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CFC42F3-6D30-4C97-9BB4-D9ABACBC02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
          <a:srcRect l="0" t="0" r="0" b="0"/>
          <a:tile tx="0" ty="0" sx="30000" sy="30000" flip="none" algn="tl"/>
        </a:blipFill>
      </p:bgPr>
    </p:bg>
    <p:spTree>
      <p:nvGrpSpPr>
        <p:cNvPr id="1" name=""/>
        <p:cNvGrpSpPr/>
        <p:nvPr/>
      </p:nvGrpSpPr>
      <p:grpSpPr>
        <a:xfrm>
          <a:off x="0" y="0"/>
          <a:ext cx="0" cy="0"/>
          <a:chOff x="0" y="0"/>
          <a:chExt cx="0" cy="0"/>
        </a:xfrm>
      </p:grpSpPr>
      <p:sp>
        <p:nvSpPr>
          <p:cNvPr id="14" name="Rectangle 13"/>
          <p:cNvSpPr/>
          <p:nvPr/>
        </p:nvSpPr>
        <p:spPr>
          <a:xfrm>
            <a:off x="0" y="6087532"/>
            <a:ext cx="12206943" cy="77046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2">
                    <a:lumMod val="40000"/>
                    <a:lumOff val="60000"/>
                  </a:schemeClr>
                </a:solidFill>
              </a:defRPr>
            </a:lvl1pPr>
          </a:lstStyle>
          <a:p>
            <a:fld id="{0ACA9E38-BB34-4663-9111-839C47A75F49}" type="datetimeFigureOut">
              <a:rPr lang="en-US" smtClean="0"/>
              <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2">
                    <a:lumMod val="40000"/>
                    <a:lumOff val="60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2">
                    <a:lumMod val="40000"/>
                    <a:lumOff val="60000"/>
                  </a:schemeClr>
                </a:solidFill>
              </a:defRPr>
            </a:lvl1pPr>
          </a:lstStyle>
          <a:p>
            <a:fld id="{3CFC42F3-6D30-4C97-9BB4-D9ABACBC02F7}" type="slidenum">
              <a:rPr lang="en-US" smtClean="0"/>
              <a:t>‹#›</a:t>
            </a:fld>
            <a:endParaRPr lang="en-US"/>
          </a:p>
        </p:txBody>
      </p:sp>
      <p:sp>
        <p:nvSpPr>
          <p:cNvPr id="13" name="Rectangle 12"/>
          <p:cNvSpPr/>
          <p:nvPr/>
        </p:nvSpPr>
        <p:spPr>
          <a:xfrm>
            <a:off x="132973" y="0"/>
            <a:ext cx="606614" cy="1690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Lst>
  <p:txStyles>
    <p:titleStyle>
      <a:lvl1pPr algn="l" defTabSz="914400" rtl="0" eaLnBrk="1" latinLnBrk="0" hangingPunct="1">
        <a:lnSpc>
          <a:spcPct val="90000"/>
        </a:lnSpc>
        <a:spcBef>
          <a:spcPct val="0"/>
        </a:spcBef>
        <a:buNone/>
        <a:defRPr sz="4400" kern="1200">
          <a:solidFill>
            <a:schemeClr val="tx2">
              <a:lumMod val="90000"/>
              <a:lumOff val="1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www.kaggle.com/arashnic/fitbit" TargetMode="External"/><Relationship Id="rId2" Type="http://schemas.openxmlformats.org/officeDocument/2006/relationships/hyperlink" Target="https://github.com/B-Mensah/b-mensah.github.io" TargetMode="External"/><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bmp"/><Relationship Id="rId2" Type="http://schemas.openxmlformats.org/officeDocument/2006/relationships/image" Target="../media/image5.bmp"/><Relationship Id="rId3" Type="http://schemas.openxmlformats.org/officeDocument/2006/relationships/image" Target="../media/image6.bmp"/><Relationship Id="rId4" Type="http://schemas.openxmlformats.org/officeDocument/2006/relationships/image" Target="../media/image7.bmp"/><Relationship Id="rId5" Type="http://schemas.openxmlformats.org/officeDocument/2006/relationships/slideLayout" Target="../slideLayouts/slideLayout2.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bmp"/><Relationship Id="rId2" Type="http://schemas.openxmlformats.org/officeDocument/2006/relationships/image" Target="../media/image9.bmp"/><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bmp"/><Relationship Id="rId2" Type="http://schemas.openxmlformats.org/officeDocument/2006/relationships/image" Target="../media/image11.bmp"/><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3266530" y="466252"/>
            <a:ext cx="5658940" cy="4656709"/>
          </a:xfrm>
        </p:spPr>
        <p:txBody>
          <a:bodyPr/>
          <a:lstStyle/>
          <a:p>
            <a:r>
              <a:rPr lang="en-GB" sz="4400"/>
              <a:t>How can a wellness technology company play it smart?</a:t>
            </a:r>
          </a:p>
          <a:p>
            <a:endParaRPr lang="en-GB" sz="3200"/>
          </a:p>
          <a:p>
            <a:r>
              <a:rPr lang="en-GB" sz="3200"/>
              <a:t>Bellabeat</a:t>
            </a:r>
            <a:endParaRPr lang="en-GB"/>
          </a:p>
        </p:txBody>
      </p:sp>
      <p:sp>
        <p:nvSpPr>
          <p:cNvPr id="3" name="Subtitle 2"/>
          <p:cNvSpPr>
            <a:spLocks noGrp="1" noEditPoints="1"/>
          </p:cNvSpPr>
          <p:nvPr>
            <p:ph type="subTitle" idx="1"/>
          </p:nvPr>
        </p:nvSpPr>
        <p:spPr>
          <a:xfrm>
            <a:off x="0" y="6111720"/>
            <a:ext cx="2597265" cy="1008874"/>
          </a:xfrm>
        </p:spPr>
        <p:txBody>
          <a:bodyPr/>
          <a:lstStyle/>
          <a:p>
            <a:r>
              <a:rPr lang="en-GB" sz="1600">
                <a:solidFill>
                  <a:schemeClr val="tx1"/>
                </a:solidFill>
              </a:rPr>
              <a:t> </a:t>
            </a:r>
            <a:r>
              <a:rPr lang="en-GB" sz="1600" b="1">
                <a:solidFill>
                  <a:schemeClr val="tx1"/>
                </a:solidFill>
              </a:rPr>
              <a:t>December 2021</a:t>
            </a:r>
          </a:p>
          <a:p>
            <a:r>
              <a:rPr lang="en-GB" sz="1600" b="1">
                <a:solidFill>
                  <a:schemeClr val="tx1"/>
                </a:solidFill>
              </a:rPr>
              <a:t>   Beatrice Mensah</a:t>
            </a:r>
            <a:endParaRPr lang="en-GB" b="1">
              <a:solidFill>
                <a:schemeClr val="tx1"/>
              </a:solidFill>
            </a:endParaRPr>
          </a:p>
        </p:txBody>
      </p:sp>
      <p:pic>
        <p:nvPicPr>
          <p:cNvPr id="5" name="Picture 4"/>
          <p:cNvPicPr>
            <a:picLocks noChangeAspect="1"/>
          </p:cNvPicPr>
          <p:nvPr/>
        </p:nvPicPr>
        <p:blipFill>
          <a:blip r:embed="rId1"/>
          <a:srcRect/>
          <a:stretch>
            <a:fillRect/>
          </a:stretch>
        </p:blipFill>
        <p:spPr>
          <a:xfrm>
            <a:off x="4043199" y="4496615"/>
            <a:ext cx="976328" cy="7328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Recommendations</a:t>
            </a:r>
          </a:p>
        </p:txBody>
      </p:sp>
      <p:sp>
        <p:nvSpPr>
          <p:cNvPr id="3" name="Content Placeholder 2"/>
          <p:cNvSpPr>
            <a:spLocks noGrp="1" noEditPoints="1"/>
          </p:cNvSpPr>
          <p:nvPr>
            <p:ph idx="1"/>
          </p:nvPr>
        </p:nvSpPr>
        <p:spPr>
          <a:prstGeom prst="rect">
            <a:avLst/>
          </a:prstGeom>
        </p:spPr>
        <p:txBody>
          <a:bodyPr/>
          <a:lstStyle/>
          <a:p>
            <a:pPr marL="0" indent="0">
              <a:buNone/>
            </a:pPr>
            <a:r>
              <a:rPr lang="en-GB" sz="2400" b="1"/>
              <a:t>Bellabeat App:</a:t>
            </a:r>
            <a:endParaRPr lang="en-GB" b="1"/>
          </a:p>
          <a:p>
            <a:r>
              <a:rPr lang="en-GB" sz="1800"/>
              <a:t>Widget for Android/iPhone</a:t>
            </a:r>
          </a:p>
          <a:p>
            <a:r>
              <a:rPr lang="en-GB" sz="1800"/>
              <a:t>Creation of badges</a:t>
            </a:r>
          </a:p>
          <a:p>
            <a:r>
              <a:rPr lang="en-GB" sz="1800"/>
              <a:t>Features for sleep</a:t>
            </a:r>
          </a:p>
          <a:p>
            <a:r>
              <a:rPr lang="en-GB" sz="1800"/>
              <a:t>Educate</a:t>
            </a:r>
            <a:endParaRPr lang="en-GB"/>
          </a:p>
          <a:p>
            <a:endParaRPr lang="en-GB" sz="900"/>
          </a:p>
          <a:p>
            <a:pPr marL="0" indent="0">
              <a:buNone/>
            </a:pPr>
            <a:r>
              <a:rPr lang="en-GB" sz="2400" b="1"/>
              <a:t>Bellabeat Membership program:</a:t>
            </a:r>
            <a:endParaRPr lang="en-GB" b="1"/>
          </a:p>
          <a:p>
            <a:r>
              <a:rPr lang="en-GB" sz="2000"/>
              <a:t>30-day free trial for new members.</a:t>
            </a:r>
          </a:p>
          <a:p>
            <a:r>
              <a:rPr lang="en-GB" sz="2000"/>
              <a:t>discounts offered for Bellabeat smart device products.</a:t>
            </a:r>
          </a:p>
          <a:p>
            <a:r>
              <a:rPr lang="en-GB" sz="2000"/>
              <a:t>Receive discounted membership when you refer a friend.</a:t>
            </a:r>
            <a:endParaRPr lang="en-GB"/>
          </a:p>
          <a:p>
            <a:endParaRPr lang="en-GB"/>
          </a:p>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60762" y="2553293"/>
            <a:ext cx="10515600" cy="1325563"/>
          </a:xfrm>
          <a:prstGeom prst="rect">
            <a:avLst/>
          </a:prstGeom>
        </p:spPr>
        <p:txBody>
          <a:bodyPr/>
          <a:lstStyle/>
          <a:p>
            <a:r>
              <a:rPr lang="en-GB" sz="88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Table of Contents</a:t>
            </a:r>
          </a:p>
        </p:txBody>
      </p:sp>
      <p:sp>
        <p:nvSpPr>
          <p:cNvPr id="3" name="Content Placeholder 2"/>
          <p:cNvSpPr>
            <a:spLocks noGrp="1" noEditPoints="1"/>
          </p:cNvSpPr>
          <p:nvPr>
            <p:ph idx="1"/>
          </p:nvPr>
        </p:nvSpPr>
        <p:spPr>
          <a:prstGeom prst="rect">
            <a:avLst/>
          </a:prstGeom>
        </p:spPr>
        <p:txBody>
          <a:bodyPr/>
          <a:lstStyle/>
          <a:p>
            <a:r>
              <a:rPr lang="en-GB"/>
              <a:t>Overview</a:t>
            </a:r>
          </a:p>
          <a:p>
            <a:r>
              <a:rPr lang="en-GB"/>
              <a:t>Introduction to Bellabeat</a:t>
            </a:r>
          </a:p>
          <a:p>
            <a:r>
              <a:rPr lang="en-GB"/>
              <a:t>Preparation &amp; Processing</a:t>
            </a:r>
          </a:p>
          <a:p>
            <a:r>
              <a:rPr lang="en-GB"/>
              <a:t>Analysis</a:t>
            </a:r>
          </a:p>
          <a:p>
            <a:r>
              <a:rPr lang="en-GB"/>
              <a:t>Visualisations</a:t>
            </a:r>
          </a:p>
          <a:p>
            <a:r>
              <a:rPr lang="en-GB"/>
              <a:t>Recommendations</a:t>
            </a:r>
          </a:p>
          <a:p>
            <a:pPr marL="0" indent="0">
              <a:buNone/>
            </a:pP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Overview</a:t>
            </a:r>
          </a:p>
        </p:txBody>
      </p:sp>
      <p:sp>
        <p:nvSpPr>
          <p:cNvPr id="3" name="Content Placeholder 2"/>
          <p:cNvSpPr>
            <a:spLocks noGrp="1" noEditPoints="1"/>
          </p:cNvSpPr>
          <p:nvPr>
            <p:ph idx="1"/>
          </p:nvPr>
        </p:nvSpPr>
        <p:spPr>
          <a:prstGeom prst="rect">
            <a:avLst/>
          </a:prstGeom>
        </p:spPr>
        <p:txBody>
          <a:bodyPr/>
          <a:lstStyle/>
          <a:p>
            <a:pPr marL="0" indent="0" algn="l" rtl="0">
              <a:spcBef>
                <a:spcPts val="0"/>
              </a:spcBef>
              <a:spcAft>
                <a:spcPts val="0"/>
              </a:spcAft>
              <a:buFont typeface="Arial" pitchFamily="34" charset="0" panose="020B0604020202020204"/>
              <a:buNone/>
            </a:pPr>
            <a:r>
              <a:rPr lang="en-GB" sz="2000" b="1"/>
              <a:t>A market analysis of current trends in wearable devices and suggestions for Bellabeat product positioning.</a:t>
            </a:r>
          </a:p>
          <a:p>
            <a:pPr marL="457200" indent="-323850" algn="l" rtl="0">
              <a:spcBef>
                <a:spcPts val="0"/>
              </a:spcBef>
              <a:spcAft>
                <a:spcPts val="0"/>
              </a:spcAft>
              <a:buSzPts val="1500"/>
              <a:buChar char="●"/>
            </a:pPr>
            <a:endParaRPr lang="en-GB" sz="2000"/>
          </a:p>
          <a:p>
            <a:pPr marL="457200" indent="-323850" algn="l" rtl="0">
              <a:spcBef>
                <a:spcPts val="0"/>
              </a:spcBef>
              <a:spcAft>
                <a:spcPts val="0"/>
              </a:spcAft>
              <a:buSzPts val="1500"/>
              <a:buChar char="●"/>
            </a:pPr>
            <a:r>
              <a:rPr lang="en" sz="2000"/>
              <a:t>By observing consumer data from non-Bellabeat products, we can reveal opportunities for growth in the market.</a:t>
            </a:r>
            <a:endParaRPr lang="en-GB" sz="2000"/>
          </a:p>
          <a:p>
            <a:pPr marL="457200" indent="-323850" algn="l" rtl="0">
              <a:spcBef>
                <a:spcPts val="0"/>
              </a:spcBef>
              <a:spcAft>
                <a:spcPts val="0"/>
              </a:spcAft>
              <a:buSzPts val="1500"/>
              <a:buChar char="●"/>
            </a:pPr>
            <a:endParaRPr lang="en-GB" sz="2000"/>
          </a:p>
          <a:p>
            <a:pPr marL="914400" lvl="1" indent="-323850" algn="l" rtl="0">
              <a:spcBef>
                <a:spcPts val="0"/>
              </a:spcBef>
              <a:spcAft>
                <a:spcPts val="0"/>
              </a:spcAft>
              <a:buSzPts val="1500"/>
              <a:buChar char="○"/>
            </a:pPr>
            <a:r>
              <a:rPr lang="en" sz="2000"/>
              <a:t>Smart device usage indicates that understanding current habits leads to making healthy decisions.</a:t>
            </a:r>
            <a:endParaRPr lang="en-GB" sz="2000"/>
          </a:p>
          <a:p>
            <a:pPr marL="914400" lvl="1" indent="-323850" algn="l" rtl="0">
              <a:spcBef>
                <a:spcPts val="0"/>
              </a:spcBef>
              <a:spcAft>
                <a:spcPts val="0"/>
              </a:spcAft>
              <a:buSzPts val="1500"/>
              <a:buChar char="○"/>
            </a:pPr>
            <a:endParaRPr lang="en-GB" sz="2000"/>
          </a:p>
          <a:p>
            <a:pPr marL="914400" lvl="1" indent="-323850" algn="l" rtl="0">
              <a:spcBef>
                <a:spcPts val="0"/>
              </a:spcBef>
              <a:spcAft>
                <a:spcPts val="0"/>
              </a:spcAft>
              <a:buSzPts val="1500"/>
              <a:buChar char="○"/>
            </a:pPr>
            <a:r>
              <a:rPr lang="en" sz="2000"/>
              <a:t>Analysis of Fitbit data. Data collected includes physical activity, heart rate, and sleep monitoring. </a:t>
            </a:r>
            <a:endParaRPr lang="en-GB" sz="2000"/>
          </a:p>
          <a:p>
            <a:pPr marL="914400" lvl="1" indent="-323850" algn="l" rtl="0">
              <a:spcBef>
                <a:spcPts val="0"/>
              </a:spcBef>
              <a:spcAft>
                <a:spcPts val="0"/>
              </a:spcAft>
              <a:buSzPts val="1500"/>
              <a:buChar char="○"/>
            </a:pPr>
            <a:endParaRPr lang="en-GB" sz="2000"/>
          </a:p>
          <a:p>
            <a:pPr marL="590550" lvl="1"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Bellabeat</a:t>
            </a:r>
          </a:p>
        </p:txBody>
      </p:sp>
      <p:sp>
        <p:nvSpPr>
          <p:cNvPr id="3" name="Content Placeholder 2"/>
          <p:cNvSpPr>
            <a:spLocks noGrp="1" noEditPoints="1"/>
          </p:cNvSpPr>
          <p:nvPr>
            <p:ph idx="1"/>
          </p:nvPr>
        </p:nvSpPr>
        <p:spPr>
          <a:prstGeom prst="rect">
            <a:avLst/>
          </a:prstGeom>
        </p:spPr>
        <p:txBody>
          <a:bodyPr/>
          <a:lstStyle/>
          <a:p>
            <a:r>
              <a:rPr sz="2400"/>
              <a:t>Bellabeat is a high-tech manufacturer of health-focused smart products for women. Bellabeat</a:t>
            </a:r>
            <a:r>
              <a:rPr lang="en-GB" sz="2400"/>
              <a:t>'s</a:t>
            </a:r>
            <a:r>
              <a:rPr sz="2400"/>
              <a:t> app and multiple smart devices collect data on activity, sleep, stress, hydration levels, and reproductive health to empower women with an understanding of their own health and habits. The company was founded in 2013 and has expanded quickly since, now with the possibility to become a great player in the global smart device market.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Preparation &amp; Processing</a:t>
            </a:r>
          </a:p>
        </p:txBody>
      </p:sp>
      <p:sp>
        <p:nvSpPr>
          <p:cNvPr id="3" name="Content Placeholder 2"/>
          <p:cNvSpPr>
            <a:spLocks noGrp="1" noEditPoints="1"/>
          </p:cNvSpPr>
          <p:nvPr>
            <p:ph idx="1"/>
          </p:nvPr>
        </p:nvSpPr>
        <p:spPr>
          <a:xfrm>
            <a:off x="838200" y="1825625"/>
            <a:ext cx="10688537" cy="4513466"/>
          </a:xfrm>
          <a:prstGeom prst="rect">
            <a:avLst/>
          </a:prstGeom>
        </p:spPr>
        <p:txBody>
          <a:bodyPr/>
          <a:lstStyle/>
          <a:p>
            <a:r>
              <a:rPr sz="1800"/>
              <a:t>Fitbit Fitness Tracker Data (CC0: Public Domain, dataset made available through Mobius): This </a:t>
            </a:r>
            <a:r>
              <a:rPr sz="1800">
                <a:hlinkClick r:id="rId1"/>
              </a:rPr>
              <a:t>Kaggle</a:t>
            </a:r>
            <a:r>
              <a:rPr sz="1800"/>
              <a:t> data set contains personal fitness tracker from thirty Fitbit users. T</a:t>
            </a:r>
            <a:r>
              <a:rPr lang="en-GB" sz="1800"/>
              <a:t>he</a:t>
            </a:r>
            <a:r>
              <a:rPr sz="1800"/>
              <a:t>y consented to the submission of personal tracker data, including minute-level output for physical activity, heart rate, and sleep monitoring. It includes information about daily activity, steps, and weight fluctuations that can be used to explore users’ habits. These datasets were generated by respondents to a distributed survey via Amazon Mechanical Turk between 03.12.2016-05.12.2016. </a:t>
            </a:r>
            <a:endParaRPr lang="en-GB" sz="700"/>
          </a:p>
          <a:p>
            <a:endParaRPr lang="en-GB" sz="700"/>
          </a:p>
          <a:p>
            <a:r>
              <a:rPr lang="en-GB" sz="2000" b="1"/>
              <a:t>Limitations:</a:t>
            </a:r>
            <a:endParaRPr lang="en-GB" b="1"/>
          </a:p>
          <a:p>
            <a:pPr>
              <a:buFont typeface="Arial" pitchFamily="34" charset="0" panose="020B0604020202020204"/>
              <a:buChar char="•"/>
            </a:pPr>
            <a:r>
              <a:rPr lang="en-GB" sz="1800"/>
              <a:t>Third Party data    - Incomplete records    - Old data     - Small collection period   - Small sample size</a:t>
            </a:r>
          </a:p>
          <a:p>
            <a:r>
              <a:rPr lang="en-GB" sz="1800"/>
              <a:t>The sex and age for these users have not been recorded. Bellabeat creates products exclusively designed for women.</a:t>
            </a:r>
            <a:endParaRPr lang="en-GB"/>
          </a:p>
          <a:p>
            <a:pPr marL="0" indent="0">
              <a:buNone/>
            </a:pPr>
            <a:endParaRPr lang="en-GB" sz="600"/>
          </a:p>
          <a:p>
            <a:pPr marL="0" indent="0">
              <a:buNone/>
            </a:pPr>
            <a:r>
              <a:rPr lang="en-GB" sz="1800" b="1"/>
              <a:t>Data processing, analysing and visualisation was done using R Programming in RStudio. </a:t>
            </a:r>
            <a:r>
              <a:rPr lang="en-US" sz="1800" b="1" dirty="0"/>
              <a:t>For further details refer to</a:t>
            </a:r>
            <a:r>
              <a:rPr lang="en-GB" sz="1800" b="1" dirty="0"/>
              <a:t> </a:t>
            </a:r>
            <a:r>
              <a:rPr lang="en-GB" sz="1800" b="1" dirty="0">
                <a:solidFill>
                  <a:schemeClr val="tx1"/>
                </a:solidFill>
                <a:hlinkClick r:id="rId2"/>
              </a:rPr>
              <a:t>github</a:t>
            </a:r>
            <a:r>
              <a:rPr lang="en-GB" sz="1800" b="1" dirty="0">
                <a:solidFill>
                  <a:schemeClr val="tx1"/>
                </a:solidFill>
              </a:rPr>
              <a:t>.</a:t>
            </a:r>
            <a:endParaRPr lang="en-GB" b="1">
              <a:solidFill>
                <a:schemeClr val="tx1"/>
              </a:solidFill>
            </a:endParaRPr>
          </a:p>
          <a:p>
            <a:endParaRPr lang="en-GB"/>
          </a:p>
          <a:p>
            <a:endParaRPr lang="en-GB"/>
          </a: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Analysis</a:t>
            </a:r>
          </a:p>
        </p:txBody>
      </p:sp>
      <p:sp>
        <p:nvSpPr>
          <p:cNvPr id="3" name="Content Placeholder 2"/>
          <p:cNvSpPr>
            <a:spLocks noGrp="1" noEditPoints="1"/>
          </p:cNvSpPr>
          <p:nvPr>
            <p:ph idx="1"/>
          </p:nvPr>
        </p:nvSpPr>
        <p:spPr>
          <a:xfrm>
            <a:off x="838200" y="1825625"/>
            <a:ext cx="10515600" cy="4891763"/>
          </a:xfrm>
          <a:prstGeom prst="rect">
            <a:avLst/>
          </a:prstGeom>
        </p:spPr>
        <p:txBody>
          <a:bodyPr/>
          <a:lstStyle/>
          <a:p>
            <a:r>
              <a:rPr lang="en-GB" sz="2000" b="1"/>
              <a:t>Key Observations:</a:t>
            </a:r>
            <a:endParaRPr lang="en-GB" sz="1800" b="1"/>
          </a:p>
          <a:p>
            <a:r>
              <a:rPr lang="en-GB" sz="1800"/>
              <a:t>The average user is taking 8506 steps a day.</a:t>
            </a:r>
          </a:p>
          <a:p>
            <a:r>
              <a:rPr lang="en-GB" sz="1800"/>
              <a:t>On average, users are getting 175 minutes of intense activity a week and 126 minutes of moderate activity a week.</a:t>
            </a:r>
          </a:p>
          <a:p>
            <a:r>
              <a:rPr lang="en-GB" sz="1800"/>
              <a:t>Participants are averaging 12 hours off sedentary time a day! </a:t>
            </a:r>
          </a:p>
          <a:p>
            <a:r>
              <a:rPr lang="en-GB" sz="1800"/>
              <a:t>The average user is burning 2387 calories a day.</a:t>
            </a:r>
          </a:p>
          <a:p>
            <a:r>
              <a:rPr lang="en-GB" sz="1800"/>
              <a:t>The average time to fall asleep is 39.3 minutes.</a:t>
            </a:r>
          </a:p>
          <a:p>
            <a:r>
              <a:rPr lang="en-GB" sz="1800"/>
              <a:t>Only 72% of users tracked their sleep patterns.</a:t>
            </a:r>
          </a:p>
          <a:p>
            <a:r>
              <a:rPr lang="en-GB" sz="1800"/>
              <a:t>Only 24% of users recorded their weight.</a:t>
            </a:r>
          </a:p>
          <a:p>
            <a:endParaRPr lang="en-GB" sz="1800"/>
          </a:p>
          <a:p>
            <a:pPr marL="0" indent="0">
              <a:buNone/>
            </a:pPr>
            <a:endParaRPr lang="en-GB" sz="1200" b="1"/>
          </a:p>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237080"/>
            <a:ext cx="4053192" cy="657324"/>
          </a:xfrm>
          <a:prstGeom prst="rect">
            <a:avLst/>
          </a:prstGeom>
        </p:spPr>
        <p:txBody>
          <a:bodyPr/>
          <a:lstStyle/>
          <a:p>
            <a:r>
              <a:rPr lang="en-GB" sz="4400"/>
              <a:t>Visualisations</a:t>
            </a:r>
            <a:endParaRPr sz="7200"/>
          </a:p>
        </p:txBody>
      </p:sp>
      <p:sp>
        <p:nvSpPr>
          <p:cNvPr id="3" name="Content Placeholder 2"/>
          <p:cNvSpPr>
            <a:spLocks noGrp="1" noEditPoints="1"/>
          </p:cNvSpPr>
          <p:nvPr>
            <p:ph idx="1"/>
          </p:nvPr>
        </p:nvSpPr>
        <p:spPr>
          <a:prstGeom prst="rect">
            <a:avLst/>
          </a:prstGeom>
        </p:spPr>
        <p:txBody>
          <a:bodyPr/>
          <a:lstStyle/>
          <a:p>
            <a:endParaRPr lang="en-GB"/>
          </a:p>
          <a:p>
            <a:endParaRPr lang="en-GB"/>
          </a:p>
        </p:txBody>
      </p:sp>
      <p:pic>
        <p:nvPicPr>
          <p:cNvPr id="5" name="Picture 4"/>
          <p:cNvPicPr>
            <a:picLocks noChangeAspect="1"/>
          </p:cNvPicPr>
          <p:nvPr/>
        </p:nvPicPr>
        <p:blipFill>
          <a:blip r:embed="rId1"/>
          <a:srcRect l="55406" t="42867" r="11347" b="20172"/>
          <a:stretch/>
        </p:blipFill>
        <p:spPr>
          <a:xfrm>
            <a:off x="117454" y="894404"/>
            <a:ext cx="4053192" cy="2534596"/>
          </a:xfrm>
          <a:prstGeom prst="rect">
            <a:avLst/>
          </a:prstGeom>
        </p:spPr>
      </p:pic>
      <p:pic>
        <p:nvPicPr>
          <p:cNvPr id="7" name="Picture 6"/>
          <p:cNvPicPr>
            <a:picLocks noChangeAspect="1"/>
          </p:cNvPicPr>
          <p:nvPr/>
        </p:nvPicPr>
        <p:blipFill>
          <a:blip r:embed="rId2"/>
          <a:srcRect l="15780" t="38297" r="44946" b="19070"/>
          <a:stretch/>
        </p:blipFill>
        <p:spPr>
          <a:xfrm>
            <a:off x="6063347" y="894404"/>
            <a:ext cx="3999723" cy="2442270"/>
          </a:xfrm>
          <a:prstGeom prst="rect">
            <a:avLst/>
          </a:prstGeom>
        </p:spPr>
      </p:pic>
      <p:pic>
        <p:nvPicPr>
          <p:cNvPr id="8" name="Picture 7"/>
          <p:cNvPicPr>
            <a:picLocks noChangeAspect="1"/>
          </p:cNvPicPr>
          <p:nvPr/>
        </p:nvPicPr>
        <p:blipFill>
          <a:blip r:embed="rId3"/>
          <a:srcRect l="54618" t="51069" r="12134" b="11967"/>
          <a:stretch/>
        </p:blipFill>
        <p:spPr>
          <a:xfrm>
            <a:off x="117454" y="3429000"/>
            <a:ext cx="4053192" cy="2534596"/>
          </a:xfrm>
          <a:prstGeom prst="rect">
            <a:avLst/>
          </a:prstGeom>
        </p:spPr>
      </p:pic>
      <p:pic>
        <p:nvPicPr>
          <p:cNvPr id="9" name="Picture 8"/>
          <p:cNvPicPr>
            <a:picLocks noChangeAspect="1"/>
          </p:cNvPicPr>
          <p:nvPr/>
        </p:nvPicPr>
        <p:blipFill>
          <a:blip r:embed="rId4"/>
          <a:srcRect l="26861" t="34829" r="33865" b="22537"/>
          <a:stretch/>
        </p:blipFill>
        <p:spPr>
          <a:xfrm>
            <a:off x="6063347" y="3429001"/>
            <a:ext cx="4150926" cy="2534596"/>
          </a:xfrm>
          <a:prstGeom prst="rect">
            <a:avLst/>
          </a:prstGeom>
        </p:spPr>
      </p:pic>
      <p:sp>
        <p:nvSpPr>
          <p:cNvPr id="13" name="TextBox 12"/>
          <p:cNvSpPr txBox="1"/>
          <p:nvPr/>
        </p:nvSpPr>
        <p:spPr>
          <a:xfrm>
            <a:off x="4290980" y="3552836"/>
            <a:ext cx="1556427" cy="2286925"/>
          </a:xfrm>
          <a:prstGeom prst="rect">
            <a:avLst/>
          </a:prstGeom>
          <a:noFill/>
        </p:spPr>
        <p:txBody>
          <a:bodyPr wrap="square" rtlCol="0">
            <a:spAutoFit/>
          </a:bodyPr>
          <a:lstStyle/>
          <a:p>
            <a:r>
              <a:rPr lang="en-US" sz="1600"/>
              <a:t>The correlation coefficient between these two variables is too low to say that there is a direct correlation between them.</a:t>
            </a:r>
          </a:p>
        </p:txBody>
      </p:sp>
      <p:sp>
        <p:nvSpPr>
          <p:cNvPr id="14" name="TextBox 13"/>
          <p:cNvSpPr txBox="1"/>
          <p:nvPr/>
        </p:nvSpPr>
        <p:spPr>
          <a:xfrm>
            <a:off x="10430212" y="1380588"/>
            <a:ext cx="1502385" cy="1318387"/>
          </a:xfrm>
          <a:prstGeom prst="rect">
            <a:avLst/>
          </a:prstGeom>
          <a:noFill/>
        </p:spPr>
        <p:txBody>
          <a:bodyPr wrap="square" rtlCol="0">
            <a:spAutoFit/>
          </a:bodyPr>
          <a:lstStyle/>
          <a:p>
            <a:r>
              <a:rPr lang="en-US" sz="1600"/>
              <a:t>The positive relationship between these two variables is quite low</a:t>
            </a:r>
            <a:r>
              <a:rPr lang="en-GB" sz="1600"/>
              <a:t>.</a:t>
            </a:r>
            <a:endParaRPr lang="en-US"/>
          </a:p>
        </p:txBody>
      </p:sp>
      <p:sp>
        <p:nvSpPr>
          <p:cNvPr id="15" name="TextBox 14"/>
          <p:cNvSpPr txBox="1"/>
          <p:nvPr/>
        </p:nvSpPr>
        <p:spPr>
          <a:xfrm>
            <a:off x="10430212" y="3827097"/>
            <a:ext cx="1502385" cy="1562227"/>
          </a:xfrm>
          <a:prstGeom prst="rect">
            <a:avLst/>
          </a:prstGeom>
          <a:noFill/>
        </p:spPr>
        <p:txBody>
          <a:bodyPr wrap="square" rtlCol="0">
            <a:spAutoFit/>
          </a:bodyPr>
          <a:lstStyle/>
          <a:p>
            <a:r>
              <a:rPr lang="en-US" sz="1600"/>
              <a:t>Sedentary activity has no impact on the number of calories burned.</a:t>
            </a:r>
            <a:endParaRPr lang="en-US"/>
          </a:p>
        </p:txBody>
      </p:sp>
      <p:sp>
        <p:nvSpPr>
          <p:cNvPr id="20" name="TextBox 19"/>
          <p:cNvSpPr txBox="1"/>
          <p:nvPr/>
        </p:nvSpPr>
        <p:spPr>
          <a:xfrm>
            <a:off x="4320146" y="1380588"/>
            <a:ext cx="1247273" cy="1562227"/>
          </a:xfrm>
          <a:prstGeom prst="rect">
            <a:avLst/>
          </a:prstGeom>
          <a:noFill/>
        </p:spPr>
        <p:txBody>
          <a:bodyPr wrap="square" rtlCol="0">
            <a:spAutoFit/>
          </a:bodyPr>
          <a:lstStyle/>
          <a:p>
            <a:r>
              <a:rPr lang="en-US" sz="1600"/>
              <a:t>Intense activity has a positive relationship with calories</a:t>
            </a:r>
            <a:r>
              <a:rPr lang="en-GB" sz="1600"/>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42024" y="365125"/>
            <a:ext cx="2765898" cy="590584"/>
          </a:xfrm>
          <a:prstGeom prst="rect">
            <a:avLst/>
          </a:prstGeom>
        </p:spPr>
        <p:txBody>
          <a:bodyPr/>
          <a:lstStyle/>
          <a:p>
            <a:r>
              <a:rPr lang="en-GB" sz="2000"/>
              <a:t>V2</a:t>
            </a:r>
            <a:endParaRPr sz="2000"/>
          </a:p>
        </p:txBody>
      </p:sp>
      <p:pic>
        <p:nvPicPr>
          <p:cNvPr id="4" name="Picture 3"/>
          <p:cNvPicPr>
            <a:picLocks noChangeAspect="1"/>
          </p:cNvPicPr>
          <p:nvPr/>
        </p:nvPicPr>
        <p:blipFill>
          <a:blip r:embed="rId1"/>
          <a:srcRect l="48048" t="35460" r="10372" b="20172"/>
          <a:stretch/>
        </p:blipFill>
        <p:spPr>
          <a:xfrm>
            <a:off x="265349" y="2813269"/>
            <a:ext cx="5069191" cy="3042596"/>
          </a:xfrm>
          <a:prstGeom prst="rect">
            <a:avLst/>
          </a:prstGeom>
        </p:spPr>
      </p:pic>
      <p:pic>
        <p:nvPicPr>
          <p:cNvPr id="6" name="Picture 5"/>
          <p:cNvPicPr>
            <a:picLocks noChangeAspect="1"/>
          </p:cNvPicPr>
          <p:nvPr/>
        </p:nvPicPr>
        <p:blipFill>
          <a:blip r:embed="rId2"/>
          <a:srcRect l="13386" t="41921" r="47429" b="15445"/>
          <a:stretch/>
        </p:blipFill>
        <p:spPr>
          <a:xfrm>
            <a:off x="6872147" y="365125"/>
            <a:ext cx="5006406" cy="3063875"/>
          </a:xfrm>
          <a:prstGeom prst="rect">
            <a:avLst/>
          </a:prstGeom>
        </p:spPr>
      </p:pic>
      <p:sp>
        <p:nvSpPr>
          <p:cNvPr id="7" name="TextBox 6"/>
          <p:cNvSpPr txBox="1"/>
          <p:nvPr/>
        </p:nvSpPr>
        <p:spPr>
          <a:xfrm>
            <a:off x="3794232" y="1236376"/>
            <a:ext cx="2777787" cy="830707"/>
          </a:xfrm>
          <a:prstGeom prst="rect">
            <a:avLst/>
          </a:prstGeom>
          <a:noFill/>
        </p:spPr>
        <p:txBody>
          <a:bodyPr wrap="square" rtlCol="0">
            <a:spAutoFit/>
          </a:bodyPr>
          <a:lstStyle/>
          <a:p>
            <a:r>
              <a:rPr lang="en-US" sz="1600"/>
              <a:t>Unsurprisingly, as the amount of steps increases, so does the amount of calories burned.</a:t>
            </a:r>
            <a:endParaRPr lang="en-US"/>
          </a:p>
        </p:txBody>
      </p:sp>
      <p:sp>
        <p:nvSpPr>
          <p:cNvPr id="8" name="TextBox 7"/>
          <p:cNvSpPr txBox="1"/>
          <p:nvPr/>
        </p:nvSpPr>
        <p:spPr>
          <a:xfrm>
            <a:off x="5608142" y="3881203"/>
            <a:ext cx="3383064" cy="1074547"/>
          </a:xfrm>
          <a:prstGeom prst="rect">
            <a:avLst/>
          </a:prstGeom>
          <a:noFill/>
        </p:spPr>
        <p:txBody>
          <a:bodyPr wrap="square" rtlCol="0">
            <a:spAutoFit/>
          </a:bodyPr>
          <a:lstStyle/>
          <a:p>
            <a:r>
              <a:rPr lang="en-US" sz="1600"/>
              <a:t>There is a positive relation</a:t>
            </a:r>
            <a:r>
              <a:rPr lang="en-GB" sz="1600"/>
              <a:t>ship </a:t>
            </a:r>
            <a:r>
              <a:rPr lang="en-US" sz="1600"/>
              <a:t>between </a:t>
            </a:r>
            <a:r>
              <a:rPr lang="en-GB" sz="1600"/>
              <a:t>the amount of </a:t>
            </a:r>
            <a:r>
              <a:rPr lang="en-US" sz="1600"/>
              <a:t>time</a:t>
            </a:r>
            <a:r>
              <a:rPr lang="en-GB" sz="1600"/>
              <a:t> spent </a:t>
            </a:r>
            <a:r>
              <a:rPr lang="en-US" sz="1600"/>
              <a:t> in bed and the number of minutes asleep.</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2360537" cy="416390"/>
          </a:xfrm>
          <a:prstGeom prst="rect">
            <a:avLst/>
          </a:prstGeom>
        </p:spPr>
        <p:txBody>
          <a:bodyPr/>
          <a:lstStyle/>
          <a:p>
            <a:r>
              <a:rPr lang="en-GB" sz="2000"/>
              <a:t>V3</a:t>
            </a:r>
            <a:endParaRPr sz="2000"/>
          </a:p>
        </p:txBody>
      </p:sp>
      <p:pic>
        <p:nvPicPr>
          <p:cNvPr id="4" name="Picture 3"/>
          <p:cNvPicPr>
            <a:picLocks noChangeAspect="1"/>
          </p:cNvPicPr>
          <p:nvPr/>
        </p:nvPicPr>
        <p:blipFill>
          <a:blip r:embed="rId1"/>
          <a:srcRect l="50000" t="36550" r="10106" b="19070"/>
          <a:stretch/>
        </p:blipFill>
        <p:spPr>
          <a:xfrm>
            <a:off x="962407" y="1180935"/>
            <a:ext cx="4399345" cy="2752861"/>
          </a:xfrm>
          <a:prstGeom prst="rect">
            <a:avLst/>
          </a:prstGeom>
        </p:spPr>
      </p:pic>
      <p:pic>
        <p:nvPicPr>
          <p:cNvPr id="5" name="Picture 4"/>
          <p:cNvPicPr>
            <a:picLocks noChangeAspect="1"/>
          </p:cNvPicPr>
          <p:nvPr/>
        </p:nvPicPr>
        <p:blipFill>
          <a:blip r:embed="rId2"/>
          <a:srcRect l="15159" t="36550" r="45478" b="20960"/>
          <a:stretch/>
        </p:blipFill>
        <p:spPr>
          <a:xfrm>
            <a:off x="7677465" y="3271959"/>
            <a:ext cx="4309968" cy="2616893"/>
          </a:xfrm>
          <a:prstGeom prst="rect">
            <a:avLst/>
          </a:prstGeom>
        </p:spPr>
      </p:pic>
      <p:sp>
        <p:nvSpPr>
          <p:cNvPr id="8" name="TextBox 7"/>
          <p:cNvSpPr txBox="1"/>
          <p:nvPr/>
        </p:nvSpPr>
        <p:spPr>
          <a:xfrm>
            <a:off x="5915678" y="1635171"/>
            <a:ext cx="3523575" cy="1098321"/>
          </a:xfrm>
          <a:prstGeom prst="rect">
            <a:avLst/>
          </a:prstGeom>
          <a:noFill/>
        </p:spPr>
        <p:txBody>
          <a:bodyPr wrap="square" rtlCol="0">
            <a:spAutoFit/>
          </a:bodyPr>
          <a:lstStyle/>
          <a:p>
            <a:r>
              <a:rPr lang="en-US" sz="1600"/>
              <a:t>The highest number of steps achieved are on Monday and Saturday and the least being on Sunday this is because people tend to have a lie in on that day.</a:t>
            </a:r>
            <a:r>
              <a:rPr lang="en-US"/>
              <a:t> </a:t>
            </a:r>
          </a:p>
        </p:txBody>
      </p:sp>
      <p:sp>
        <p:nvSpPr>
          <p:cNvPr id="9" name="TextBox 8"/>
          <p:cNvSpPr txBox="1"/>
          <p:nvPr/>
        </p:nvSpPr>
        <p:spPr>
          <a:xfrm>
            <a:off x="3099976" y="4255495"/>
            <a:ext cx="4182893" cy="830707"/>
          </a:xfrm>
          <a:prstGeom prst="rect">
            <a:avLst/>
          </a:prstGeom>
          <a:noFill/>
        </p:spPr>
        <p:txBody>
          <a:bodyPr wrap="square" rtlCol="0">
            <a:spAutoFit/>
          </a:bodyPr>
          <a:lstStyle/>
          <a:p>
            <a:r>
              <a:rPr lang="en-US" sz="1600"/>
              <a:t>Users are achieving the seven hour baseline on Wednesday and Sunday, with all the other days being slightly below average</a:t>
            </a:r>
            <a:r>
              <a:rPr lang="en-GB" sz="1600"/>
              <a:t>.</a:t>
            </a:r>
            <a:endParaRPr lang="en-US"/>
          </a:p>
        </p:txBody>
      </p:sp>
    </p:spTree>
  </p:cSld>
  <p:clrMapOvr>
    <a:masterClrMapping/>
  </p:clrMapOvr>
</p:sld>
</file>

<file path=ppt/theme/theme1.xml><?xml version="1.0" encoding="utf-8"?>
<a:theme xmlns:a="http://schemas.openxmlformats.org/drawingml/2006/main" name="Tea Club">
  <a:themeElements>
    <a:clrScheme name="Blue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ea Club">
      <a:majorFont>
        <a:latin typeface="Arial Bold"/>
        <a:ea typeface=""/>
        <a:cs typeface=""/>
      </a:majorFont>
      <a:minorFont>
        <a:latin typeface="Calibri"/>
        <a:ea typeface=""/>
        <a:cs typeface=""/>
      </a:minorFont>
    </a:fontScheme>
    <a:fmtScheme name="Tea Club">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Beatrice Mensah</dc:creator>
  <cp:lastModifiedBy>Beatrice Mensah</cp:lastModifiedBy>
  <cp:revision>1</cp:revision>
  <dcterms:created xsi:type="dcterms:W3CDTF">2021-12-28T18:04:22Z</dcterms:created>
  <dcterms:modified xsi:type="dcterms:W3CDTF">2021-12-28T23:07:21Z</dcterms:modified>
</cp:coreProperties>
</file>