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31"/>
  </p:notesMasterIdLst>
  <p:sldIdLst>
    <p:sldId id="285" r:id="rId2"/>
    <p:sldId id="286" r:id="rId3"/>
    <p:sldId id="287" r:id="rId4"/>
    <p:sldId id="288" r:id="rId5"/>
    <p:sldId id="289" r:id="rId6"/>
    <p:sldId id="290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279" r:id="rId20"/>
    <p:sldId id="304" r:id="rId21"/>
    <p:sldId id="272" r:id="rId22"/>
    <p:sldId id="281" r:id="rId23"/>
    <p:sldId id="282" r:id="rId24"/>
    <p:sldId id="305" r:id="rId25"/>
    <p:sldId id="306" r:id="rId26"/>
    <p:sldId id="307" r:id="rId27"/>
    <p:sldId id="308" r:id="rId28"/>
    <p:sldId id="310" r:id="rId29"/>
    <p:sldId id="30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1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93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C55A9-EB57-47D9-B78F-EDB6781C3E9D}" type="datetimeFigureOut">
              <a:rPr lang="fr-FR" smtClean="0"/>
              <a:t>11/10/2021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0483C-BF93-4830-A3F7-31417819B5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35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56a129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56a129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59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56a129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56a129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63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56a129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56a129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48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56a129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56a129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986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56a129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56a129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603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56a129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56a129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627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56a129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56a129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697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56a129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56a129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954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56a129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56a129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048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56a129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56a129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47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b2c00cf714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b2c00cf714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56a129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56a129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084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56a129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56a129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734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56a129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56a129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900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56a129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56a129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635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56a129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56a129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937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56a129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56a129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252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56a129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56a129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56a129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56a129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488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56a129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56a129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966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56a129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56a129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581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56a129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56a129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835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56a129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56a129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310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f56a1297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f56a1297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40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417027-C40C-4BA0-9E64-BCD8D6C8D575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1E12-099B-41AE-B8CB-FBD9E8D0C7B0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8D3DA-3022-49B3-B07F-4BC14C09660A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916751" flipH="1">
            <a:off x="-1122693" y="5034308"/>
            <a:ext cx="4577927" cy="309179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 rot="9402940" flipH="1">
            <a:off x="-1586725" y="5690271"/>
            <a:ext cx="3308703" cy="22345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3755945" y="6538124"/>
            <a:ext cx="170551" cy="146272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rot="-7802241" flipH="1">
            <a:off x="9861438" y="-397309"/>
            <a:ext cx="3308725" cy="2234617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 rot="1391490">
            <a:off x="11832934" y="2555365"/>
            <a:ext cx="170553" cy="14627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 rot="-1916352" flipH="1">
            <a:off x="9226854" y="5154707"/>
            <a:ext cx="4577877" cy="3091708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 rot="8758962" flipH="1">
            <a:off x="7140765" y="-3017692"/>
            <a:ext cx="4578065" cy="3091839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 rot="1391490">
            <a:off x="9498960" y="612599"/>
            <a:ext cx="214803" cy="2148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 rot="1391490">
            <a:off x="9769268" y="888698"/>
            <a:ext cx="170553" cy="14627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 rot="1391490">
            <a:off x="1520567" y="5305526"/>
            <a:ext cx="170553" cy="14627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 rot="-8275018">
            <a:off x="10071647" y="-654368"/>
            <a:ext cx="4948653" cy="2844728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 rot="-1408323" flipH="1">
            <a:off x="11107087" y="3739710"/>
            <a:ext cx="4513048" cy="3874373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 rot="-7942126" flipH="1">
            <a:off x="9456592" y="-1085869"/>
            <a:ext cx="3308585" cy="2234528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 descr="Description" title="TITRE"/>
          <p:cNvSpPr txBox="1">
            <a:spLocks noGrp="1"/>
          </p:cNvSpPr>
          <p:nvPr>
            <p:ph type="title"/>
          </p:nvPr>
        </p:nvSpPr>
        <p:spPr>
          <a:xfrm>
            <a:off x="862233" y="1062633"/>
            <a:ext cx="4305600" cy="609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None/>
              <a:defRPr sz="30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" name="Google Shape;23;p2" descr="Description" title="TITRE"/>
          <p:cNvSpPr txBox="1">
            <a:spLocks noGrp="1"/>
          </p:cNvSpPr>
          <p:nvPr>
            <p:ph type="title" idx="2"/>
          </p:nvPr>
        </p:nvSpPr>
        <p:spPr>
          <a:xfrm>
            <a:off x="862233" y="2910967"/>
            <a:ext cx="4305600" cy="498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None/>
              <a:defRPr sz="2267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4" name="Google Shape;2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767" y="6203552"/>
            <a:ext cx="1669915" cy="283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8883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>
            <a:spLocks noGrp="1"/>
          </p:cNvSpPr>
          <p:nvPr>
            <p:ph type="body" idx="1"/>
          </p:nvPr>
        </p:nvSpPr>
        <p:spPr>
          <a:xfrm>
            <a:off x="533833" y="7373833"/>
            <a:ext cx="10272000" cy="4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6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/>
          <p:nvPr/>
        </p:nvSpPr>
        <p:spPr>
          <a:xfrm rot="-8572149" flipH="1">
            <a:off x="8763424" y="-1235804"/>
            <a:ext cx="3856995" cy="260481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5"/>
          <p:cNvSpPr/>
          <p:nvPr/>
        </p:nvSpPr>
        <p:spPr>
          <a:xfrm rot="1391490">
            <a:off x="11943593" y="1277465"/>
            <a:ext cx="214803" cy="2148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5"/>
          <p:cNvSpPr/>
          <p:nvPr/>
        </p:nvSpPr>
        <p:spPr>
          <a:xfrm rot="1391490">
            <a:off x="11669934" y="1432532"/>
            <a:ext cx="170553" cy="14627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5"/>
          <p:cNvSpPr/>
          <p:nvPr/>
        </p:nvSpPr>
        <p:spPr>
          <a:xfrm rot="1391490">
            <a:off x="8353660" y="118147"/>
            <a:ext cx="214803" cy="214803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5"/>
          <p:cNvSpPr/>
          <p:nvPr/>
        </p:nvSpPr>
        <p:spPr>
          <a:xfrm rot="1391490">
            <a:off x="8623968" y="394245"/>
            <a:ext cx="170553" cy="146273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5"/>
          <p:cNvSpPr/>
          <p:nvPr/>
        </p:nvSpPr>
        <p:spPr>
          <a:xfrm rot="-1408323" flipH="1">
            <a:off x="8975469" y="-2838791"/>
            <a:ext cx="4513048" cy="3874373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1288633" y="696433"/>
            <a:ext cx="6868000" cy="19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34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3467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3467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3467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3467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3467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3467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3467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3467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1" name="Google Shape;7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785" y="6203567"/>
            <a:ext cx="1669865" cy="28306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5"/>
          <p:cNvSpPr/>
          <p:nvPr/>
        </p:nvSpPr>
        <p:spPr>
          <a:xfrm rot="8275018" flipH="1">
            <a:off x="-2640376" y="-1523851"/>
            <a:ext cx="4948653" cy="2844728"/>
          </a:xfrm>
          <a:custGeom>
            <a:avLst/>
            <a:gdLst/>
            <a:ahLst/>
            <a:cxnLst/>
            <a:rect l="l" t="t" r="r" b="b"/>
            <a:pathLst>
              <a:path w="84998" h="48861" extrusionOk="0">
                <a:moveTo>
                  <a:pt x="58839" y="0"/>
                </a:moveTo>
                <a:cubicBezTo>
                  <a:pt x="47716" y="0"/>
                  <a:pt x="36956" y="6105"/>
                  <a:pt x="36956" y="6105"/>
                </a:cubicBezTo>
                <a:cubicBezTo>
                  <a:pt x="30883" y="4015"/>
                  <a:pt x="25499" y="3089"/>
                  <a:pt x="20873" y="3089"/>
                </a:cubicBezTo>
                <a:cubicBezTo>
                  <a:pt x="7054" y="3089"/>
                  <a:pt x="1" y="11358"/>
                  <a:pt x="1535" y="21572"/>
                </a:cubicBezTo>
                <a:cubicBezTo>
                  <a:pt x="3475" y="34551"/>
                  <a:pt x="17686" y="48860"/>
                  <a:pt x="35277" y="48860"/>
                </a:cubicBezTo>
                <a:cubicBezTo>
                  <a:pt x="36146" y="48860"/>
                  <a:pt x="37024" y="48825"/>
                  <a:pt x="37909" y="48753"/>
                </a:cubicBezTo>
                <a:cubicBezTo>
                  <a:pt x="76866" y="45610"/>
                  <a:pt x="84998" y="12630"/>
                  <a:pt x="71365" y="3486"/>
                </a:cubicBezTo>
                <a:cubicBezTo>
                  <a:pt x="67542" y="923"/>
                  <a:pt x="63163" y="0"/>
                  <a:pt x="58839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18781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8057200" cy="14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Montserrat"/>
              <a:buNone/>
              <a:defRPr sz="3467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subTitle" idx="1"/>
          </p:nvPr>
        </p:nvSpPr>
        <p:spPr>
          <a:xfrm>
            <a:off x="960000" y="2297433"/>
            <a:ext cx="5586400" cy="27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17"/>
          <p:cNvSpPr/>
          <p:nvPr/>
        </p:nvSpPr>
        <p:spPr>
          <a:xfrm rot="-9402940">
            <a:off x="9636014" y="-1639130"/>
            <a:ext cx="3308703" cy="22345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17"/>
          <p:cNvSpPr/>
          <p:nvPr/>
        </p:nvSpPr>
        <p:spPr>
          <a:xfrm rot="3003405" flipH="1">
            <a:off x="11733342" y="1199108"/>
            <a:ext cx="214805" cy="214805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17"/>
          <p:cNvSpPr/>
          <p:nvPr/>
        </p:nvSpPr>
        <p:spPr>
          <a:xfrm rot="3003405" flipH="1">
            <a:off x="11452358" y="1065434"/>
            <a:ext cx="170556" cy="14627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17"/>
          <p:cNvSpPr/>
          <p:nvPr/>
        </p:nvSpPr>
        <p:spPr>
          <a:xfrm>
            <a:off x="-1923394" y="6052300"/>
            <a:ext cx="4513171" cy="38744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rgbClr val="5AF1D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17"/>
          <p:cNvSpPr/>
          <p:nvPr/>
        </p:nvSpPr>
        <p:spPr>
          <a:xfrm rot="-8696747" flipH="1">
            <a:off x="600898" y="5744793"/>
            <a:ext cx="170556" cy="14627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17"/>
          <p:cNvSpPr/>
          <p:nvPr/>
        </p:nvSpPr>
        <p:spPr>
          <a:xfrm rot="-8696747" flipH="1">
            <a:off x="225779" y="5710524"/>
            <a:ext cx="214805" cy="214805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17"/>
          <p:cNvSpPr/>
          <p:nvPr/>
        </p:nvSpPr>
        <p:spPr>
          <a:xfrm rot="-9402940">
            <a:off x="10186414" y="-1339696"/>
            <a:ext cx="3308703" cy="2234563"/>
          </a:xfrm>
          <a:custGeom>
            <a:avLst/>
            <a:gdLst/>
            <a:ahLst/>
            <a:cxnLst/>
            <a:rect l="l" t="t" r="r" b="b"/>
            <a:pathLst>
              <a:path w="71601" h="48355" extrusionOk="0">
                <a:moveTo>
                  <a:pt x="13693" y="0"/>
                </a:moveTo>
                <a:cubicBezTo>
                  <a:pt x="7594" y="0"/>
                  <a:pt x="2737" y="3175"/>
                  <a:pt x="1917" y="13290"/>
                </a:cubicBezTo>
                <a:cubicBezTo>
                  <a:pt x="1" y="36959"/>
                  <a:pt x="24087" y="47044"/>
                  <a:pt x="33969" y="48139"/>
                </a:cubicBezTo>
                <a:cubicBezTo>
                  <a:pt x="35278" y="48284"/>
                  <a:pt x="36578" y="48354"/>
                  <a:pt x="37864" y="48354"/>
                </a:cubicBezTo>
                <a:cubicBezTo>
                  <a:pt x="56222" y="48354"/>
                  <a:pt x="71600" y="34062"/>
                  <a:pt x="65080" y="19219"/>
                </a:cubicBezTo>
                <a:cubicBezTo>
                  <a:pt x="61145" y="10267"/>
                  <a:pt x="56376" y="9156"/>
                  <a:pt x="51113" y="9156"/>
                </a:cubicBezTo>
                <a:cubicBezTo>
                  <a:pt x="49376" y="9156"/>
                  <a:pt x="47586" y="9277"/>
                  <a:pt x="45754" y="9277"/>
                </a:cubicBezTo>
                <a:cubicBezTo>
                  <a:pt x="43296" y="9277"/>
                  <a:pt x="40762" y="9059"/>
                  <a:pt x="38184" y="8039"/>
                </a:cubicBezTo>
                <a:cubicBezTo>
                  <a:pt x="32273" y="5700"/>
                  <a:pt x="21867" y="0"/>
                  <a:pt x="1369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17"/>
          <p:cNvSpPr/>
          <p:nvPr/>
        </p:nvSpPr>
        <p:spPr>
          <a:xfrm>
            <a:off x="-2977527" y="6279333"/>
            <a:ext cx="4513171" cy="38744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17"/>
          <p:cNvSpPr/>
          <p:nvPr/>
        </p:nvSpPr>
        <p:spPr>
          <a:xfrm flipH="1">
            <a:off x="10564496" y="4200767"/>
            <a:ext cx="4513171" cy="38744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17"/>
          <p:cNvSpPr/>
          <p:nvPr/>
        </p:nvSpPr>
        <p:spPr>
          <a:xfrm flipH="1">
            <a:off x="7318229" y="6138000"/>
            <a:ext cx="4513171" cy="38744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solidFill>
            <a:srgbClr val="282A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7"/>
          <p:cNvSpPr/>
          <p:nvPr/>
        </p:nvSpPr>
        <p:spPr>
          <a:xfrm rot="8696747">
            <a:off x="10229505" y="6259709"/>
            <a:ext cx="170556" cy="146276"/>
          </a:xfrm>
          <a:custGeom>
            <a:avLst/>
            <a:gdLst/>
            <a:ahLst/>
            <a:cxnLst/>
            <a:rect l="l" t="t" r="r" b="b"/>
            <a:pathLst>
              <a:path w="3442" h="2952" extrusionOk="0">
                <a:moveTo>
                  <a:pt x="1965" y="0"/>
                </a:moveTo>
                <a:cubicBezTo>
                  <a:pt x="655" y="0"/>
                  <a:pt x="1" y="1596"/>
                  <a:pt x="917" y="2525"/>
                </a:cubicBezTo>
                <a:cubicBezTo>
                  <a:pt x="1216" y="2820"/>
                  <a:pt x="1584" y="2952"/>
                  <a:pt x="1946" y="2952"/>
                </a:cubicBezTo>
                <a:cubicBezTo>
                  <a:pt x="2708" y="2952"/>
                  <a:pt x="3441" y="2365"/>
                  <a:pt x="3441" y="1477"/>
                </a:cubicBezTo>
                <a:cubicBezTo>
                  <a:pt x="3441" y="667"/>
                  <a:pt x="2775" y="0"/>
                  <a:pt x="1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7"/>
          <p:cNvSpPr/>
          <p:nvPr/>
        </p:nvSpPr>
        <p:spPr>
          <a:xfrm rot="8696747">
            <a:off x="10320072" y="5896391"/>
            <a:ext cx="214805" cy="214805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7"/>
          <p:cNvSpPr/>
          <p:nvPr/>
        </p:nvSpPr>
        <p:spPr>
          <a:xfrm flipH="1">
            <a:off x="8651129" y="6606633"/>
            <a:ext cx="4513171" cy="38744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7"/>
          <p:cNvSpPr/>
          <p:nvPr/>
        </p:nvSpPr>
        <p:spPr>
          <a:xfrm>
            <a:off x="11992037" y="3904915"/>
            <a:ext cx="614197" cy="614299"/>
          </a:xfrm>
          <a:custGeom>
            <a:avLst/>
            <a:gdLst/>
            <a:ahLst/>
            <a:cxnLst/>
            <a:rect l="l" t="t" r="r" b="b"/>
            <a:pathLst>
              <a:path w="4335" h="4335" extrusionOk="0">
                <a:moveTo>
                  <a:pt x="2168" y="1"/>
                </a:moveTo>
                <a:cubicBezTo>
                  <a:pt x="977" y="1"/>
                  <a:pt x="1" y="977"/>
                  <a:pt x="1" y="2168"/>
                </a:cubicBezTo>
                <a:cubicBezTo>
                  <a:pt x="1" y="3370"/>
                  <a:pt x="977" y="4335"/>
                  <a:pt x="2168" y="4335"/>
                </a:cubicBezTo>
                <a:cubicBezTo>
                  <a:pt x="3370" y="4335"/>
                  <a:pt x="4335" y="3370"/>
                  <a:pt x="4335" y="2168"/>
                </a:cubicBezTo>
                <a:cubicBezTo>
                  <a:pt x="4335" y="977"/>
                  <a:pt x="3370" y="1"/>
                  <a:pt x="21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7"/>
          <p:cNvSpPr/>
          <p:nvPr/>
        </p:nvSpPr>
        <p:spPr>
          <a:xfrm flipH="1">
            <a:off x="11574929" y="458100"/>
            <a:ext cx="4513171" cy="3874480"/>
          </a:xfrm>
          <a:custGeom>
            <a:avLst/>
            <a:gdLst/>
            <a:ahLst/>
            <a:cxnLst/>
            <a:rect l="l" t="t" r="r" b="b"/>
            <a:pathLst>
              <a:path w="71426" h="61318" extrusionOk="0">
                <a:moveTo>
                  <a:pt x="41063" y="0"/>
                </a:moveTo>
                <a:cubicBezTo>
                  <a:pt x="32303" y="0"/>
                  <a:pt x="23393" y="5576"/>
                  <a:pt x="24408" y="15328"/>
                </a:cubicBezTo>
                <a:cubicBezTo>
                  <a:pt x="24408" y="15376"/>
                  <a:pt x="24420" y="15435"/>
                  <a:pt x="24420" y="15519"/>
                </a:cubicBezTo>
                <a:cubicBezTo>
                  <a:pt x="24586" y="18043"/>
                  <a:pt x="22610" y="20162"/>
                  <a:pt x="20098" y="20233"/>
                </a:cubicBezTo>
                <a:cubicBezTo>
                  <a:pt x="10811" y="20448"/>
                  <a:pt x="2822" y="27615"/>
                  <a:pt x="1107" y="36676"/>
                </a:cubicBezTo>
                <a:cubicBezTo>
                  <a:pt x="0" y="42510"/>
                  <a:pt x="1810" y="48892"/>
                  <a:pt x="6072" y="53035"/>
                </a:cubicBezTo>
                <a:cubicBezTo>
                  <a:pt x="9263" y="56107"/>
                  <a:pt x="13537" y="57809"/>
                  <a:pt x="17800" y="58964"/>
                </a:cubicBezTo>
                <a:cubicBezTo>
                  <a:pt x="23742" y="60590"/>
                  <a:pt x="29902" y="61318"/>
                  <a:pt x="36065" y="61318"/>
                </a:cubicBezTo>
                <a:cubicBezTo>
                  <a:pt x="38793" y="61318"/>
                  <a:pt x="41521" y="61175"/>
                  <a:pt x="44232" y="60905"/>
                </a:cubicBezTo>
                <a:cubicBezTo>
                  <a:pt x="52507" y="60072"/>
                  <a:pt x="61234" y="57690"/>
                  <a:pt x="66592" y="51321"/>
                </a:cubicBezTo>
                <a:cubicBezTo>
                  <a:pt x="69461" y="47892"/>
                  <a:pt x="71092" y="43546"/>
                  <a:pt x="71354" y="39117"/>
                </a:cubicBezTo>
                <a:cubicBezTo>
                  <a:pt x="71426" y="37926"/>
                  <a:pt x="71390" y="36712"/>
                  <a:pt x="71259" y="35521"/>
                </a:cubicBezTo>
                <a:cubicBezTo>
                  <a:pt x="70616" y="29925"/>
                  <a:pt x="67747" y="24651"/>
                  <a:pt x="63520" y="20924"/>
                </a:cubicBezTo>
                <a:cubicBezTo>
                  <a:pt x="62020" y="19602"/>
                  <a:pt x="60293" y="18412"/>
                  <a:pt x="59305" y="16662"/>
                </a:cubicBezTo>
                <a:cubicBezTo>
                  <a:pt x="57662" y="13697"/>
                  <a:pt x="57781" y="10304"/>
                  <a:pt x="55721" y="7387"/>
                </a:cubicBezTo>
                <a:cubicBezTo>
                  <a:pt x="53673" y="4470"/>
                  <a:pt x="50673" y="2195"/>
                  <a:pt x="47304" y="1017"/>
                </a:cubicBezTo>
                <a:cubicBezTo>
                  <a:pt x="45330" y="332"/>
                  <a:pt x="43201" y="0"/>
                  <a:pt x="41063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34" name="Google Shape;2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785" y="6203567"/>
            <a:ext cx="1669865" cy="283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261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23923-B49C-4B11-97D1-C68E3867A0EB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511-693F-4C65-81BA-87530D9145AC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B161-77C8-45AB-814C-A63298908FD0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300E4-0347-49F1-A4A9-4A6E6FF185F4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E8A1C-9041-4211-9A7E-532261BE1EFE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A879-BBF0-4929-BFFB-E9340CB8A3F8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77318-F496-4777-AC83-2F923B0D352B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5B093-D8B0-4206-9A1C-8B397167408A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65E038B-C57C-4743-868F-E48B1FB6C35C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/>
          <p:nvPr/>
        </p:nvSpPr>
        <p:spPr>
          <a:xfrm>
            <a:off x="10272867" y="2113067"/>
            <a:ext cx="632000" cy="42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442" name="Google Shape;4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667" y="1144500"/>
            <a:ext cx="4787867" cy="478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4"/>
          <p:cNvSpPr txBox="1"/>
          <p:nvPr/>
        </p:nvSpPr>
        <p:spPr>
          <a:xfrm>
            <a:off x="666733" y="633967"/>
            <a:ext cx="4107600" cy="28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3333" b="1" dirty="0">
                <a:solidFill>
                  <a:schemeClr val="dk1"/>
                </a:solidFill>
                <a:latin typeface="Montserrat" panose="020B0604020202020204" charset="0"/>
                <a:ea typeface="Poppins"/>
                <a:cs typeface="Poppins"/>
                <a:sym typeface="Poppins"/>
              </a:rPr>
              <a:t>PROJET PYNERGY</a:t>
            </a:r>
          </a:p>
          <a:p>
            <a:endParaRPr lang="fr-FR" sz="2000" dirty="0">
              <a:solidFill>
                <a:schemeClr val="dk1"/>
              </a:solidFill>
              <a:latin typeface="Montserrat" panose="020B0604020202020204" charset="0"/>
              <a:ea typeface="Poppins"/>
              <a:cs typeface="Poppins"/>
              <a:sym typeface="Poppins"/>
            </a:endParaRPr>
          </a:p>
          <a:p>
            <a:r>
              <a:rPr lang="fr-FR" sz="2000" i="1" dirty="0">
                <a:solidFill>
                  <a:schemeClr val="dk1"/>
                </a:solidFill>
                <a:latin typeface="Montserrat" panose="020B0604020202020204" charset="0"/>
                <a:ea typeface="Poppins"/>
                <a:cs typeface="Poppins"/>
                <a:sym typeface="Poppins"/>
              </a:rPr>
              <a:t>Cursus : </a:t>
            </a:r>
            <a:r>
              <a:rPr lang="fr-FR" sz="2000" i="1" dirty="0" err="1">
                <a:solidFill>
                  <a:schemeClr val="dk1"/>
                </a:solidFill>
                <a:latin typeface="Montserrat" panose="020B0604020202020204" charset="0"/>
                <a:ea typeface="Poppins"/>
                <a:cs typeface="Poppins"/>
                <a:sym typeface="Poppins"/>
              </a:rPr>
              <a:t>Bootcamp</a:t>
            </a:r>
            <a:r>
              <a:rPr lang="fr-FR" sz="2000" i="1" dirty="0">
                <a:solidFill>
                  <a:schemeClr val="dk1"/>
                </a:solidFill>
                <a:latin typeface="Montserrat" panose="020B0604020202020204" charset="0"/>
                <a:ea typeface="Poppins"/>
                <a:cs typeface="Poppins"/>
                <a:sym typeface="Poppins"/>
              </a:rPr>
              <a:t> Data </a:t>
            </a:r>
            <a:r>
              <a:rPr lang="fr-FR" sz="2000" i="1" dirty="0" err="1">
                <a:solidFill>
                  <a:schemeClr val="dk1"/>
                </a:solidFill>
                <a:latin typeface="Montserrat" panose="020B0604020202020204" charset="0"/>
                <a:ea typeface="Poppins"/>
                <a:cs typeface="Poppins"/>
                <a:sym typeface="Poppins"/>
              </a:rPr>
              <a:t>Scientist</a:t>
            </a:r>
            <a:r>
              <a:rPr lang="fr-FR" sz="2000" i="1" dirty="0">
                <a:solidFill>
                  <a:schemeClr val="dk1"/>
                </a:solidFill>
                <a:latin typeface="Montserrat" panose="020B0604020202020204" charset="0"/>
                <a:ea typeface="Poppins"/>
                <a:cs typeface="Poppins"/>
                <a:sym typeface="Poppins"/>
              </a:rPr>
              <a:t>, Juillet 2021</a:t>
            </a:r>
            <a:br>
              <a:rPr lang="fr-FR" sz="2000" i="1" dirty="0">
                <a:solidFill>
                  <a:schemeClr val="dk1"/>
                </a:solidFill>
                <a:latin typeface="Montserrat" panose="020B0604020202020204" charset="0"/>
                <a:ea typeface="Poppins"/>
                <a:cs typeface="Poppins"/>
                <a:sym typeface="Poppins"/>
              </a:rPr>
            </a:br>
            <a:endParaRPr lang="fr-FR" sz="2000" i="1" dirty="0">
              <a:solidFill>
                <a:schemeClr val="dk1"/>
              </a:solidFill>
              <a:latin typeface="Montserrat" panose="020B0604020202020204" charset="0"/>
              <a:ea typeface="Poppins"/>
              <a:cs typeface="Poppins"/>
              <a:sym typeface="Poppins"/>
            </a:endParaRPr>
          </a:p>
          <a:p>
            <a:r>
              <a:rPr lang="fr-FR" sz="2000" i="1" dirty="0">
                <a:solidFill>
                  <a:schemeClr val="dk1"/>
                </a:solidFill>
                <a:latin typeface="Montserrat" panose="020B0604020202020204" charset="0"/>
                <a:ea typeface="Poppins"/>
                <a:cs typeface="Poppins"/>
                <a:sym typeface="Poppins"/>
              </a:rPr>
              <a:t>Mené par : Romain MOULY et Zéphirin NGANMENI</a:t>
            </a:r>
            <a:br>
              <a:rPr lang="fr-FR" sz="2000" i="1" dirty="0">
                <a:solidFill>
                  <a:schemeClr val="dk1"/>
                </a:solidFill>
                <a:latin typeface="Montserrat" panose="020B0604020202020204" charset="0"/>
                <a:ea typeface="Poppins"/>
                <a:cs typeface="Poppins"/>
                <a:sym typeface="Poppins"/>
              </a:rPr>
            </a:br>
            <a:endParaRPr lang="fr-FR" sz="2000" i="1" dirty="0">
              <a:solidFill>
                <a:schemeClr val="dk1"/>
              </a:solidFill>
              <a:latin typeface="Montserrat" panose="020B0604020202020204" charset="0"/>
              <a:ea typeface="Poppins"/>
              <a:cs typeface="Poppins"/>
              <a:sym typeface="Poppins"/>
            </a:endParaRPr>
          </a:p>
          <a:p>
            <a:r>
              <a:rPr lang="fr-FR" sz="2000" i="1" dirty="0">
                <a:solidFill>
                  <a:schemeClr val="dk1"/>
                </a:solidFill>
                <a:latin typeface="Montserrat" panose="020B0604020202020204" charset="0"/>
                <a:ea typeface="Poppins"/>
                <a:cs typeface="Poppins"/>
                <a:sym typeface="Poppins"/>
              </a:rPr>
              <a:t>Sous la supervision de : Mounir</a:t>
            </a:r>
            <a:endParaRPr sz="2000" i="1" dirty="0">
              <a:solidFill>
                <a:schemeClr val="dk1"/>
              </a:solidFill>
              <a:latin typeface="Montserrat" panose="020B0604020202020204" charset="0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dirty="0"/>
              <a:t>Prétraitement et analyse exploratoire </a:t>
            </a:r>
            <a:br>
              <a:rPr lang="fr-FR" dirty="0"/>
            </a:br>
            <a:r>
              <a:rPr lang="fr-FR" sz="3200" b="0" i="1" dirty="0" err="1"/>
              <a:t>Feature</a:t>
            </a:r>
            <a:r>
              <a:rPr lang="fr-FR" sz="3200" b="0" i="1" dirty="0"/>
              <a:t> Engineering</a:t>
            </a: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4" name="Google Shape;530;p37">
            <a:extLst>
              <a:ext uri="{FF2B5EF4-FFF2-40B4-BE49-F238E27FC236}">
                <a16:creationId xmlns:a16="http://schemas.microsoft.com/office/drawing/2014/main" id="{4B929E4A-9B0A-445C-ADC9-39A733272626}"/>
              </a:ext>
            </a:extLst>
          </p:cNvPr>
          <p:cNvSpPr txBox="1"/>
          <p:nvPr/>
        </p:nvSpPr>
        <p:spPr>
          <a:xfrm>
            <a:off x="549945" y="2400011"/>
            <a:ext cx="1109211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 Création de variables </a:t>
            </a:r>
            <a:r>
              <a:rPr lang="fr-FR" sz="2000" b="1" dirty="0">
                <a:solidFill>
                  <a:srgbClr val="FF0000"/>
                </a:solidFill>
                <a:latin typeface="Montserrat" panose="020B0604020202020204" charset="0"/>
              </a:rPr>
              <a:t>synthétisant</a:t>
            </a:r>
            <a:r>
              <a:rPr lang="fr-FR" sz="2000" dirty="0">
                <a:latin typeface="Montserrat" panose="020B0604020202020204" charset="0"/>
              </a:rPr>
              <a:t> l’information: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sz="2000" b="1" dirty="0">
                <a:latin typeface="Montserrat" panose="020B0604020202020204" charset="0"/>
              </a:rPr>
              <a:t>Solde brut </a:t>
            </a:r>
            <a:r>
              <a:rPr lang="fr-FR" sz="2000" dirty="0">
                <a:latin typeface="Montserrat" panose="020B0604020202020204" charset="0"/>
              </a:rPr>
              <a:t>= production – consommation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sz="2000" b="1" dirty="0">
                <a:latin typeface="Montserrat" panose="020B0604020202020204" charset="0"/>
              </a:rPr>
              <a:t>Solde avec transferts </a:t>
            </a:r>
            <a:r>
              <a:rPr lang="fr-FR" sz="2000" dirty="0">
                <a:latin typeface="Montserrat" panose="020B0604020202020204" charset="0"/>
              </a:rPr>
              <a:t>= production – consommation + transferts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sz="2000" b="1" dirty="0">
                <a:latin typeface="Montserrat" panose="020B0604020202020204" charset="0"/>
              </a:rPr>
              <a:t>Total des renouvelables </a:t>
            </a:r>
            <a:r>
              <a:rPr lang="fr-FR" sz="2000" dirty="0">
                <a:latin typeface="Montserrat" panose="020B0604020202020204" charset="0"/>
              </a:rPr>
              <a:t>= Eolien + Solaire + Bioénergies + Hydraulique + Pompage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 Création de variables extrayant les données </a:t>
            </a:r>
            <a:r>
              <a:rPr lang="fr-FR" sz="2000" b="1" dirty="0">
                <a:solidFill>
                  <a:srgbClr val="FF0000"/>
                </a:solidFill>
                <a:latin typeface="Montserrat" panose="020B0604020202020204" charset="0"/>
              </a:rPr>
              <a:t>chronologiques</a:t>
            </a:r>
            <a:r>
              <a:rPr lang="fr-FR" sz="2000" dirty="0">
                <a:latin typeface="Montserrat" panose="020B0604020202020204" charset="0"/>
              </a:rPr>
              <a:t> de chaque ligne :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>
                <a:latin typeface="Montserrat" panose="020B0604020202020204" charset="0"/>
              </a:rPr>
              <a:t> </a:t>
            </a:r>
            <a:r>
              <a:rPr lang="fr-FR" sz="2000" i="1" dirty="0">
                <a:latin typeface="Montserrat" panose="020B0604020202020204" charset="0"/>
              </a:rPr>
              <a:t>Date, </a:t>
            </a:r>
            <a:r>
              <a:rPr lang="fr-FR" sz="2000" i="1" dirty="0" err="1">
                <a:latin typeface="Montserrat" panose="020B0604020202020204" charset="0"/>
              </a:rPr>
              <a:t>Weekday</a:t>
            </a:r>
            <a:r>
              <a:rPr lang="fr-FR" sz="2000" i="1" dirty="0">
                <a:latin typeface="Montserrat" panose="020B0604020202020204" charset="0"/>
              </a:rPr>
              <a:t>, Jour, Mois, Trimestre, Année, Heure</a:t>
            </a:r>
          </a:p>
        </p:txBody>
      </p:sp>
    </p:spTree>
    <p:extLst>
      <p:ext uri="{BB962C8B-B14F-4D97-AF65-F5344CB8AC3E}">
        <p14:creationId xmlns:p14="http://schemas.microsoft.com/office/powerpoint/2010/main" val="359509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dirty="0"/>
              <a:t>Prétraitement et analyse exploratoire </a:t>
            </a:r>
            <a:br>
              <a:rPr lang="fr-FR" dirty="0"/>
            </a:br>
            <a:r>
              <a:rPr lang="fr-FR" sz="3200" b="0" i="1" dirty="0"/>
              <a:t>Analyse Exploratoire</a:t>
            </a: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9BB58C-16CF-487E-A03B-5BB3220EA6D0}"/>
              </a:ext>
            </a:extLst>
          </p:cNvPr>
          <p:cNvSpPr txBox="1">
            <a:spLocks/>
          </p:cNvSpPr>
          <p:nvPr/>
        </p:nvSpPr>
        <p:spPr>
          <a:xfrm>
            <a:off x="967154" y="1914313"/>
            <a:ext cx="4853240" cy="49712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orbel" pitchFamily="34" charset="0"/>
              <a:buAutoNum type="arabicPeriod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AutoNum type="alpha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AutoNum type="romanLcPeriod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AutoNum type="roman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tx1"/>
              </a:buClr>
              <a:buSzPts val="1400"/>
              <a:buFont typeface="Corbel" pitchFamily="34" charset="0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tx1"/>
              </a:buClr>
              <a:buSzPts val="1400"/>
              <a:buFont typeface="Corbel" pitchFamily="34" charset="0"/>
              <a:buAutoNum type="roman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296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Analyses au niveau national</a:t>
            </a:r>
          </a:p>
          <a:p>
            <a:endParaRPr lang="fr-FR" sz="2000" dirty="0">
              <a:latin typeface="Montserrat" panose="020B0604020202020204" charset="0"/>
            </a:endParaRPr>
          </a:p>
          <a:p>
            <a:pPr marL="45720" indent="0">
              <a:buFont typeface="Corbel" pitchFamily="34" charset="0"/>
              <a:buNone/>
            </a:pPr>
            <a:endParaRPr lang="fr-FR" sz="2000" dirty="0">
              <a:latin typeface="Montserrat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661DF-DF18-4FEE-91C6-9BA0F7F4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63" y="2382410"/>
            <a:ext cx="3614244" cy="2848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CA85A4-9544-4B52-AFAB-BE96F0086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494" y="2383219"/>
            <a:ext cx="5943704" cy="284846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20D8E5-E997-48C8-B2DC-7E50CF887BDE}"/>
              </a:ext>
            </a:extLst>
          </p:cNvPr>
          <p:cNvSpPr txBox="1">
            <a:spLocks/>
          </p:cNvSpPr>
          <p:nvPr/>
        </p:nvSpPr>
        <p:spPr>
          <a:xfrm>
            <a:off x="5364276" y="1943214"/>
            <a:ext cx="4840394" cy="556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  Analyses au niveau régional</a:t>
            </a:r>
          </a:p>
          <a:p>
            <a:pPr marL="45720" indent="0">
              <a:buFont typeface="Corbel" pitchFamily="34" charset="0"/>
              <a:buNone/>
            </a:pPr>
            <a:endParaRPr lang="fr-FR" sz="2000" dirty="0">
              <a:latin typeface="Montserrat" panose="020B060402020202020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DA4336-A9CC-4F5F-B7F5-24D5C34B5C6F}"/>
              </a:ext>
            </a:extLst>
          </p:cNvPr>
          <p:cNvSpPr txBox="1">
            <a:spLocks/>
          </p:cNvSpPr>
          <p:nvPr/>
        </p:nvSpPr>
        <p:spPr>
          <a:xfrm>
            <a:off x="960000" y="5383184"/>
            <a:ext cx="8808551" cy="575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latin typeface="Montserrat" panose="020B0604020202020204" charset="0"/>
              </a:rPr>
              <a:t>Avec des échelles temporelles différentes</a:t>
            </a:r>
          </a:p>
        </p:txBody>
      </p:sp>
    </p:spTree>
    <p:extLst>
      <p:ext uri="{BB962C8B-B14F-4D97-AF65-F5344CB8AC3E}">
        <p14:creationId xmlns:p14="http://schemas.microsoft.com/office/powerpoint/2010/main" val="1666937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959999" y="593367"/>
            <a:ext cx="9961429" cy="140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dirty="0"/>
              <a:t>Prétraitement et analyse exploratoire </a:t>
            </a:r>
            <a:br>
              <a:rPr lang="fr-FR" dirty="0"/>
            </a:br>
            <a:r>
              <a:rPr lang="fr-FR" sz="3200" b="0" i="1" dirty="0"/>
              <a:t>Analyse Exploratoire: insights</a:t>
            </a: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4" name="Google Shape;530;p37">
            <a:extLst>
              <a:ext uri="{FF2B5EF4-FFF2-40B4-BE49-F238E27FC236}">
                <a16:creationId xmlns:a16="http://schemas.microsoft.com/office/drawing/2014/main" id="{4B929E4A-9B0A-445C-ADC9-39A733272626}"/>
              </a:ext>
            </a:extLst>
          </p:cNvPr>
          <p:cNvSpPr txBox="1"/>
          <p:nvPr/>
        </p:nvSpPr>
        <p:spPr>
          <a:xfrm>
            <a:off x="867186" y="1774859"/>
            <a:ext cx="11092110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 </a:t>
            </a:r>
            <a:r>
              <a:rPr lang="fr-FR" sz="2000" b="1" dirty="0">
                <a:solidFill>
                  <a:srgbClr val="FF0000"/>
                </a:solidFill>
                <a:latin typeface="Montserrat" panose="020B0604020202020204" charset="0"/>
              </a:rPr>
              <a:t>Saisonnalité</a:t>
            </a:r>
            <a:r>
              <a:rPr lang="fr-FR" sz="2000" dirty="0">
                <a:latin typeface="Montserrat" panose="020B0604020202020204" charset="0"/>
              </a:rPr>
              <a:t> des consommations et productions d'énergie.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2000" dirty="0">
              <a:latin typeface="Montserrat" panose="020B06040202020202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 Saisonnalité moins présente en détaillant par sources d'énergie du fait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fr-FR" sz="2000" dirty="0">
                <a:latin typeface="Montserrat" panose="020B0604020202020204" charset="0"/>
              </a:rPr>
              <a:t>    des </a:t>
            </a:r>
            <a:r>
              <a:rPr lang="fr-FR" sz="2000" b="1" dirty="0">
                <a:solidFill>
                  <a:srgbClr val="FF0000"/>
                </a:solidFill>
                <a:latin typeface="Montserrat" panose="020B0604020202020204" charset="0"/>
              </a:rPr>
              <a:t>disparités régionales</a:t>
            </a:r>
            <a:r>
              <a:rPr lang="fr-FR" sz="2000" dirty="0">
                <a:latin typeface="Montserrat" panose="020B0604020202020204" charset="0"/>
              </a:rPr>
              <a:t>.</a:t>
            </a:r>
          </a:p>
          <a:p>
            <a:pPr marL="45720" indent="0">
              <a:spcBef>
                <a:spcPts val="0"/>
              </a:spcBef>
              <a:buNone/>
            </a:pPr>
            <a:endParaRPr lang="fr-FR" sz="2000" dirty="0">
              <a:latin typeface="Montserrat" panose="020B06040202020202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 Régions = déterminants importants avec producteurs nets (Centre-Val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fr-FR" sz="2000" dirty="0">
                <a:latin typeface="Montserrat" panose="020B0604020202020204" charset="0"/>
              </a:rPr>
              <a:t>    de Loire, Grand-Est) et consommateurs nets (PACA, Ile-de-France).</a:t>
            </a:r>
          </a:p>
          <a:p>
            <a:pPr marL="45720" indent="0">
              <a:spcBef>
                <a:spcPts val="0"/>
              </a:spcBef>
              <a:buNone/>
            </a:pPr>
            <a:endParaRPr lang="fr-FR" sz="2000" dirty="0">
              <a:latin typeface="Montserrat" panose="020B06040202020202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 Au niveau national, France = </a:t>
            </a:r>
            <a:r>
              <a:rPr lang="fr-FR" sz="2000" b="1" dirty="0">
                <a:solidFill>
                  <a:srgbClr val="FF0000"/>
                </a:solidFill>
                <a:latin typeface="Montserrat" panose="020B0604020202020204" charset="0"/>
              </a:rPr>
              <a:t>excédentaire</a:t>
            </a:r>
            <a:r>
              <a:rPr lang="fr-FR" sz="2000" dirty="0">
                <a:latin typeface="Montserrat" panose="020B0604020202020204" charset="0"/>
              </a:rPr>
              <a:t> en énergie, différent au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fr-FR" sz="2000" dirty="0">
                <a:latin typeface="Montserrat" panose="020B0604020202020204" charset="0"/>
              </a:rPr>
              <a:t>    niveau régional.</a:t>
            </a:r>
          </a:p>
          <a:p>
            <a:pPr marL="45720" indent="0">
              <a:spcBef>
                <a:spcPts val="0"/>
              </a:spcBef>
              <a:buNone/>
            </a:pPr>
            <a:endParaRPr lang="fr-FR" sz="2000" dirty="0">
              <a:latin typeface="Montserrat" panose="020B06040202020202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 </a:t>
            </a:r>
            <a:r>
              <a:rPr lang="fr-FR" sz="2000" b="1" dirty="0">
                <a:solidFill>
                  <a:srgbClr val="FF0000"/>
                </a:solidFill>
                <a:latin typeface="Montserrat" panose="020B0604020202020204" charset="0"/>
              </a:rPr>
              <a:t>Renouvelables en hausse </a:t>
            </a:r>
            <a:r>
              <a:rPr lang="fr-FR" sz="2000" dirty="0">
                <a:latin typeface="Montserrat" panose="020B0604020202020204" charset="0"/>
              </a:rPr>
              <a:t>progressive dans le mix énergétique français,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fr-FR" sz="2000" dirty="0">
                <a:latin typeface="Montserrat" panose="020B0604020202020204" charset="0"/>
              </a:rPr>
              <a:t>    accélération sur les dernières années.</a:t>
            </a:r>
          </a:p>
        </p:txBody>
      </p:sp>
    </p:spTree>
    <p:extLst>
      <p:ext uri="{BB962C8B-B14F-4D97-AF65-F5344CB8AC3E}">
        <p14:creationId xmlns:p14="http://schemas.microsoft.com/office/powerpoint/2010/main" val="325938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8"/>
          <p:cNvSpPr txBox="1">
            <a:spLocks noGrp="1"/>
          </p:cNvSpPr>
          <p:nvPr>
            <p:ph type="body" idx="1"/>
          </p:nvPr>
        </p:nvSpPr>
        <p:spPr>
          <a:xfrm>
            <a:off x="533833" y="7373833"/>
            <a:ext cx="10272000" cy="46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963042" y="1045755"/>
            <a:ext cx="6868000" cy="78713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dirty="0"/>
              <a:t>Modèle Séries Temporelles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4" name="Google Shape;530;p37">
            <a:extLst>
              <a:ext uri="{FF2B5EF4-FFF2-40B4-BE49-F238E27FC236}">
                <a16:creationId xmlns:a16="http://schemas.microsoft.com/office/drawing/2014/main" id="{4B929E4A-9B0A-445C-ADC9-39A733272626}"/>
              </a:ext>
            </a:extLst>
          </p:cNvPr>
          <p:cNvSpPr txBox="1"/>
          <p:nvPr/>
        </p:nvSpPr>
        <p:spPr>
          <a:xfrm>
            <a:off x="963042" y="2045447"/>
            <a:ext cx="11092110" cy="373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b="1" dirty="0">
                <a:latin typeface="Montserrat" panose="020B0604020202020204" charset="0"/>
              </a:rPr>
              <a:t> </a:t>
            </a:r>
            <a:r>
              <a:rPr lang="fr-FR" sz="2400" b="1" dirty="0">
                <a:solidFill>
                  <a:srgbClr val="FF0000"/>
                </a:solidFill>
                <a:latin typeface="Montserrat" panose="020B0604020202020204" charset="0"/>
              </a:rPr>
              <a:t>Objectif</a:t>
            </a:r>
            <a:r>
              <a:rPr lang="fr-FR" sz="2400" dirty="0">
                <a:latin typeface="Montserrat" panose="020B0604020202020204" charset="0"/>
              </a:rPr>
              <a:t>: Quelle va être l'évolution du mix énergétique français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b="1" dirty="0">
                <a:latin typeface="Montserrat" panose="020B0604020202020204" charset="0"/>
              </a:rPr>
              <a:t> </a:t>
            </a:r>
            <a:r>
              <a:rPr lang="fr-FR" sz="2400" b="1" dirty="0">
                <a:solidFill>
                  <a:srgbClr val="FF0000"/>
                </a:solidFill>
                <a:latin typeface="Montserrat" panose="020B0604020202020204" charset="0"/>
              </a:rPr>
              <a:t>Méthode</a:t>
            </a:r>
            <a:r>
              <a:rPr lang="fr-FR" sz="2400" dirty="0">
                <a:latin typeface="Montserrat" panose="020B0604020202020204" charset="0"/>
              </a:rPr>
              <a:t>: 4 modèles </a:t>
            </a:r>
            <a:r>
              <a:rPr lang="fr-FR" sz="2400" b="1" dirty="0">
                <a:latin typeface="Montserrat" panose="020B0604020202020204" charset="0"/>
              </a:rPr>
              <a:t>SARIMAX</a:t>
            </a:r>
            <a:r>
              <a:rPr lang="fr-FR" sz="2400" dirty="0">
                <a:latin typeface="Montserrat" panose="020B0604020202020204" charset="0"/>
              </a:rPr>
              <a:t> différents sur une base quotidienne :</a:t>
            </a:r>
          </a:p>
          <a:p>
            <a:pPr lvl="2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fr-FR" sz="2400" dirty="0">
                <a:latin typeface="Montserrat" panose="020B0604020202020204" charset="0"/>
              </a:rPr>
              <a:t> Renouvelables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400" dirty="0">
                <a:latin typeface="Montserrat" panose="020B0604020202020204" charset="0"/>
              </a:rPr>
              <a:t> Nucléaire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400" dirty="0">
                <a:latin typeface="Montserrat" panose="020B0604020202020204" charset="0"/>
              </a:rPr>
              <a:t> Thermique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fr-FR" sz="2400" dirty="0">
                <a:latin typeface="Montserrat" panose="020B0604020202020204" charset="0"/>
              </a:rPr>
              <a:t> Consommation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fr-FR" sz="2400" dirty="0">
              <a:latin typeface="Montserrat" panose="020B06040202020202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dirty="0">
                <a:latin typeface="Montserrat" panose="020B0604020202020204" charset="0"/>
              </a:rPr>
              <a:t> Processus identique pour chaque modèle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3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8"/>
          <p:cNvSpPr txBox="1">
            <a:spLocks noGrp="1"/>
          </p:cNvSpPr>
          <p:nvPr>
            <p:ph type="body" idx="1"/>
          </p:nvPr>
        </p:nvSpPr>
        <p:spPr>
          <a:xfrm>
            <a:off x="533833" y="7373833"/>
            <a:ext cx="10272000" cy="46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1288633" y="696432"/>
            <a:ext cx="6868000" cy="10763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dirty="0"/>
              <a:t>Modèle Séries Temporelles</a:t>
            </a:r>
            <a:br>
              <a:rPr lang="fr-FR" dirty="0"/>
            </a:br>
            <a:r>
              <a:rPr lang="fr-FR" sz="3200" b="0" i="1" dirty="0"/>
              <a:t>Workflow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0EE8B-6F93-4DFB-9604-7FE16675A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88" y="1952413"/>
            <a:ext cx="2623383" cy="1758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186B60-820D-49C6-A58D-BAF6D84C5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476" y="1997465"/>
            <a:ext cx="3046763" cy="1379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FF205D-6232-4CFF-BD81-3355C449A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404" y="1984694"/>
            <a:ext cx="3294880" cy="1529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DD7226-DA72-4937-AAC7-C786C1135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1783" y="4692567"/>
            <a:ext cx="3332874" cy="1056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821390-FA1C-41EC-9D25-3A292F481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589" y="4495170"/>
            <a:ext cx="3740910" cy="137998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48D24D2-27A8-4571-A6D4-08B1BF2C915D}"/>
              </a:ext>
            </a:extLst>
          </p:cNvPr>
          <p:cNvSpPr/>
          <p:nvPr/>
        </p:nvSpPr>
        <p:spPr>
          <a:xfrm>
            <a:off x="3163345" y="2578520"/>
            <a:ext cx="526708" cy="26844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944079-6043-4699-9D45-7270337960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79906" y="4509595"/>
            <a:ext cx="1683402" cy="18563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9E1B60-B792-4A0C-B69A-7A974DEFFF47}"/>
              </a:ext>
            </a:extLst>
          </p:cNvPr>
          <p:cNvSpPr txBox="1"/>
          <p:nvPr/>
        </p:nvSpPr>
        <p:spPr>
          <a:xfrm>
            <a:off x="880551" y="3707524"/>
            <a:ext cx="190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" panose="020B0604020202020204" charset="0"/>
              </a:rPr>
              <a:t>Décomposition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D8BA80-5850-4506-9C71-D2C8657A3218}"/>
              </a:ext>
            </a:extLst>
          </p:cNvPr>
          <p:cNvSpPr txBox="1"/>
          <p:nvPr/>
        </p:nvSpPr>
        <p:spPr>
          <a:xfrm>
            <a:off x="4485345" y="3707524"/>
            <a:ext cx="190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" panose="020B0604020202020204" charset="0"/>
              </a:rPr>
              <a:t>Différenciation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A5D60A-4BAD-49BC-A700-37434895EDF8}"/>
              </a:ext>
            </a:extLst>
          </p:cNvPr>
          <p:cNvSpPr txBox="1"/>
          <p:nvPr/>
        </p:nvSpPr>
        <p:spPr>
          <a:xfrm>
            <a:off x="8660827" y="3538671"/>
            <a:ext cx="190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" panose="020B0604020202020204" charset="0"/>
              </a:rPr>
              <a:t>Autocorrélation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3D495C-0F92-4AF8-B15E-BD98584B6221}"/>
              </a:ext>
            </a:extLst>
          </p:cNvPr>
          <p:cNvSpPr txBox="1"/>
          <p:nvPr/>
        </p:nvSpPr>
        <p:spPr>
          <a:xfrm>
            <a:off x="10512786" y="5160581"/>
            <a:ext cx="167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" panose="020B0604020202020204" charset="0"/>
              </a:rPr>
              <a:t>Modélisation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151B94-702F-438D-BAC4-197088794380}"/>
              </a:ext>
            </a:extLst>
          </p:cNvPr>
          <p:cNvSpPr txBox="1"/>
          <p:nvPr/>
        </p:nvSpPr>
        <p:spPr>
          <a:xfrm>
            <a:off x="5925240" y="5749185"/>
            <a:ext cx="166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" panose="020B0604020202020204" charset="0"/>
              </a:rPr>
              <a:t>Evaluation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23FD8F-9501-436E-92E5-3E55E86CDCBC}"/>
              </a:ext>
            </a:extLst>
          </p:cNvPr>
          <p:cNvSpPr txBox="1"/>
          <p:nvPr/>
        </p:nvSpPr>
        <p:spPr>
          <a:xfrm>
            <a:off x="1794068" y="5840815"/>
            <a:ext cx="166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Montserrat" panose="020B0604020202020204" charset="0"/>
              </a:rPr>
              <a:t>Prévision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083EC28-335C-4BC5-A130-9BF09AFA563E}"/>
              </a:ext>
            </a:extLst>
          </p:cNvPr>
          <p:cNvSpPr/>
          <p:nvPr/>
        </p:nvSpPr>
        <p:spPr>
          <a:xfrm>
            <a:off x="7037815" y="2578520"/>
            <a:ext cx="526708" cy="26844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D7FBEF1-DB1D-40A9-AB57-B5A8F7B19125}"/>
              </a:ext>
            </a:extLst>
          </p:cNvPr>
          <p:cNvSpPr/>
          <p:nvPr/>
        </p:nvSpPr>
        <p:spPr>
          <a:xfrm rot="5400000">
            <a:off x="9346587" y="4063557"/>
            <a:ext cx="526708" cy="26844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FEB2330-14F1-49AE-92AF-D8338F880D32}"/>
              </a:ext>
            </a:extLst>
          </p:cNvPr>
          <p:cNvSpPr/>
          <p:nvPr/>
        </p:nvSpPr>
        <p:spPr>
          <a:xfrm rot="10800000">
            <a:off x="8299529" y="5086652"/>
            <a:ext cx="526708" cy="26844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39B0015-1939-46EC-8D76-EEA1679B68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9533" y="3377445"/>
            <a:ext cx="2736647" cy="39673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EEA20FBD-5681-4F93-BBB7-7A9072A5B485}"/>
              </a:ext>
            </a:extLst>
          </p:cNvPr>
          <p:cNvSpPr/>
          <p:nvPr/>
        </p:nvSpPr>
        <p:spPr>
          <a:xfrm rot="10800000">
            <a:off x="4221992" y="5078629"/>
            <a:ext cx="526708" cy="26844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10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8"/>
          <p:cNvSpPr txBox="1">
            <a:spLocks noGrp="1"/>
          </p:cNvSpPr>
          <p:nvPr>
            <p:ph type="body" idx="1"/>
          </p:nvPr>
        </p:nvSpPr>
        <p:spPr>
          <a:xfrm>
            <a:off x="533833" y="7373833"/>
            <a:ext cx="10272000" cy="46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1288633" y="696433"/>
            <a:ext cx="6868000" cy="105772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dirty="0"/>
              <a:t>Modèle Séries Temporelles</a:t>
            </a:r>
            <a:br>
              <a:rPr lang="fr-FR" dirty="0"/>
            </a:br>
            <a:r>
              <a:rPr lang="fr-FR" sz="3200" b="0" i="1" dirty="0"/>
              <a:t>Conclusions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4" name="Google Shape;530;p37">
            <a:extLst>
              <a:ext uri="{FF2B5EF4-FFF2-40B4-BE49-F238E27FC236}">
                <a16:creationId xmlns:a16="http://schemas.microsoft.com/office/drawing/2014/main" id="{4B929E4A-9B0A-445C-ADC9-39A733272626}"/>
              </a:ext>
            </a:extLst>
          </p:cNvPr>
          <p:cNvSpPr txBox="1"/>
          <p:nvPr/>
        </p:nvSpPr>
        <p:spPr>
          <a:xfrm>
            <a:off x="384544" y="1773125"/>
            <a:ext cx="11092110" cy="241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 Challenge: rupture exogène du Covid-19 =&gt; </a:t>
            </a:r>
            <a:r>
              <a:rPr lang="fr-FR" sz="2000" b="1" dirty="0">
                <a:solidFill>
                  <a:srgbClr val="FF0000"/>
                </a:solidFill>
                <a:latin typeface="Montserrat" panose="020B0604020202020204" charset="0"/>
              </a:rPr>
              <a:t>incertitudes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b="1" dirty="0">
                <a:latin typeface="Montserrat" panose="020B0604020202020204" charset="0"/>
              </a:rPr>
              <a:t> </a:t>
            </a:r>
            <a:r>
              <a:rPr lang="fr-FR" sz="2000" dirty="0">
                <a:latin typeface="Montserrat" panose="020B0604020202020204" charset="0"/>
              </a:rPr>
              <a:t>Mais modèles pour l’instant </a:t>
            </a:r>
            <a:r>
              <a:rPr lang="fr-FR" sz="2000" b="1" dirty="0">
                <a:solidFill>
                  <a:srgbClr val="FF0000"/>
                </a:solidFill>
                <a:latin typeface="Montserrat" panose="020B0604020202020204" charset="0"/>
              </a:rPr>
              <a:t>cohérents</a:t>
            </a:r>
            <a:r>
              <a:rPr lang="fr-FR" sz="2000" dirty="0">
                <a:latin typeface="Montserrat" panose="020B0604020202020204" charset="0"/>
              </a:rPr>
              <a:t> en terme de score et de tendance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2000" b="1" dirty="0">
                <a:latin typeface="Montserrat" panose="020B0604020202020204" charset="0"/>
              </a:rPr>
              <a:t> </a:t>
            </a:r>
            <a:r>
              <a:rPr lang="fr-FR" sz="2000" b="1" dirty="0">
                <a:solidFill>
                  <a:srgbClr val="FF0000"/>
                </a:solidFill>
                <a:latin typeface="Montserrat" panose="020B0604020202020204" charset="0"/>
              </a:rPr>
              <a:t>Insights</a:t>
            </a:r>
            <a:r>
              <a:rPr lang="fr-FR" sz="2000" dirty="0">
                <a:latin typeface="Montserrat" panose="020B0604020202020204" charset="0"/>
              </a:rPr>
              <a:t>: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2000" dirty="0">
                <a:latin typeface="Montserrat" panose="020B0604020202020204" charset="0"/>
              </a:rPr>
              <a:t> Saisonnalité confirmée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2000" dirty="0">
                <a:latin typeface="Montserrat" panose="020B0604020202020204" charset="0"/>
              </a:rPr>
              <a:t> Hausse prévue de la part des renouvelables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2000" dirty="0">
                <a:latin typeface="Montserrat" panose="020B0604020202020204" charset="0"/>
              </a:rPr>
              <a:t> Nucléaire = variable d’ajustement à la consommation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77367-916D-4BC4-83A5-FCE5D3CE1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048" y="2511776"/>
            <a:ext cx="4096537" cy="3907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346483-10A1-4D5B-8D1D-B0576AC2C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413" y="4279311"/>
            <a:ext cx="5261645" cy="1998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8CA3A9-F9A5-49A5-A11F-7F89D5E2CBA9}"/>
              </a:ext>
            </a:extLst>
          </p:cNvPr>
          <p:cNvSpPr txBox="1"/>
          <p:nvPr/>
        </p:nvSpPr>
        <p:spPr>
          <a:xfrm>
            <a:off x="1477352" y="4030962"/>
            <a:ext cx="442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Montserrat" panose="020B0604020202020204" charset="0"/>
              </a:rPr>
              <a:t>Taux de couverture de la conso par les renouvelables</a:t>
            </a:r>
          </a:p>
        </p:txBody>
      </p:sp>
    </p:spTree>
    <p:extLst>
      <p:ext uri="{BB962C8B-B14F-4D97-AF65-F5344CB8AC3E}">
        <p14:creationId xmlns:p14="http://schemas.microsoft.com/office/powerpoint/2010/main" val="1037535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549945" y="819398"/>
            <a:ext cx="10372397" cy="8244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dirty="0"/>
              <a:t>Modèle Clustering: Relations entre régions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4" name="Google Shape;530;p37">
            <a:extLst>
              <a:ext uri="{FF2B5EF4-FFF2-40B4-BE49-F238E27FC236}">
                <a16:creationId xmlns:a16="http://schemas.microsoft.com/office/drawing/2014/main" id="{4B929E4A-9B0A-445C-ADC9-39A733272626}"/>
              </a:ext>
            </a:extLst>
          </p:cNvPr>
          <p:cNvSpPr txBox="1"/>
          <p:nvPr/>
        </p:nvSpPr>
        <p:spPr>
          <a:xfrm>
            <a:off x="549945" y="1993367"/>
            <a:ext cx="11092110" cy="403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rgbClr val="FF0000"/>
                </a:solidFill>
                <a:latin typeface="Montserrat" panose="020B0604020202020204" charset="0"/>
              </a:rPr>
              <a:t>Préoccupation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>
                <a:latin typeface="Montserrat" panose="020B0604020202020204" charset="0"/>
              </a:rPr>
              <a:t>Regrouper les régions en fonction des séries temporelles issues de la </a:t>
            </a:r>
            <a:r>
              <a:rPr lang="fr-FR" sz="2000" b="1" dirty="0">
                <a:latin typeface="Montserrat" panose="020B0604020202020204" charset="0"/>
              </a:rPr>
              <a:t>consommation</a:t>
            </a:r>
            <a:r>
              <a:rPr lang="fr-FR" sz="2000" dirty="0">
                <a:latin typeface="Montserrat" panose="020B0604020202020204" charset="0"/>
              </a:rPr>
              <a:t> ou de la </a:t>
            </a:r>
            <a:r>
              <a:rPr lang="fr-FR" sz="2000" b="1" dirty="0">
                <a:latin typeface="Montserrat" panose="020B0604020202020204" charset="0"/>
              </a:rPr>
              <a:t>production</a:t>
            </a:r>
            <a:r>
              <a:rPr lang="fr-FR" sz="2000" dirty="0">
                <a:latin typeface="Montserrat" panose="020B0604020202020204" charset="0"/>
              </a:rPr>
              <a:t> (par type d’énergie). 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fr-FR" sz="2000" dirty="0">
              <a:latin typeface="Montserrat" panose="020B060402020202020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2000" b="1" dirty="0">
                <a:solidFill>
                  <a:srgbClr val="FF0000"/>
                </a:solidFill>
                <a:latin typeface="Montserrat" panose="020B0604020202020204" charset="0"/>
              </a:rPr>
              <a:t>Quelques enjeux </a:t>
            </a:r>
            <a:r>
              <a:rPr lang="fr-FR" sz="2000" b="1" dirty="0">
                <a:latin typeface="Montserrat" panose="020B0604020202020204" charset="0"/>
              </a:rPr>
              <a:t> 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sz="2000" dirty="0">
                <a:latin typeface="Montserrat" panose="020B0604020202020204" charset="0"/>
              </a:rPr>
              <a:t>Dégager les tendances spatiales : mise en évidence d’éventuelles relations complexes qui peuvent exister entre les séries temporelles.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>
                <a:latin typeface="Montserrat" panose="020B0604020202020204" charset="0"/>
              </a:rPr>
              <a:t>Constituer des classes de données plus homogènes en vue de l’optimisation des modèles et traitements.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2000" dirty="0">
                <a:latin typeface="Montserrat" panose="020B0604020202020204" charset="0"/>
              </a:rPr>
              <a:t>Localisation des sites de production des différents types d’énergie. </a:t>
            </a:r>
            <a:endParaRPr lang="fr-FR" sz="2000" b="1" dirty="0">
              <a:latin typeface="Montserrat" panose="020B060402020202020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FR" sz="2000" dirty="0">
              <a:latin typeface="Montserrat" panose="020B060402020202020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FR" sz="20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069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549945" y="418706"/>
            <a:ext cx="10866731" cy="140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dirty="0"/>
              <a:t>Modèle Clustering: Relations entre régions</a:t>
            </a:r>
            <a:br>
              <a:rPr lang="fr-FR" dirty="0"/>
            </a:br>
            <a:r>
              <a:rPr lang="fr-FR" sz="3200" b="0" i="1" dirty="0"/>
              <a:t>Etude exploratoire spécifique</a:t>
            </a: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44" y="2089129"/>
            <a:ext cx="10576967" cy="3489683"/>
          </a:xfrm>
          <a:prstGeom prst="rect">
            <a:avLst/>
          </a:prstGeom>
        </p:spPr>
      </p:pic>
      <p:sp>
        <p:nvSpPr>
          <p:cNvPr id="4" name="Google Shape;530;p37">
            <a:extLst>
              <a:ext uri="{FF2B5EF4-FFF2-40B4-BE49-F238E27FC236}">
                <a16:creationId xmlns:a16="http://schemas.microsoft.com/office/drawing/2014/main" id="{4B929E4A-9B0A-445C-ADC9-39A733272626}"/>
              </a:ext>
            </a:extLst>
          </p:cNvPr>
          <p:cNvSpPr txBox="1"/>
          <p:nvPr/>
        </p:nvSpPr>
        <p:spPr>
          <a:xfrm>
            <a:off x="549945" y="1571915"/>
            <a:ext cx="1109211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sz="2000" b="1" dirty="0">
                <a:latin typeface="Montserrat" panose="020B0604020202020204" charset="0"/>
              </a:rPr>
              <a:t>Variation des séries temporelles par région</a:t>
            </a:r>
          </a:p>
        </p:txBody>
      </p:sp>
      <p:sp>
        <p:nvSpPr>
          <p:cNvPr id="6" name="ZoneTexte 10">
            <a:extLst>
              <a:ext uri="{FF2B5EF4-FFF2-40B4-BE49-F238E27FC236}">
                <a16:creationId xmlns:a16="http://schemas.microsoft.com/office/drawing/2014/main" id="{DCE261EF-10AB-4024-87FF-D77DE6AF9ADF}"/>
              </a:ext>
            </a:extLst>
          </p:cNvPr>
          <p:cNvSpPr txBox="1"/>
          <p:nvPr/>
        </p:nvSpPr>
        <p:spPr>
          <a:xfrm>
            <a:off x="3104707" y="2342822"/>
            <a:ext cx="3189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  <a:latin typeface="Montserrat" panose="020B0604020202020204" charset="0"/>
              </a:rPr>
              <a:t>Consommation </a:t>
            </a:r>
            <a:endParaRPr lang="fr-FR" sz="2800" b="1" dirty="0">
              <a:solidFill>
                <a:srgbClr val="FF0000"/>
              </a:solidFill>
              <a:latin typeface="Montserrat" panose="020B0604020202020204" charset="0"/>
            </a:endParaRPr>
          </a:p>
        </p:txBody>
      </p:sp>
      <p:sp>
        <p:nvSpPr>
          <p:cNvPr id="7" name="ZoneTexte 11">
            <a:extLst>
              <a:ext uri="{FF2B5EF4-FFF2-40B4-BE49-F238E27FC236}">
                <a16:creationId xmlns:a16="http://schemas.microsoft.com/office/drawing/2014/main" id="{A0E34879-FF01-4D55-A2D7-D9A433E2F46B}"/>
              </a:ext>
            </a:extLst>
          </p:cNvPr>
          <p:cNvSpPr txBox="1"/>
          <p:nvPr/>
        </p:nvSpPr>
        <p:spPr>
          <a:xfrm>
            <a:off x="549945" y="5578812"/>
            <a:ext cx="10909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Montserrat" panose="020B0604020202020204" charset="0"/>
              </a:rPr>
              <a:t>Observation : </a:t>
            </a:r>
            <a:r>
              <a:rPr lang="fr-FR" sz="2000" dirty="0">
                <a:latin typeface="Montserrat" panose="020B0604020202020204" charset="0"/>
              </a:rPr>
              <a:t>les courbes sont plus/moins parallèles dans le temps. </a:t>
            </a:r>
          </a:p>
        </p:txBody>
      </p:sp>
    </p:spTree>
    <p:extLst>
      <p:ext uri="{BB962C8B-B14F-4D97-AF65-F5344CB8AC3E}">
        <p14:creationId xmlns:p14="http://schemas.microsoft.com/office/powerpoint/2010/main" val="1301969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441250" y="355351"/>
            <a:ext cx="10249107" cy="140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dirty="0"/>
              <a:t>Modèle Clustering: Relations entre régions</a:t>
            </a:r>
            <a:br>
              <a:rPr lang="fr-FR" dirty="0"/>
            </a:br>
            <a:r>
              <a:rPr lang="fr-FR" sz="3200" b="0" i="1" dirty="0"/>
              <a:t>Etude exploratoire spécifique</a:t>
            </a: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4" name="Google Shape;530;p37">
            <a:extLst>
              <a:ext uri="{FF2B5EF4-FFF2-40B4-BE49-F238E27FC236}">
                <a16:creationId xmlns:a16="http://schemas.microsoft.com/office/drawing/2014/main" id="{4B929E4A-9B0A-445C-ADC9-39A733272626}"/>
              </a:ext>
            </a:extLst>
          </p:cNvPr>
          <p:cNvSpPr txBox="1"/>
          <p:nvPr/>
        </p:nvSpPr>
        <p:spPr>
          <a:xfrm>
            <a:off x="507735" y="1509145"/>
            <a:ext cx="1109211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sz="2000" b="1" dirty="0">
                <a:latin typeface="Montserrat" panose="020B0604020202020204" charset="0"/>
              </a:rPr>
              <a:t>Variation des séries temporelles par région</a:t>
            </a:r>
          </a:p>
        </p:txBody>
      </p:sp>
      <p:pic>
        <p:nvPicPr>
          <p:cNvPr id="8" name="Image 4">
            <a:extLst>
              <a:ext uri="{FF2B5EF4-FFF2-40B4-BE49-F238E27FC236}">
                <a16:creationId xmlns:a16="http://schemas.microsoft.com/office/drawing/2014/main" id="{DB2F3A7B-428E-4752-BEAF-855746597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50" y="2001557"/>
            <a:ext cx="11020648" cy="3664657"/>
          </a:xfrm>
          <a:prstGeom prst="rect">
            <a:avLst/>
          </a:prstGeom>
        </p:spPr>
      </p:pic>
      <p:sp>
        <p:nvSpPr>
          <p:cNvPr id="9" name="ZoneTexte 10">
            <a:extLst>
              <a:ext uri="{FF2B5EF4-FFF2-40B4-BE49-F238E27FC236}">
                <a16:creationId xmlns:a16="http://schemas.microsoft.com/office/drawing/2014/main" id="{854004C4-B59E-41AD-AA4C-1193B3F09F3D}"/>
              </a:ext>
            </a:extLst>
          </p:cNvPr>
          <p:cNvSpPr txBox="1"/>
          <p:nvPr/>
        </p:nvSpPr>
        <p:spPr>
          <a:xfrm rot="20681467">
            <a:off x="1402243" y="2403991"/>
            <a:ext cx="2061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  <a:latin typeface="Montserrat" panose="020B0604020202020204" charset="0"/>
              </a:rPr>
              <a:t>Solaire 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C1C5515C-C177-4173-9B8B-BEFEB9F95D88}"/>
              </a:ext>
            </a:extLst>
          </p:cNvPr>
          <p:cNvSpPr txBox="1"/>
          <p:nvPr/>
        </p:nvSpPr>
        <p:spPr>
          <a:xfrm>
            <a:off x="552893" y="5651820"/>
            <a:ext cx="10909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Montserrat" panose="020B0604020202020204" charset="0"/>
              </a:rPr>
              <a:t>Hypothèse 1 : </a:t>
            </a:r>
            <a:r>
              <a:rPr lang="fr-FR" sz="2000" dirty="0">
                <a:latin typeface="Montserrat" panose="020B0604020202020204" charset="0"/>
              </a:rPr>
              <a:t>Forte corrélation entre les séries temporelles régionales. </a:t>
            </a:r>
          </a:p>
        </p:txBody>
      </p:sp>
    </p:spTree>
    <p:extLst>
      <p:ext uri="{BB962C8B-B14F-4D97-AF65-F5344CB8AC3E}">
        <p14:creationId xmlns:p14="http://schemas.microsoft.com/office/powerpoint/2010/main" val="1974403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0485438" y="6224588"/>
            <a:ext cx="1706562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83" y="360353"/>
            <a:ext cx="8212252" cy="5647277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856942" y="5905620"/>
            <a:ext cx="1135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Montserrat" panose="020B0604020202020204" charset="0"/>
              </a:rPr>
              <a:t>Confirmation de l’hypothèse </a:t>
            </a:r>
            <a:r>
              <a:rPr lang="fr-FR" sz="2000" dirty="0" smtClean="0">
                <a:latin typeface="Montserrat" panose="020B0604020202020204" charset="0"/>
              </a:rPr>
              <a:t>1, matrice </a:t>
            </a:r>
            <a:r>
              <a:rPr lang="fr-FR" sz="2000" dirty="0">
                <a:latin typeface="Montserrat" panose="020B0604020202020204" charset="0"/>
              </a:rPr>
              <a:t>de corrélation. </a:t>
            </a:r>
          </a:p>
        </p:txBody>
      </p:sp>
      <p:sp>
        <p:nvSpPr>
          <p:cNvPr id="14" name="ZoneTexte 13"/>
          <p:cNvSpPr txBox="1"/>
          <p:nvPr/>
        </p:nvSpPr>
        <p:spPr>
          <a:xfrm rot="20681467">
            <a:off x="9387872" y="2078211"/>
            <a:ext cx="2197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  <a:latin typeface="Montserrat" panose="020B0604020202020204" charset="0"/>
              </a:rPr>
              <a:t>Solaire </a:t>
            </a:r>
          </a:p>
        </p:txBody>
      </p:sp>
    </p:spTree>
    <p:extLst>
      <p:ext uri="{BB962C8B-B14F-4D97-AF65-F5344CB8AC3E}">
        <p14:creationId xmlns:p14="http://schemas.microsoft.com/office/powerpoint/2010/main" val="381719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/>
          <p:nvPr/>
        </p:nvSpPr>
        <p:spPr>
          <a:xfrm rot="2472471">
            <a:off x="5445747" y="4214289"/>
            <a:ext cx="1178847" cy="765412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>
              <a:alpha val="4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35"/>
          <p:cNvSpPr/>
          <p:nvPr/>
        </p:nvSpPr>
        <p:spPr>
          <a:xfrm>
            <a:off x="1716096" y="4215217"/>
            <a:ext cx="1176008" cy="763569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>
              <a:alpha val="4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35"/>
          <p:cNvSpPr/>
          <p:nvPr/>
        </p:nvSpPr>
        <p:spPr>
          <a:xfrm rot="2472471">
            <a:off x="5445747" y="2149422"/>
            <a:ext cx="1178847" cy="765412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>
              <a:alpha val="4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35"/>
          <p:cNvSpPr/>
          <p:nvPr/>
        </p:nvSpPr>
        <p:spPr>
          <a:xfrm>
            <a:off x="1716096" y="2150350"/>
            <a:ext cx="1176008" cy="763569"/>
          </a:xfrm>
          <a:custGeom>
            <a:avLst/>
            <a:gdLst/>
            <a:ahLst/>
            <a:cxnLst/>
            <a:rect l="l" t="t" r="r" b="b"/>
            <a:pathLst>
              <a:path w="29962" h="19454" extrusionOk="0">
                <a:moveTo>
                  <a:pt x="12982" y="1"/>
                </a:moveTo>
                <a:cubicBezTo>
                  <a:pt x="3874" y="1"/>
                  <a:pt x="0" y="13947"/>
                  <a:pt x="9003" y="18403"/>
                </a:cubicBezTo>
                <a:cubicBezTo>
                  <a:pt x="10476" y="19130"/>
                  <a:pt x="11984" y="19454"/>
                  <a:pt x="13452" y="19454"/>
                </a:cubicBezTo>
                <a:cubicBezTo>
                  <a:pt x="22485" y="19454"/>
                  <a:pt x="29961" y="7187"/>
                  <a:pt x="17886" y="1246"/>
                </a:cubicBezTo>
                <a:cubicBezTo>
                  <a:pt x="16131" y="381"/>
                  <a:pt x="14485" y="1"/>
                  <a:pt x="12982" y="1"/>
                </a:cubicBezTo>
                <a:close/>
              </a:path>
            </a:pathLst>
          </a:custGeom>
          <a:solidFill>
            <a:srgbClr val="5AF1D1">
              <a:alpha val="490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35"/>
          <p:cNvSpPr txBox="1">
            <a:spLocks noGrp="1"/>
          </p:cNvSpPr>
          <p:nvPr>
            <p:ph type="title"/>
          </p:nvPr>
        </p:nvSpPr>
        <p:spPr>
          <a:xfrm>
            <a:off x="1723467" y="724898"/>
            <a:ext cx="6868000" cy="19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Plan de la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présentation</a:t>
            </a: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35"/>
          <p:cNvSpPr txBox="1">
            <a:spLocks noGrp="1"/>
          </p:cNvSpPr>
          <p:nvPr>
            <p:ph type="body" idx="1"/>
          </p:nvPr>
        </p:nvSpPr>
        <p:spPr>
          <a:xfrm>
            <a:off x="533833" y="7373833"/>
            <a:ext cx="10272000" cy="4601200"/>
          </a:xfrm>
          <a:prstGeom prst="rect">
            <a:avLst/>
          </a:prstGeom>
        </p:spPr>
        <p:txBody>
          <a:bodyPr spcFirstLastPara="1" vert="horz" wrap="square" lIns="121900" tIns="121900" rIns="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 sz="1867">
                <a:latin typeface="Montserrat"/>
                <a:ea typeface="Montserrat"/>
                <a:cs typeface="Montserrat"/>
                <a:sym typeface="Montserrat"/>
              </a:rPr>
              <a:t>TITRE</a:t>
            </a:r>
            <a:endParaRPr sz="1867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35"/>
          <p:cNvSpPr txBox="1">
            <a:spLocks noGrp="1"/>
          </p:cNvSpPr>
          <p:nvPr>
            <p:ph type="subTitle" idx="4294967295"/>
          </p:nvPr>
        </p:nvSpPr>
        <p:spPr>
          <a:xfrm>
            <a:off x="1723467" y="2932033"/>
            <a:ext cx="2781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2133"/>
              </a:spcAft>
              <a:buNone/>
            </a:pPr>
            <a:r>
              <a:rPr lang="en-GB" sz="1867" dirty="0">
                <a:latin typeface="Montserrat"/>
                <a:ea typeface="Montserrat"/>
                <a:cs typeface="Montserrat"/>
                <a:sym typeface="Montserrat"/>
              </a:rPr>
              <a:t>Introduction, </a:t>
            </a:r>
            <a:r>
              <a:rPr lang="en-GB" sz="1867" dirty="0" err="1">
                <a:latin typeface="Montserrat"/>
                <a:ea typeface="Montserrat"/>
                <a:cs typeface="Montserrat"/>
                <a:sym typeface="Montserrat"/>
              </a:rPr>
              <a:t>problématique</a:t>
            </a:r>
            <a:r>
              <a:rPr lang="en-GB" sz="1867" dirty="0">
                <a:latin typeface="Montserrat"/>
                <a:ea typeface="Montserrat"/>
                <a:cs typeface="Montserrat"/>
                <a:sym typeface="Montserrat"/>
              </a:rPr>
              <a:t> et </a:t>
            </a:r>
            <a:r>
              <a:rPr lang="en-GB" sz="1867" dirty="0" err="1">
                <a:latin typeface="Montserrat"/>
                <a:ea typeface="Montserrat"/>
                <a:cs typeface="Montserrat"/>
                <a:sym typeface="Montserrat"/>
              </a:rPr>
              <a:t>objectifs</a:t>
            </a:r>
            <a:endParaRPr lang="en-GB" sz="1867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35"/>
          <p:cNvSpPr txBox="1">
            <a:spLocks noGrp="1"/>
          </p:cNvSpPr>
          <p:nvPr>
            <p:ph type="subTitle" idx="4294967295"/>
          </p:nvPr>
        </p:nvSpPr>
        <p:spPr>
          <a:xfrm>
            <a:off x="5475200" y="4991901"/>
            <a:ext cx="2781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2133"/>
              </a:spcAft>
              <a:buNone/>
            </a:pPr>
            <a:r>
              <a:rPr lang="en-GB" sz="1867" dirty="0">
                <a:latin typeface="Montserrat"/>
                <a:ea typeface="Montserrat"/>
                <a:cs typeface="Montserrat"/>
                <a:sym typeface="Montserrat"/>
              </a:rPr>
              <a:t>Conclusion, </a:t>
            </a:r>
            <a:r>
              <a:rPr lang="en-GB" sz="1867" dirty="0" err="1">
                <a:latin typeface="Montserrat"/>
                <a:ea typeface="Montserrat"/>
                <a:cs typeface="Montserrat"/>
                <a:sym typeface="Montserrat"/>
              </a:rPr>
              <a:t>difficultés</a:t>
            </a:r>
            <a:r>
              <a:rPr lang="en-GB" sz="1867" dirty="0">
                <a:latin typeface="Montserrat"/>
                <a:ea typeface="Montserrat"/>
                <a:cs typeface="Montserrat"/>
                <a:sym typeface="Montserrat"/>
              </a:rPr>
              <a:t> et perspectives</a:t>
            </a:r>
            <a:endParaRPr sz="1867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35"/>
          <p:cNvSpPr txBox="1">
            <a:spLocks noGrp="1"/>
          </p:cNvSpPr>
          <p:nvPr>
            <p:ph type="title" idx="4294967295"/>
          </p:nvPr>
        </p:nvSpPr>
        <p:spPr>
          <a:xfrm>
            <a:off x="1820233" y="2112567"/>
            <a:ext cx="888800" cy="5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4000" b="1"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40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35"/>
          <p:cNvSpPr txBox="1">
            <a:spLocks noGrp="1"/>
          </p:cNvSpPr>
          <p:nvPr>
            <p:ph type="title" idx="4294967295"/>
          </p:nvPr>
        </p:nvSpPr>
        <p:spPr>
          <a:xfrm>
            <a:off x="1820239" y="4176300"/>
            <a:ext cx="1176000" cy="5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b="1" dirty="0"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3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35"/>
          <p:cNvSpPr txBox="1">
            <a:spLocks noGrp="1"/>
          </p:cNvSpPr>
          <p:nvPr>
            <p:ph type="title" idx="4294967295"/>
          </p:nvPr>
        </p:nvSpPr>
        <p:spPr>
          <a:xfrm>
            <a:off x="5558348" y="4176300"/>
            <a:ext cx="1253418" cy="5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b="1" dirty="0"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3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35"/>
          <p:cNvSpPr txBox="1">
            <a:spLocks noGrp="1"/>
          </p:cNvSpPr>
          <p:nvPr>
            <p:ph type="subTitle" idx="4294967295"/>
          </p:nvPr>
        </p:nvSpPr>
        <p:spPr>
          <a:xfrm>
            <a:off x="5475200" y="2932033"/>
            <a:ext cx="2781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2133"/>
              </a:spcAft>
              <a:buNone/>
            </a:pPr>
            <a:r>
              <a:rPr lang="en-GB" sz="1867" dirty="0" err="1">
                <a:latin typeface="Montserrat"/>
                <a:ea typeface="Montserrat"/>
                <a:cs typeface="Montserrat"/>
                <a:sym typeface="Montserrat"/>
              </a:rPr>
              <a:t>Prétraitement</a:t>
            </a:r>
            <a:r>
              <a:rPr lang="en-GB" sz="1867" dirty="0">
                <a:latin typeface="Montserrat"/>
                <a:ea typeface="Montserrat"/>
                <a:cs typeface="Montserrat"/>
                <a:sym typeface="Montserrat"/>
              </a:rPr>
              <a:t> et analyse </a:t>
            </a:r>
            <a:r>
              <a:rPr lang="en-GB" sz="1867" dirty="0" err="1">
                <a:latin typeface="Montserrat"/>
                <a:ea typeface="Montserrat"/>
                <a:cs typeface="Montserrat"/>
                <a:sym typeface="Montserrat"/>
              </a:rPr>
              <a:t>exploratoire</a:t>
            </a:r>
            <a:r>
              <a:rPr lang="en-GB" sz="1867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67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35"/>
          <p:cNvSpPr txBox="1">
            <a:spLocks noGrp="1"/>
          </p:cNvSpPr>
          <p:nvPr>
            <p:ph type="title" idx="4294967295"/>
          </p:nvPr>
        </p:nvSpPr>
        <p:spPr>
          <a:xfrm>
            <a:off x="5558348" y="2112567"/>
            <a:ext cx="1078758" cy="5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b="1" dirty="0"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3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35"/>
          <p:cNvSpPr txBox="1">
            <a:spLocks noGrp="1"/>
          </p:cNvSpPr>
          <p:nvPr>
            <p:ph type="subTitle" idx="4294967295"/>
          </p:nvPr>
        </p:nvSpPr>
        <p:spPr>
          <a:xfrm>
            <a:off x="1820233" y="5009367"/>
            <a:ext cx="2781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spcAft>
                <a:spcPts val="2133"/>
              </a:spcAft>
              <a:buNone/>
            </a:pPr>
            <a:r>
              <a:rPr lang="en-GB" sz="1867" dirty="0" err="1">
                <a:latin typeface="Montserrat"/>
                <a:ea typeface="Montserrat"/>
                <a:cs typeface="Montserrat"/>
                <a:sym typeface="Montserrat"/>
              </a:rPr>
              <a:t>Modélisation</a:t>
            </a:r>
            <a:r>
              <a:rPr lang="en-GB" sz="1867" dirty="0">
                <a:latin typeface="Montserrat"/>
                <a:ea typeface="Montserrat"/>
                <a:cs typeface="Montserrat"/>
                <a:sym typeface="Montserrat"/>
              </a:rPr>
              <a:t> et </a:t>
            </a:r>
            <a:r>
              <a:rPr lang="en-GB" sz="1867" dirty="0" err="1">
                <a:latin typeface="Montserrat"/>
                <a:ea typeface="Montserrat"/>
                <a:cs typeface="Montserrat"/>
                <a:sym typeface="Montserrat"/>
              </a:rPr>
              <a:t>résultats</a:t>
            </a:r>
            <a:endParaRPr sz="1867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518210" y="552270"/>
            <a:ext cx="10351848" cy="140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dirty="0"/>
              <a:t>Modèle Clustering: Relations entre régions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Google Shape;530;p37">
                <a:extLst>
                  <a:ext uri="{FF2B5EF4-FFF2-40B4-BE49-F238E27FC236}">
                    <a16:creationId xmlns:a16="http://schemas.microsoft.com/office/drawing/2014/main" id="{4B929E4A-9B0A-445C-ADC9-39A733272626}"/>
                  </a:ext>
                </a:extLst>
              </p:cNvPr>
              <p:cNvSpPr txBox="1"/>
              <p:nvPr/>
            </p:nvSpPr>
            <p:spPr>
              <a:xfrm>
                <a:off x="600404" y="1401479"/>
                <a:ext cx="11092110" cy="48628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fr-FR" sz="2400" b="1" dirty="0">
                    <a:latin typeface="Montserrat" panose="020B0604020202020204" charset="0"/>
                  </a:rPr>
                  <a:t>Hypothèse </a:t>
                </a:r>
              </a:p>
              <a:p>
                <a:r>
                  <a:rPr lang="fr-FR" sz="2000" i="1" dirty="0">
                    <a:latin typeface="Montserrat" panose="020B0604020202020204" charset="0"/>
                  </a:rPr>
                  <a:t>L’ordre de grandeur des valeurs est un critère discriminatoire déterminant.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fr-FR" sz="2000" dirty="0">
                    <a:latin typeface="Montserrat" panose="020B0604020202020204" charset="0"/>
                    <a:cs typeface="Times New Roman" panose="02020603050405020304" pitchFamily="18" charset="0"/>
                  </a:rPr>
                  <a:t>Faire ressortir les groupes sur la base de ce critère discriminatoire.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fr-FR" sz="2000" dirty="0">
                    <a:latin typeface="Montserrat" panose="020B0604020202020204" charset="0"/>
                    <a:cs typeface="Times New Roman" panose="02020603050405020304" pitchFamily="18" charset="0"/>
                  </a:rPr>
                  <a:t>odèle clustering non supervisé.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>
                    <a:latin typeface="Montserrat" panose="020B0604020202020204" charset="0"/>
                    <a:cs typeface="Times New Roman" panose="02020603050405020304" pitchFamily="18" charset="0"/>
                  </a:rPr>
                  <a:t> Métrique : </a:t>
                </a:r>
                <a:r>
                  <a:rPr lang="fr-FR" sz="2000" dirty="0" err="1">
                    <a:latin typeface="Montserrat" panose="020B0604020202020204" charset="0"/>
                    <a:cs typeface="Times New Roman" panose="02020603050405020304" pitchFamily="18" charset="0"/>
                  </a:rPr>
                  <a:t>Dynamic</a:t>
                </a:r>
                <a:r>
                  <a:rPr lang="fr-FR" sz="2000" dirty="0">
                    <a:latin typeface="Montserrat" panose="020B0604020202020204" charset="0"/>
                    <a:cs typeface="Times New Roman" panose="02020603050405020304" pitchFamily="18" charset="0"/>
                  </a:rPr>
                  <a:t> time </a:t>
                </a:r>
                <a:r>
                  <a:rPr lang="fr-FR" sz="2000" dirty="0" err="1">
                    <a:latin typeface="Montserrat" panose="020B0604020202020204" charset="0"/>
                    <a:cs typeface="Times New Roman" panose="02020603050405020304" pitchFamily="18" charset="0"/>
                  </a:rPr>
                  <a:t>warping</a:t>
                </a:r>
                <a:r>
                  <a:rPr lang="fr-FR" sz="2000" dirty="0">
                    <a:latin typeface="Montserrat" panose="020B0604020202020204" charset="0"/>
                    <a:cs typeface="Times New Roman" panose="02020603050405020304" pitchFamily="18" charset="0"/>
                  </a:rPr>
                  <a:t> (DTW).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fr-FR" sz="2000" dirty="0">
                    <a:latin typeface="Montserrat" panose="020B0604020202020204" charset="0"/>
                    <a:cs typeface="Times New Roman" panose="02020603050405020304" pitchFamily="18" charset="0"/>
                  </a:rPr>
                  <a:t> Nombre optimal de classes est 3 (trouvé par la méthode du coude).</a:t>
                </a:r>
              </a:p>
              <a:p>
                <a:pPr lvl="1"/>
                <a:r>
                  <a:rPr lang="fr-FR" sz="2000" dirty="0">
                    <a:latin typeface="Montserrat" panose="020B060402020202020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000" dirty="0">
                    <a:latin typeface="Montserrat" panose="020B0604020202020204" charset="0"/>
                  </a:rPr>
                  <a:t>Représentation spatiale des régions</a:t>
                </a:r>
              </a:p>
              <a:p>
                <a:r>
                  <a:rPr lang="fr-FR" sz="2000" dirty="0">
                    <a:latin typeface="Montserrat" panose="020B0604020202020204" charset="0"/>
                  </a:rPr>
                  <a:t>	</a:t>
                </a:r>
                <a:r>
                  <a:rPr lang="fr-FR" sz="2000" dirty="0">
                    <a:latin typeface="Montserrat" panose="020B060402020202020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>
                    <a:latin typeface="Montserrat" panose="020B0604020202020204" charset="0"/>
                  </a:rPr>
                  <a:t>  Données de localisations: </a:t>
                </a:r>
                <a:r>
                  <a:rPr lang="fr-FR" sz="2000" dirty="0" err="1">
                    <a:latin typeface="Montserrat" panose="020B0604020202020204" charset="0"/>
                  </a:rPr>
                  <a:t>georef-france-region</a:t>
                </a:r>
                <a:r>
                  <a:rPr lang="fr-FR" sz="2000" dirty="0">
                    <a:latin typeface="Montserrat" panose="020B0604020202020204" charset="0"/>
                  </a:rPr>
                  <a:t> issue </a:t>
                </a:r>
              </a:p>
              <a:p>
                <a:r>
                  <a:rPr lang="fr-FR" sz="2000" dirty="0">
                    <a:latin typeface="Montserrat" panose="020B0604020202020204" charset="0"/>
                  </a:rPr>
                  <a:t>              </a:t>
                </a:r>
                <a:r>
                  <a:rPr lang="fr-FR" sz="2000" i="1" dirty="0">
                    <a:latin typeface="Montserrat" panose="020B0604020202020204" charset="0"/>
                  </a:rPr>
                  <a:t>« Référentiel géographique » </a:t>
                </a:r>
                <a:r>
                  <a:rPr lang="fr-FR" sz="2000" i="1" dirty="0" err="1">
                    <a:latin typeface="Montserrat" panose="020B0604020202020204" charset="0"/>
                  </a:rPr>
                  <a:t>Opendatasoft</a:t>
                </a:r>
                <a:endParaRPr lang="fr-FR" sz="2000" i="1" dirty="0">
                  <a:latin typeface="Montserrat" panose="020B0604020202020204" charset="0"/>
                </a:endParaRPr>
              </a:p>
              <a:p>
                <a:r>
                  <a:rPr lang="fr-FR" sz="2000" dirty="0">
                    <a:latin typeface="Montserrat" panose="020B0604020202020204" charset="0"/>
                  </a:rPr>
                  <a:t>	</a:t>
                </a:r>
                <a:r>
                  <a:rPr lang="fr-FR" sz="2000" dirty="0">
                    <a:latin typeface="Montserrat" panose="020B060402020202020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>
                    <a:latin typeface="Montserrat" panose="020B0604020202020204" charset="0"/>
                  </a:rPr>
                  <a:t>  Proportion marginale régionale par rapport aux valeurs cumulées</a:t>
                </a:r>
              </a:p>
              <a:p>
                <a:r>
                  <a:rPr lang="fr-FR" sz="2000" dirty="0">
                    <a:latin typeface="Montserrat" panose="020B0604020202020204" charset="0"/>
                  </a:rPr>
                  <a:t>	</a:t>
                </a:r>
                <a:r>
                  <a:rPr lang="fr-FR" sz="2000" dirty="0">
                    <a:latin typeface="Montserrat" panose="020B060402020202020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fr-FR" sz="2000" dirty="0">
                    <a:latin typeface="Montserrat" panose="020B0604020202020204" charset="0"/>
                  </a:rPr>
                  <a:t> Distinction des clusters à l’aide des couleurs. </a:t>
                </a:r>
              </a:p>
              <a:p>
                <a:pPr lvl="1"/>
                <a:endParaRPr lang="fr-FR" sz="2000" dirty="0">
                  <a:latin typeface="Montserrat" panose="020B0604020202020204" charset="0"/>
                  <a:cs typeface="Times New Roman" panose="02020603050405020304" pitchFamily="18" charset="0"/>
                </a:endParaRPr>
              </a:p>
              <a:p>
                <a:r>
                  <a:rPr lang="fr-FR" sz="2000" dirty="0">
                    <a:latin typeface="Montserrat" panose="020B0604020202020204" charset="0"/>
                  </a:rPr>
                  <a:t>  </a:t>
                </a:r>
              </a:p>
            </p:txBody>
          </p:sp>
        </mc:Choice>
        <mc:Fallback>
          <p:sp>
            <p:nvSpPr>
              <p:cNvPr id="4" name="Google Shape;530;p37">
                <a:extLst>
                  <a:ext uri="{FF2B5EF4-FFF2-40B4-BE49-F238E27FC236}">
                    <a16:creationId xmlns:a16="http://schemas.microsoft.com/office/drawing/2014/main" id="{4B929E4A-9B0A-445C-ADC9-39A733272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04" y="1401479"/>
                <a:ext cx="11092110" cy="4862839"/>
              </a:xfrm>
              <a:prstGeom prst="rect">
                <a:avLst/>
              </a:prstGeom>
              <a:blipFill>
                <a:blip r:embed="rId3"/>
                <a:stretch>
                  <a:fillRect l="-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695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6FB3AD-1037-4EFE-B59B-CB37E185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0485438" y="6224588"/>
            <a:ext cx="1706562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10319"/>
          <a:stretch/>
        </p:blipFill>
        <p:spPr>
          <a:xfrm>
            <a:off x="371212" y="396115"/>
            <a:ext cx="6763976" cy="582847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485320" y="396115"/>
            <a:ext cx="4412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b="1" dirty="0">
                <a:latin typeface="Montserrat" panose="020B0604020202020204" charset="0"/>
              </a:rPr>
              <a:t>Consommation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75339"/>
              </p:ext>
            </p:extLst>
          </p:nvPr>
        </p:nvGraphicFramePr>
        <p:xfrm>
          <a:off x="7356415" y="1012508"/>
          <a:ext cx="4263656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9888">
                  <a:extLst>
                    <a:ext uri="{9D8B030D-6E8A-4147-A177-3AD203B41FA5}">
                      <a16:colId xmlns:a16="http://schemas.microsoft.com/office/drawing/2014/main" val="2721028167"/>
                    </a:ext>
                  </a:extLst>
                </a:gridCol>
                <a:gridCol w="903768">
                  <a:extLst>
                    <a:ext uri="{9D8B030D-6E8A-4147-A177-3AD203B41FA5}">
                      <a16:colId xmlns:a16="http://schemas.microsoft.com/office/drawing/2014/main" val="395207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b="1" dirty="0"/>
                        <a:t>Région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58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00B050"/>
                          </a:solidFill>
                        </a:rPr>
                        <a:t>Île-de-France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B050"/>
                          </a:solidFill>
                        </a:rPr>
                        <a:t>15.0 %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0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00B050"/>
                          </a:solidFill>
                        </a:rPr>
                        <a:t>Auvergne-Rhône-Alpes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00B050"/>
                          </a:solidFill>
                        </a:rPr>
                        <a:t>14.0</a:t>
                      </a:r>
                      <a:r>
                        <a:rPr lang="fr-FR" sz="1800" b="1" baseline="0" dirty="0">
                          <a:solidFill>
                            <a:srgbClr val="00B050"/>
                          </a:solidFill>
                        </a:rPr>
                        <a:t> %</a:t>
                      </a:r>
                      <a:endParaRPr lang="fr-FR" sz="1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60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0070C0"/>
                          </a:solidFill>
                        </a:rPr>
                        <a:t>Hauts-de-France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0070C0"/>
                          </a:solidFill>
                        </a:rPr>
                        <a:t>10.7 %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95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0070C0"/>
                          </a:solidFill>
                        </a:rPr>
                        <a:t>Grand Est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0070C0"/>
                          </a:solidFill>
                        </a:rPr>
                        <a:t>9.6 %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2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0070C0"/>
                          </a:solidFill>
                        </a:rPr>
                        <a:t>Nouvelle-Aquitaine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70C0"/>
                          </a:solidFill>
                        </a:rPr>
                        <a:t>9.2 %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7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0070C0"/>
                          </a:solidFill>
                        </a:rPr>
                        <a:t>Provence-Alpes-Côte d'Azur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0070C0"/>
                          </a:solidFill>
                        </a:rPr>
                        <a:t>8.7 %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45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0070C0"/>
                          </a:solidFill>
                        </a:rPr>
                        <a:t>Occitanie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70C0"/>
                          </a:solidFill>
                        </a:rPr>
                        <a:t>7.9 %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5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FF0000"/>
                          </a:solidFill>
                        </a:rPr>
                        <a:t>Normandie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FF0000"/>
                          </a:solidFill>
                        </a:rPr>
                        <a:t>5.9 %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50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FF0000"/>
                          </a:solidFill>
                        </a:rPr>
                        <a:t>Pays de la Loire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FF0000"/>
                          </a:solidFill>
                        </a:rPr>
                        <a:t>5.7 %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00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FF0000"/>
                          </a:solidFill>
                        </a:rPr>
                        <a:t>Bretagne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FF0000"/>
                          </a:solidFill>
                        </a:rPr>
                        <a:t> 4.7 %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9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FF0000"/>
                          </a:solidFill>
                        </a:rPr>
                        <a:t>Bourgogne-Franche-Comté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FF0000"/>
                          </a:solidFill>
                        </a:rPr>
                        <a:t>4.5 %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45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FF0000"/>
                          </a:solidFill>
                        </a:rPr>
                        <a:t>Centre-Val de Loire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FF0000"/>
                          </a:solidFill>
                        </a:rPr>
                        <a:t>4.0 %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350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803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68FFD88-69D1-4D60-AF66-0E996913F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0485438" y="6224588"/>
            <a:ext cx="1706562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7401685" y="462399"/>
            <a:ext cx="2849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b="1" dirty="0">
                <a:latin typeface="Montserrat" panose="020B0604020202020204" charset="0"/>
              </a:rPr>
              <a:t>Eolien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8344"/>
          <a:stretch/>
        </p:blipFill>
        <p:spPr>
          <a:xfrm>
            <a:off x="544355" y="389892"/>
            <a:ext cx="6564841" cy="5834696"/>
          </a:xfrm>
          <a:prstGeom prst="rect">
            <a:avLst/>
          </a:prstGeom>
        </p:spPr>
      </p:pic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778322"/>
              </p:ext>
            </p:extLst>
          </p:nvPr>
        </p:nvGraphicFramePr>
        <p:xfrm>
          <a:off x="7401685" y="1012508"/>
          <a:ext cx="4263656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9888">
                  <a:extLst>
                    <a:ext uri="{9D8B030D-6E8A-4147-A177-3AD203B41FA5}">
                      <a16:colId xmlns:a16="http://schemas.microsoft.com/office/drawing/2014/main" val="2721028167"/>
                    </a:ext>
                  </a:extLst>
                </a:gridCol>
                <a:gridCol w="903768">
                  <a:extLst>
                    <a:ext uri="{9D8B030D-6E8A-4147-A177-3AD203B41FA5}">
                      <a16:colId xmlns:a16="http://schemas.microsoft.com/office/drawing/2014/main" val="395207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b="1" dirty="0"/>
                        <a:t>Région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58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0070C0"/>
                          </a:solidFill>
                        </a:rPr>
                        <a:t>Hauts-de-France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0070C0"/>
                          </a:solidFill>
                        </a:rPr>
                        <a:t>25.4 %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0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0070C0"/>
                          </a:solidFill>
                        </a:rPr>
                        <a:t>Grand Est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0070C0"/>
                          </a:solidFill>
                        </a:rPr>
                        <a:t>22.8 %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60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00B050"/>
                          </a:solidFill>
                        </a:rPr>
                        <a:t>Occitanie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B050"/>
                          </a:solidFill>
                        </a:rPr>
                        <a:t>11.3 %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95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00B050"/>
                          </a:solidFill>
                        </a:rPr>
                        <a:t>Centre-Val de Loire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00B050"/>
                          </a:solidFill>
                        </a:rPr>
                        <a:t>8.2 %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2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00B050"/>
                          </a:solidFill>
                        </a:rPr>
                        <a:t>Bretagne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00B050"/>
                          </a:solidFill>
                        </a:rPr>
                        <a:t> 6.6 %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7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00B050"/>
                          </a:solidFill>
                        </a:rPr>
                        <a:t>Normandie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B050"/>
                          </a:solidFill>
                        </a:rPr>
                        <a:t>5.95%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45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00B050"/>
                          </a:solidFill>
                        </a:rPr>
                        <a:t>Pays de la Loire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B050"/>
                          </a:solidFill>
                        </a:rPr>
                        <a:t>5.9 %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5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00B050"/>
                          </a:solidFill>
                        </a:rPr>
                        <a:t>Nouvelle-Aquitaine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B050"/>
                          </a:solidFill>
                        </a:rPr>
                        <a:t>5.5 %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50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00B050"/>
                          </a:solidFill>
                        </a:rPr>
                        <a:t>Bourgogne-Franche-Comté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00B050"/>
                          </a:solidFill>
                        </a:rPr>
                        <a:t>4.2 %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00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00B050"/>
                          </a:solidFill>
                        </a:rPr>
                        <a:t>Auvergne-Rhône-Alpes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00B050"/>
                          </a:solidFill>
                        </a:rPr>
                        <a:t>3.7</a:t>
                      </a:r>
                      <a:r>
                        <a:rPr lang="fr-FR" sz="1800" b="1" baseline="0" dirty="0">
                          <a:solidFill>
                            <a:srgbClr val="00B050"/>
                          </a:solidFill>
                        </a:rPr>
                        <a:t> %</a:t>
                      </a:r>
                      <a:endParaRPr lang="fr-FR" sz="1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9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FF0000"/>
                          </a:solidFill>
                        </a:rPr>
                        <a:t>Île-de-France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FF0000"/>
                          </a:solidFill>
                        </a:rPr>
                        <a:t>0.4 %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45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FF0000"/>
                          </a:solidFill>
                        </a:rPr>
                        <a:t>Provence-Alpes-Côte d'Azur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FF0000"/>
                          </a:solidFill>
                        </a:rPr>
                        <a:t>0.4 %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350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556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D2BCA061-7CA9-4437-A49E-5C712C870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10485438" y="6224588"/>
            <a:ext cx="1706562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7333113" y="488527"/>
            <a:ext cx="2849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800" b="1" dirty="0">
                <a:latin typeface="Montserrat" panose="020B0604020202020204" charset="0"/>
              </a:rPr>
              <a:t>Solaire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5882" r="6863"/>
          <a:stretch/>
        </p:blipFill>
        <p:spPr>
          <a:xfrm>
            <a:off x="541668" y="305239"/>
            <a:ext cx="6426676" cy="5918588"/>
          </a:xfrm>
          <a:prstGeom prst="rect">
            <a:avLst/>
          </a:prstGeom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86080"/>
              </p:ext>
            </p:extLst>
          </p:nvPr>
        </p:nvGraphicFramePr>
        <p:xfrm>
          <a:off x="7386676" y="1011747"/>
          <a:ext cx="4263656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9888">
                  <a:extLst>
                    <a:ext uri="{9D8B030D-6E8A-4147-A177-3AD203B41FA5}">
                      <a16:colId xmlns:a16="http://schemas.microsoft.com/office/drawing/2014/main" val="2721028167"/>
                    </a:ext>
                  </a:extLst>
                </a:gridCol>
                <a:gridCol w="903768">
                  <a:extLst>
                    <a:ext uri="{9D8B030D-6E8A-4147-A177-3AD203B41FA5}">
                      <a16:colId xmlns:a16="http://schemas.microsoft.com/office/drawing/2014/main" val="395207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b="1" dirty="0"/>
                        <a:t>Région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58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0070C0"/>
                          </a:solidFill>
                        </a:rPr>
                        <a:t>Nouvelle-Aquitaine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70C0"/>
                          </a:solidFill>
                        </a:rPr>
                        <a:t>26.3 %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109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0070C0"/>
                          </a:solidFill>
                        </a:rPr>
                        <a:t>Occitanie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70C0"/>
                          </a:solidFill>
                        </a:rPr>
                        <a:t>21.8 %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60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0070C0"/>
                          </a:solidFill>
                        </a:rPr>
                        <a:t>Provence-Alpes-Côte d'Azur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0070C0"/>
                          </a:solidFill>
                        </a:rPr>
                        <a:t>16.2 %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95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00B050"/>
                          </a:solidFill>
                        </a:rPr>
                        <a:t>Auvergne-Rhône-Alpes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00B050"/>
                          </a:solidFill>
                        </a:rPr>
                        <a:t>10.4</a:t>
                      </a:r>
                      <a:r>
                        <a:rPr lang="fr-FR" sz="1800" b="1" baseline="0" dirty="0">
                          <a:solidFill>
                            <a:srgbClr val="00B050"/>
                          </a:solidFill>
                        </a:rPr>
                        <a:t> %</a:t>
                      </a:r>
                      <a:endParaRPr lang="fr-FR" sz="1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2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00B050"/>
                          </a:solidFill>
                        </a:rPr>
                        <a:t>Grand Est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00B050"/>
                          </a:solidFill>
                        </a:rPr>
                        <a:t>7.1 %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57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00B050"/>
                          </a:solidFill>
                        </a:rPr>
                        <a:t>Pays de la Loire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00B050"/>
                          </a:solidFill>
                        </a:rPr>
                        <a:t>5.5 %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45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FF0000"/>
                          </a:solidFill>
                        </a:rPr>
                        <a:t>Centre-Val de Loire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FF0000"/>
                          </a:solidFill>
                        </a:rPr>
                        <a:t>3.2 %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5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FF0000"/>
                          </a:solidFill>
                        </a:rPr>
                        <a:t>Bourgogne-Franche-Comté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FF0000"/>
                          </a:solidFill>
                        </a:rPr>
                        <a:t>3.0 %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50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FF0000"/>
                          </a:solidFill>
                        </a:rPr>
                        <a:t>Bretagne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FF0000"/>
                          </a:solidFill>
                        </a:rPr>
                        <a:t> 2.3 %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007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FF0000"/>
                          </a:solidFill>
                        </a:rPr>
                        <a:t>Hauts-de-France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solidFill>
                            <a:srgbClr val="FF0000"/>
                          </a:solidFill>
                        </a:rPr>
                        <a:t>1.6 %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957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FF0000"/>
                          </a:solidFill>
                        </a:rPr>
                        <a:t>Normandie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FF0000"/>
                          </a:solidFill>
                        </a:rPr>
                        <a:t>1.6%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45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b="1" dirty="0">
                          <a:solidFill>
                            <a:srgbClr val="FF0000"/>
                          </a:solidFill>
                        </a:rPr>
                        <a:t>Île-de-France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rgbClr val="FF0000"/>
                          </a:solidFill>
                        </a:rPr>
                        <a:t>1.0 %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350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574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631226" y="490626"/>
            <a:ext cx="10362122" cy="140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dirty="0"/>
              <a:t>Modèle Clustering: Relations entre régions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pic>
        <p:nvPicPr>
          <p:cNvPr id="5" name="Image 2">
            <a:extLst>
              <a:ext uri="{FF2B5EF4-FFF2-40B4-BE49-F238E27FC236}">
                <a16:creationId xmlns:a16="http://schemas.microsoft.com/office/drawing/2014/main" id="{357C96CA-80F1-40C3-9DF6-4FB34D71C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612" y="1358599"/>
            <a:ext cx="7951314" cy="4620959"/>
          </a:xfrm>
          <a:prstGeom prst="rect">
            <a:avLst/>
          </a:prstGeom>
        </p:spPr>
      </p:pic>
      <p:sp>
        <p:nvSpPr>
          <p:cNvPr id="4" name="Google Shape;530;p37">
            <a:extLst>
              <a:ext uri="{FF2B5EF4-FFF2-40B4-BE49-F238E27FC236}">
                <a16:creationId xmlns:a16="http://schemas.microsoft.com/office/drawing/2014/main" id="{4B929E4A-9B0A-445C-ADC9-39A733272626}"/>
              </a:ext>
            </a:extLst>
          </p:cNvPr>
          <p:cNvSpPr txBox="1"/>
          <p:nvPr/>
        </p:nvSpPr>
        <p:spPr>
          <a:xfrm>
            <a:off x="312728" y="1358599"/>
            <a:ext cx="3550356" cy="5093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Aft>
                <a:spcPts val="1200"/>
              </a:spcAft>
            </a:pPr>
            <a:r>
              <a:rPr lang="fr-FR" sz="2000" b="1" dirty="0" smtClean="0">
                <a:solidFill>
                  <a:srgbClr val="FF0000"/>
                </a:solidFill>
              </a:rPr>
              <a:t>      </a:t>
            </a:r>
            <a:r>
              <a:rPr lang="fr-FR" sz="2400" b="1" dirty="0" smtClean="0">
                <a:solidFill>
                  <a:srgbClr val="FF0000"/>
                </a:solidFill>
              </a:rPr>
              <a:t>Remarques </a:t>
            </a:r>
            <a:r>
              <a:rPr lang="fr-FR" sz="2400" b="1" dirty="0">
                <a:solidFill>
                  <a:srgbClr val="FF0000"/>
                </a:solidFill>
              </a:rPr>
              <a:t>finales</a:t>
            </a:r>
          </a:p>
          <a:p>
            <a:pPr marL="914400" lvl="1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sz="2000" dirty="0"/>
              <a:t>Confirmation de l’hypothèse sur l’importance  des ordres de grandeur.</a:t>
            </a:r>
          </a:p>
          <a:p>
            <a:pPr marL="914400" lvl="1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sz="2000" dirty="0"/>
              <a:t>Observation des tendances spatiales (éolien et solaire). </a:t>
            </a:r>
          </a:p>
          <a:p>
            <a:pPr marL="914400" lvl="1" indent="-45720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Observations corroborées par la classification hiérarchique. </a:t>
            </a:r>
            <a:endParaRPr lang="fr-FR" sz="20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77241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8"/>
          <p:cNvSpPr txBox="1">
            <a:spLocks noGrp="1"/>
          </p:cNvSpPr>
          <p:nvPr>
            <p:ph type="body" idx="1"/>
          </p:nvPr>
        </p:nvSpPr>
        <p:spPr>
          <a:xfrm>
            <a:off x="533833" y="7373833"/>
            <a:ext cx="10272000" cy="46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682457" y="696433"/>
            <a:ext cx="6868000" cy="78713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dirty="0"/>
              <a:t>Modèle Classification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4" name="Google Shape;530;p37">
            <a:extLst>
              <a:ext uri="{FF2B5EF4-FFF2-40B4-BE49-F238E27FC236}">
                <a16:creationId xmlns:a16="http://schemas.microsoft.com/office/drawing/2014/main" id="{4B929E4A-9B0A-445C-ADC9-39A733272626}"/>
              </a:ext>
            </a:extLst>
          </p:cNvPr>
          <p:cNvSpPr txBox="1"/>
          <p:nvPr/>
        </p:nvSpPr>
        <p:spPr>
          <a:xfrm>
            <a:off x="772655" y="1483567"/>
            <a:ext cx="1109211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400" b="1" dirty="0">
                <a:latin typeface="Montserrat" panose="020B0604020202020204" charset="0"/>
              </a:rPr>
              <a:t> </a:t>
            </a:r>
            <a:r>
              <a:rPr lang="fr-FR" sz="2400" b="1" dirty="0">
                <a:solidFill>
                  <a:srgbClr val="FF0000"/>
                </a:solidFill>
                <a:latin typeface="Montserrat" panose="020B0604020202020204" charset="0"/>
              </a:rPr>
              <a:t>Objectif</a:t>
            </a:r>
            <a:r>
              <a:rPr lang="fr-FR" sz="2400" dirty="0">
                <a:latin typeface="Montserrat" panose="020B0604020202020204" charset="0"/>
              </a:rPr>
              <a:t>: peut-on identifier les risques de blackout au niveau régional?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400" b="1" dirty="0">
                <a:latin typeface="Montserrat" panose="020B0604020202020204" charset="0"/>
              </a:rPr>
              <a:t> </a:t>
            </a:r>
            <a:r>
              <a:rPr lang="fr-FR" sz="2400" b="1" dirty="0">
                <a:solidFill>
                  <a:srgbClr val="FF0000"/>
                </a:solidFill>
                <a:latin typeface="Montserrat" panose="020B0604020202020204" charset="0"/>
              </a:rPr>
              <a:t>Méthode</a:t>
            </a:r>
            <a:r>
              <a:rPr lang="fr-FR" sz="2400" dirty="0">
                <a:latin typeface="Montserrat" panose="020B0604020202020204" charset="0"/>
              </a:rPr>
              <a:t>: combinaison des bases électriques et météorologiques pour une classification supervisée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 </a:t>
            </a:r>
            <a:r>
              <a:rPr lang="fr-FR" sz="2400" dirty="0">
                <a:latin typeface="Montserrat" panose="020B0604020202020204" charset="0"/>
              </a:rPr>
              <a:t>Sur la base de la distribution des données, 6 </a:t>
            </a:r>
            <a:r>
              <a:rPr lang="fr-FR" sz="2400" dirty="0" err="1">
                <a:latin typeface="Montserrat" panose="020B0604020202020204" charset="0"/>
              </a:rPr>
              <a:t>buckets</a:t>
            </a:r>
            <a:r>
              <a:rPr lang="fr-FR" sz="2400" dirty="0">
                <a:latin typeface="Montserrat" panose="020B0604020202020204" charset="0"/>
              </a:rPr>
              <a:t> de classification des soldes bruts quotidiens: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400" dirty="0">
              <a:latin typeface="Montserrat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F299D-8AE1-4D81-A0E0-F77020E16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581" y="3429000"/>
            <a:ext cx="3064246" cy="30302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8D6BC2-5C56-43FD-9738-4B4AECC4CFDB}"/>
              </a:ext>
            </a:extLst>
          </p:cNvPr>
          <p:cNvSpPr/>
          <p:nvPr/>
        </p:nvSpPr>
        <p:spPr>
          <a:xfrm>
            <a:off x="983132" y="4144664"/>
            <a:ext cx="7479001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4340" lvl="1" indent="-3429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ü"/>
            </a:pPr>
            <a:r>
              <a:rPr lang="fr-FR" sz="2000" b="1" i="1" dirty="0">
                <a:solidFill>
                  <a:srgbClr val="000000"/>
                </a:solidFill>
                <a:latin typeface="Montserrat" panose="020B0604020202020204" charset="0"/>
              </a:rPr>
              <a:t>Déficit 3 </a:t>
            </a:r>
            <a:r>
              <a:rPr lang="fr-FR" sz="2000" i="1" dirty="0">
                <a:solidFill>
                  <a:srgbClr val="000000"/>
                </a:solidFill>
                <a:latin typeface="Montserrat" panose="020B0604020202020204" charset="0"/>
              </a:rPr>
              <a:t>= -600,000 MW à -400,000 MW</a:t>
            </a:r>
          </a:p>
          <a:p>
            <a:pPr marL="434340" lvl="1" indent="-3429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ü"/>
            </a:pPr>
            <a:r>
              <a:rPr lang="fr-FR" sz="2000" b="1" i="1" dirty="0">
                <a:solidFill>
                  <a:srgbClr val="000000"/>
                </a:solidFill>
                <a:latin typeface="Montserrat" panose="020B0604020202020204" charset="0"/>
              </a:rPr>
              <a:t>Déficit 2 </a:t>
            </a:r>
            <a:r>
              <a:rPr lang="fr-FR" sz="2000" i="1" dirty="0">
                <a:solidFill>
                  <a:srgbClr val="000000"/>
                </a:solidFill>
                <a:latin typeface="Montserrat" panose="020B0604020202020204" charset="0"/>
              </a:rPr>
              <a:t>= -400,000 MW à -200,000 MW</a:t>
            </a:r>
          </a:p>
          <a:p>
            <a:pPr marL="434340" lvl="1" indent="-3429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ü"/>
            </a:pPr>
            <a:r>
              <a:rPr lang="fr-FR" sz="2000" b="1" i="1" dirty="0">
                <a:solidFill>
                  <a:srgbClr val="000000"/>
                </a:solidFill>
                <a:latin typeface="Montserrat" panose="020B0604020202020204" charset="0"/>
              </a:rPr>
              <a:t>Déficit 1 </a:t>
            </a:r>
            <a:r>
              <a:rPr lang="fr-FR" sz="2000" i="1" dirty="0">
                <a:solidFill>
                  <a:srgbClr val="000000"/>
                </a:solidFill>
                <a:latin typeface="Montserrat" panose="020B0604020202020204" charset="0"/>
              </a:rPr>
              <a:t>= -200,000 MW à 0 MW</a:t>
            </a:r>
          </a:p>
          <a:p>
            <a:pPr marL="434340" lvl="1" indent="-3429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ü"/>
            </a:pPr>
            <a:r>
              <a:rPr lang="fr-FR" sz="2000" b="1" i="1" dirty="0">
                <a:solidFill>
                  <a:srgbClr val="000000"/>
                </a:solidFill>
                <a:latin typeface="Montserrat" panose="020B0604020202020204" charset="0"/>
              </a:rPr>
              <a:t>Excédent 1 </a:t>
            </a:r>
            <a:r>
              <a:rPr lang="fr-FR" sz="2000" i="1" dirty="0">
                <a:solidFill>
                  <a:srgbClr val="000000"/>
                </a:solidFill>
                <a:latin typeface="Montserrat" panose="020B0604020202020204" charset="0"/>
              </a:rPr>
              <a:t>= 0 MW à +200,000 MW</a:t>
            </a:r>
          </a:p>
          <a:p>
            <a:pPr marL="434340" lvl="1" indent="-3429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ü"/>
            </a:pPr>
            <a:r>
              <a:rPr lang="fr-FR" sz="2000" b="1" i="1" dirty="0">
                <a:solidFill>
                  <a:srgbClr val="000000"/>
                </a:solidFill>
                <a:latin typeface="Montserrat" panose="020B0604020202020204" charset="0"/>
              </a:rPr>
              <a:t>Excédent 2 </a:t>
            </a:r>
            <a:r>
              <a:rPr lang="fr-FR" sz="2000" i="1" dirty="0">
                <a:solidFill>
                  <a:srgbClr val="000000"/>
                </a:solidFill>
                <a:latin typeface="Montserrat" panose="020B0604020202020204" charset="0"/>
              </a:rPr>
              <a:t>= +200,000 MW à +400,000 MW</a:t>
            </a:r>
          </a:p>
          <a:p>
            <a:pPr marL="434340" lvl="1" indent="-3429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ü"/>
            </a:pPr>
            <a:r>
              <a:rPr lang="fr-FR" sz="2000" b="1" i="1" dirty="0">
                <a:solidFill>
                  <a:srgbClr val="000000"/>
                </a:solidFill>
                <a:latin typeface="Montserrat" panose="020B0604020202020204" charset="0"/>
              </a:rPr>
              <a:t>Excédent 3 </a:t>
            </a:r>
            <a:r>
              <a:rPr lang="fr-FR" sz="2000" i="1" dirty="0">
                <a:solidFill>
                  <a:srgbClr val="000000"/>
                </a:solidFill>
                <a:latin typeface="Montserrat" panose="020B0604020202020204" charset="0"/>
              </a:rPr>
              <a:t>= +400,000 MW à +600,000 MW</a:t>
            </a:r>
          </a:p>
        </p:txBody>
      </p:sp>
    </p:spTree>
    <p:extLst>
      <p:ext uri="{BB962C8B-B14F-4D97-AF65-F5344CB8AC3E}">
        <p14:creationId xmlns:p14="http://schemas.microsoft.com/office/powerpoint/2010/main" val="888867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8"/>
          <p:cNvSpPr txBox="1">
            <a:spLocks noGrp="1"/>
          </p:cNvSpPr>
          <p:nvPr>
            <p:ph type="body" idx="1"/>
          </p:nvPr>
        </p:nvSpPr>
        <p:spPr>
          <a:xfrm>
            <a:off x="533833" y="7373833"/>
            <a:ext cx="10272000" cy="46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651635" y="679275"/>
            <a:ext cx="6868000" cy="78713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dirty="0"/>
              <a:t>Modèle Classification</a:t>
            </a:r>
            <a:br>
              <a:rPr lang="fr-FR" dirty="0"/>
            </a:br>
            <a:r>
              <a:rPr lang="fr-FR" sz="3200" b="0" i="1" dirty="0"/>
              <a:t>Workflow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4" name="Google Shape;530;p37">
            <a:extLst>
              <a:ext uri="{FF2B5EF4-FFF2-40B4-BE49-F238E27FC236}">
                <a16:creationId xmlns:a16="http://schemas.microsoft.com/office/drawing/2014/main" id="{4B929E4A-9B0A-445C-ADC9-39A733272626}"/>
              </a:ext>
            </a:extLst>
          </p:cNvPr>
          <p:cNvSpPr txBox="1"/>
          <p:nvPr/>
        </p:nvSpPr>
        <p:spPr>
          <a:xfrm>
            <a:off x="813752" y="1665806"/>
            <a:ext cx="1109211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 Premières itérations sur base complète: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2000" dirty="0">
                <a:latin typeface="Montserrat" panose="020B0604020202020204" charset="0"/>
              </a:rPr>
              <a:t>En apparence,</a:t>
            </a:r>
            <a:r>
              <a:rPr lang="fr-FR" sz="2000" b="1" dirty="0">
                <a:latin typeface="Montserrat" panose="020B0604020202020204" charset="0"/>
              </a:rPr>
              <a:t> bons résultats globaux </a:t>
            </a:r>
            <a:r>
              <a:rPr lang="fr-FR" sz="2000" dirty="0">
                <a:latin typeface="Montserrat" panose="020B0604020202020204" charset="0"/>
              </a:rPr>
              <a:t>sur les modèles (</a:t>
            </a:r>
            <a:r>
              <a:rPr lang="fr-FR" sz="2000" dirty="0" err="1">
                <a:latin typeface="Montserrat" panose="020B0604020202020204" charset="0"/>
              </a:rPr>
              <a:t>RandomForest</a:t>
            </a:r>
            <a:r>
              <a:rPr lang="fr-FR" sz="2000" dirty="0">
                <a:latin typeface="Montserrat" panose="020B0604020202020204" charset="0"/>
              </a:rPr>
              <a:t>, XGB, Bagging)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2000" dirty="0">
                <a:latin typeface="Montserrat" panose="020B0604020202020204" charset="0"/>
              </a:rPr>
              <a:t>Mais </a:t>
            </a:r>
            <a:r>
              <a:rPr lang="fr-FR" sz="2000" b="1" dirty="0">
                <a:latin typeface="Montserrat" panose="020B0604020202020204" charset="0"/>
              </a:rPr>
              <a:t>qualité inégale entre classes </a:t>
            </a:r>
            <a:r>
              <a:rPr lang="fr-FR" sz="2000" dirty="0">
                <a:latin typeface="Montserrat" panose="020B0604020202020204" charset="0"/>
              </a:rPr>
              <a:t>(Excédent3 notamment).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8D6BC2-5C56-43FD-9738-4B4AECC4CFDB}"/>
              </a:ext>
            </a:extLst>
          </p:cNvPr>
          <p:cNvSpPr/>
          <p:nvPr/>
        </p:nvSpPr>
        <p:spPr>
          <a:xfrm>
            <a:off x="813752" y="5602861"/>
            <a:ext cx="11092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8620" lvl="0" indent="-342900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000000"/>
                </a:solidFill>
                <a:latin typeface="Montserrat" panose="020B0604020202020204" charset="0"/>
              </a:rPr>
              <a:t>Utilisation d’un </a:t>
            </a:r>
            <a:r>
              <a:rPr lang="fr-FR" sz="2000" b="1" dirty="0" err="1">
                <a:solidFill>
                  <a:srgbClr val="000000"/>
                </a:solidFill>
                <a:latin typeface="Montserrat" panose="020B0604020202020204" charset="0"/>
              </a:rPr>
              <a:t>RandomOverSampler</a:t>
            </a:r>
            <a:r>
              <a:rPr lang="fr-FR" sz="2000" dirty="0">
                <a:solidFill>
                  <a:srgbClr val="000000"/>
                </a:solidFill>
                <a:latin typeface="Montserrat" panose="020B0604020202020204" charset="0"/>
              </a:rPr>
              <a:t> pour rééquilibrer les classes et adaptation des modèles précédents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7BCE0-7784-48DB-858C-27EB0DFAC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715" y="3417675"/>
            <a:ext cx="4477106" cy="223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52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8"/>
          <p:cNvSpPr txBox="1">
            <a:spLocks noGrp="1"/>
          </p:cNvSpPr>
          <p:nvPr>
            <p:ph type="body" idx="1"/>
          </p:nvPr>
        </p:nvSpPr>
        <p:spPr>
          <a:xfrm>
            <a:off x="533833" y="7373833"/>
            <a:ext cx="10272000" cy="46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533833" y="656240"/>
            <a:ext cx="6868000" cy="78713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dirty="0"/>
              <a:t>Modèle Classification</a:t>
            </a:r>
            <a:br>
              <a:rPr lang="fr-FR" dirty="0"/>
            </a:br>
            <a:r>
              <a:rPr lang="fr-FR" sz="3200" b="0" i="1" dirty="0"/>
              <a:t>Conclusions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4" name="Google Shape;530;p37">
            <a:extLst>
              <a:ext uri="{FF2B5EF4-FFF2-40B4-BE49-F238E27FC236}">
                <a16:creationId xmlns:a16="http://schemas.microsoft.com/office/drawing/2014/main" id="{4B929E4A-9B0A-445C-ADC9-39A733272626}"/>
              </a:ext>
            </a:extLst>
          </p:cNvPr>
          <p:cNvSpPr txBox="1"/>
          <p:nvPr/>
        </p:nvSpPr>
        <p:spPr>
          <a:xfrm>
            <a:off x="813752" y="1665806"/>
            <a:ext cx="11092110" cy="133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 </a:t>
            </a:r>
            <a:r>
              <a:rPr lang="fr-FR" sz="2000" dirty="0" err="1">
                <a:latin typeface="Montserrat" panose="020B0604020202020204" charset="0"/>
              </a:rPr>
              <a:t>XGBoost</a:t>
            </a:r>
            <a:r>
              <a:rPr lang="fr-FR" sz="2000" dirty="0">
                <a:latin typeface="Montserrat" panose="020B0604020202020204" charset="0"/>
              </a:rPr>
              <a:t> avec </a:t>
            </a:r>
            <a:r>
              <a:rPr lang="fr-FR" sz="2000" dirty="0" err="1">
                <a:latin typeface="Montserrat" panose="020B0604020202020204" charset="0"/>
              </a:rPr>
              <a:t>OverSampling</a:t>
            </a:r>
            <a:r>
              <a:rPr lang="fr-FR" sz="2000" dirty="0">
                <a:latin typeface="Montserrat" panose="020B0604020202020204" charset="0"/>
              </a:rPr>
              <a:t> = bons résultats avec un rappel toujours &gt; 75%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>
                <a:latin typeface="Montserrat" panose="020B0604020202020204" charset="0"/>
              </a:rPr>
              <a:t>Meilleur modèle car fonctionnant le mieux sur l’ensemble des sous-catégories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>
                <a:latin typeface="Montserrat" panose="020B0604020202020204" charset="0"/>
              </a:rPr>
              <a:t>En cas d’erreur, l’erreur se fait avec une catégorie adjacente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BA4E3-1AFE-41C5-A096-499713F49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407" y="2907642"/>
            <a:ext cx="3613919" cy="1767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8A2C9-DB90-4DF0-808F-58A0BF213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991" y="4674801"/>
            <a:ext cx="3671335" cy="174629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104C45-0B40-4015-A958-F8A936EC32B5}"/>
              </a:ext>
            </a:extLst>
          </p:cNvPr>
          <p:cNvSpPr txBox="1">
            <a:spLocks/>
          </p:cNvSpPr>
          <p:nvPr/>
        </p:nvSpPr>
        <p:spPr>
          <a:xfrm>
            <a:off x="655921" y="2938245"/>
            <a:ext cx="2958986" cy="34828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Régions = principaux facteurs de classification.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Les variables météo. ont un impact, notamment la température </a:t>
            </a:r>
            <a:r>
              <a:rPr lang="fr-FR" sz="2000" dirty="0" err="1">
                <a:latin typeface="Montserrat" panose="020B0604020202020204" charset="0"/>
              </a:rPr>
              <a:t>moy</a:t>
            </a:r>
            <a:r>
              <a:rPr lang="fr-FR" sz="2000" dirty="0">
                <a:latin typeface="Montserrat" panose="020B060402020202020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Les mois n’ont aucun effet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Peut permettre de donner une 1</a:t>
            </a:r>
            <a:r>
              <a:rPr lang="fr-FR" sz="2000" baseline="30000" dirty="0">
                <a:latin typeface="Montserrat" panose="020B0604020202020204" charset="0"/>
              </a:rPr>
              <a:t>re</a:t>
            </a:r>
            <a:r>
              <a:rPr lang="fr-FR" sz="2000" dirty="0">
                <a:latin typeface="Montserrat" panose="020B0604020202020204" charset="0"/>
              </a:rPr>
              <a:t> alerte sur les tensions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Doit être affiné avec plus de variables pour améliorer la précision en production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45DE77-F601-4B9E-B7D3-DB0C36DD3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907" y="2907642"/>
            <a:ext cx="4420998" cy="353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44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333275" y="217803"/>
            <a:ext cx="9564931" cy="140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dirty="0"/>
              <a:t>Modèle Régression Eolien</a:t>
            </a:r>
            <a:br>
              <a:rPr lang="fr-FR" dirty="0"/>
            </a:br>
            <a:r>
              <a:rPr lang="fr-FR" sz="3200" b="0" dirty="0"/>
              <a:t>Résumé</a:t>
            </a: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4" name="Google Shape;530;p37">
            <a:extLst>
              <a:ext uri="{FF2B5EF4-FFF2-40B4-BE49-F238E27FC236}">
                <a16:creationId xmlns:a16="http://schemas.microsoft.com/office/drawing/2014/main" id="{4B929E4A-9B0A-445C-ADC9-39A733272626}"/>
              </a:ext>
            </a:extLst>
          </p:cNvPr>
          <p:cNvSpPr txBox="1"/>
          <p:nvPr/>
        </p:nvSpPr>
        <p:spPr>
          <a:xfrm>
            <a:off x="514263" y="1195413"/>
            <a:ext cx="1145513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b="1" dirty="0">
                <a:latin typeface="Montserrat" panose="020B0604020202020204" charset="0"/>
              </a:rPr>
              <a:t> </a:t>
            </a:r>
            <a:r>
              <a:rPr lang="fr-FR" sz="2000" b="1" dirty="0">
                <a:solidFill>
                  <a:srgbClr val="FF0000"/>
                </a:solidFill>
                <a:latin typeface="Montserrat" panose="020B0604020202020204" charset="0"/>
              </a:rPr>
              <a:t>Objectif</a:t>
            </a:r>
            <a:r>
              <a:rPr lang="fr-FR" sz="2000" dirty="0">
                <a:latin typeface="Montserrat" panose="020B0604020202020204" charset="0"/>
              </a:rPr>
              <a:t>: Peut-on prévoir la production Eolienne en fonction des autres variables (hors tendance temporelle?)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b="1" dirty="0">
                <a:latin typeface="Montserrat" panose="020B0604020202020204" charset="0"/>
              </a:rPr>
              <a:t> </a:t>
            </a:r>
            <a:r>
              <a:rPr lang="fr-FR" sz="2000" b="1" dirty="0">
                <a:solidFill>
                  <a:srgbClr val="FF0000"/>
                </a:solidFill>
                <a:latin typeface="Montserrat" panose="020B0604020202020204" charset="0"/>
              </a:rPr>
              <a:t>Méthode</a:t>
            </a:r>
            <a:r>
              <a:rPr lang="fr-FR" sz="2000" dirty="0">
                <a:latin typeface="Montserrat" panose="020B0604020202020204" charset="0"/>
              </a:rPr>
              <a:t>: </a:t>
            </a:r>
            <a:r>
              <a:rPr lang="fr-FR" sz="1900" dirty="0">
                <a:latin typeface="Montserrat" panose="020B0604020202020204" charset="0"/>
              </a:rPr>
              <a:t>plusieurs modèles de régression avec </a:t>
            </a:r>
            <a:r>
              <a:rPr lang="fr-FR" sz="1900" dirty="0" err="1">
                <a:latin typeface="Montserrat" panose="020B0604020202020204" charset="0"/>
              </a:rPr>
              <a:t>SelectKBest</a:t>
            </a:r>
            <a:r>
              <a:rPr lang="fr-FR" sz="1900" dirty="0">
                <a:latin typeface="Montserrat" panose="020B0604020202020204" charset="0"/>
              </a:rPr>
              <a:t> et grille de validation croisée.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 </a:t>
            </a:r>
            <a:r>
              <a:rPr lang="fr-FR" sz="2000" b="1" dirty="0">
                <a:solidFill>
                  <a:srgbClr val="FF0000"/>
                </a:solidFill>
                <a:latin typeface="Montserrat" panose="020B0604020202020204" charset="0"/>
              </a:rPr>
              <a:t>Conclusions</a:t>
            </a:r>
            <a:r>
              <a:rPr lang="fr-FR" sz="2000" dirty="0">
                <a:latin typeface="Montserrat" panose="020B0604020202020204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 err="1">
                <a:latin typeface="Montserrat" panose="020B0604020202020204" charset="0"/>
              </a:rPr>
              <a:t>XGBRegressor</a:t>
            </a:r>
            <a:r>
              <a:rPr lang="fr-FR" sz="2000" dirty="0">
                <a:latin typeface="Montserrat" panose="020B0604020202020204" charset="0"/>
              </a:rPr>
              <a:t> est le meilleur modèle mais </a:t>
            </a:r>
            <a:r>
              <a:rPr lang="fr-FR" sz="2000" b="1" dirty="0">
                <a:latin typeface="Montserrat" panose="020B0604020202020204" charset="0"/>
              </a:rPr>
              <a:t>qualité insuffisante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>
                <a:latin typeface="Montserrat" panose="020B0604020202020204" charset="0"/>
              </a:rPr>
              <a:t>Modèle incapable de prédire les </a:t>
            </a:r>
            <a:r>
              <a:rPr lang="fr-FR" sz="2000" b="1" dirty="0">
                <a:latin typeface="Montserrat" panose="020B0604020202020204" charset="0"/>
              </a:rPr>
              <a:t>grandes valeurs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2000" dirty="0">
              <a:latin typeface="Montserrat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763D4-7B66-48D1-9E81-F7E6726C6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9778" y="2786773"/>
            <a:ext cx="3219450" cy="149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2AEB8-A7C4-4951-A7AB-68D8420AF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778" y="4332393"/>
            <a:ext cx="3219450" cy="2076094"/>
          </a:xfrm>
          <a:prstGeom prst="rect">
            <a:avLst/>
          </a:prstGeom>
        </p:spPr>
      </p:pic>
      <p:sp>
        <p:nvSpPr>
          <p:cNvPr id="8" name="Google Shape;530;p37">
            <a:extLst>
              <a:ext uri="{FF2B5EF4-FFF2-40B4-BE49-F238E27FC236}">
                <a16:creationId xmlns:a16="http://schemas.microsoft.com/office/drawing/2014/main" id="{A3058F92-A65F-41ED-8112-7024FA6DD236}"/>
              </a:ext>
            </a:extLst>
          </p:cNvPr>
          <p:cNvSpPr txBox="1"/>
          <p:nvPr/>
        </p:nvSpPr>
        <p:spPr>
          <a:xfrm>
            <a:off x="514263" y="3323276"/>
            <a:ext cx="8013288" cy="29238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 </a:t>
            </a:r>
            <a:r>
              <a:rPr lang="fr-FR" sz="2000" b="1" dirty="0">
                <a:solidFill>
                  <a:srgbClr val="FF0000"/>
                </a:solidFill>
                <a:latin typeface="Montserrat" panose="020B0604020202020204" charset="0"/>
              </a:rPr>
              <a:t>Explications</a:t>
            </a:r>
            <a:r>
              <a:rPr lang="fr-FR" sz="2000" dirty="0">
                <a:latin typeface="Montserrat" panose="020B0604020202020204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b="1" dirty="0">
                <a:latin typeface="Montserrat" panose="020B0604020202020204" charset="0"/>
              </a:rPr>
              <a:t>Peu de variables significativement corrélées </a:t>
            </a:r>
            <a:r>
              <a:rPr lang="fr-FR" sz="2000" dirty="0">
                <a:latin typeface="Montserrat" panose="020B0604020202020204" charset="0"/>
              </a:rPr>
              <a:t>avec la cible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dirty="0">
                <a:latin typeface="Montserrat" panose="020B0604020202020204" charset="0"/>
              </a:rPr>
              <a:t>Seulement 2 régions productrices d'énergie éolienne de manière importante (Hauts-de-France / Grand-Est) et ceci seulement en hiver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b="1" dirty="0">
                <a:latin typeface="Montserrat" panose="020B0604020202020204" charset="0"/>
              </a:rPr>
              <a:t>Régions avec vents les plus importants = pas d'éolienne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000" b="1" dirty="0"/>
              <a:t>Question du placement des éoliennes en France: </a:t>
            </a:r>
            <a:r>
              <a:rPr lang="fr-FR" sz="2000" dirty="0"/>
              <a:t>variable des capacités de production manquantes dans le </a:t>
            </a:r>
            <a:r>
              <a:rPr lang="fr-FR" sz="2000" dirty="0" smtClean="0"/>
              <a:t>modèle</a:t>
            </a:r>
            <a:endParaRPr lang="fr-FR" sz="2000" b="1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166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8"/>
          <p:cNvSpPr txBox="1">
            <a:spLocks noGrp="1"/>
          </p:cNvSpPr>
          <p:nvPr>
            <p:ph type="body" idx="1"/>
          </p:nvPr>
        </p:nvSpPr>
        <p:spPr>
          <a:xfrm>
            <a:off x="533833" y="7373833"/>
            <a:ext cx="10272000" cy="46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713279" y="412328"/>
            <a:ext cx="10701205" cy="78713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dirty="0"/>
              <a:t>Conclusion, difficultés et perspectives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4" name="Google Shape;530;p37">
            <a:extLst>
              <a:ext uri="{FF2B5EF4-FFF2-40B4-BE49-F238E27FC236}">
                <a16:creationId xmlns:a16="http://schemas.microsoft.com/office/drawing/2014/main" id="{4B929E4A-9B0A-445C-ADC9-39A733272626}"/>
              </a:ext>
            </a:extLst>
          </p:cNvPr>
          <p:cNvSpPr txBox="1"/>
          <p:nvPr/>
        </p:nvSpPr>
        <p:spPr>
          <a:xfrm>
            <a:off x="277403" y="1122999"/>
            <a:ext cx="11620071" cy="5370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2000" b="1" dirty="0">
                <a:latin typeface="Montserrat" panose="020B0604020202020204" charset="0"/>
              </a:rPr>
              <a:t> </a:t>
            </a:r>
            <a:r>
              <a:rPr lang="fr-FR" sz="2400" b="1" dirty="0">
                <a:latin typeface="Montserrat" panose="020B0604020202020204" charset="0"/>
              </a:rPr>
              <a:t>Conclusion </a:t>
            </a:r>
          </a:p>
          <a:p>
            <a:pPr marL="274320" lvl="1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fr-FR" sz="2000" dirty="0">
                <a:latin typeface="Montserrat" panose="020B0604020202020204" charset="0"/>
              </a:rPr>
              <a:t>Les modèles peuvent répondre raisonnablement aux problématiques exposées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b="1" dirty="0">
                <a:latin typeface="Montserrat" panose="020B0604020202020204" charset="0"/>
              </a:rPr>
              <a:t>Prévisions </a:t>
            </a:r>
            <a:r>
              <a:rPr lang="fr-FR" sz="2000" dirty="0">
                <a:latin typeface="Montserrat" panose="020B0604020202020204" charset="0"/>
              </a:rPr>
              <a:t>des productions et consommations futures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>
                <a:latin typeface="Montserrat" panose="020B0604020202020204" charset="0"/>
              </a:rPr>
              <a:t>Evaluation du </a:t>
            </a:r>
            <a:r>
              <a:rPr lang="fr-FR" sz="2000" b="1" dirty="0">
                <a:latin typeface="Montserrat" panose="020B0604020202020204" charset="0"/>
              </a:rPr>
              <a:t>rythme de croissance des renouvelables </a:t>
            </a:r>
            <a:r>
              <a:rPr lang="fr-FR" sz="2000" dirty="0">
                <a:latin typeface="Montserrat" panose="020B0604020202020204" charset="0"/>
              </a:rPr>
              <a:t>dans le mix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>
                <a:latin typeface="Montserrat" panose="020B0604020202020204" charset="0"/>
              </a:rPr>
              <a:t>Identification des </a:t>
            </a:r>
            <a:r>
              <a:rPr lang="fr-FR" sz="2000" b="1" dirty="0">
                <a:latin typeface="Montserrat" panose="020B0604020202020204" charset="0"/>
              </a:rPr>
              <a:t>points de tension régionaux </a:t>
            </a:r>
            <a:r>
              <a:rPr lang="fr-FR" sz="2000" dirty="0">
                <a:latin typeface="Montserrat" panose="020B0604020202020204" charset="0"/>
              </a:rPr>
              <a:t>par classification supervisée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>
                <a:latin typeface="Montserrat" panose="020B0604020202020204" charset="0"/>
              </a:rPr>
              <a:t>Mise en évidence des </a:t>
            </a:r>
            <a:r>
              <a:rPr lang="fr-FR" sz="2000" b="1" dirty="0">
                <a:latin typeface="Montserrat" panose="020B0604020202020204" charset="0"/>
              </a:rPr>
              <a:t>disparités</a:t>
            </a:r>
            <a:r>
              <a:rPr lang="fr-FR" sz="2000" dirty="0">
                <a:latin typeface="Montserrat" panose="020B0604020202020204" charset="0"/>
              </a:rPr>
              <a:t> régionales</a:t>
            </a:r>
          </a:p>
          <a:p>
            <a:pPr>
              <a:spcBef>
                <a:spcPts val="18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2000" b="1" dirty="0">
                <a:latin typeface="Montserrat" panose="020B0604020202020204" charset="0"/>
              </a:rPr>
              <a:t> </a:t>
            </a:r>
            <a:r>
              <a:rPr lang="fr-FR" sz="2400" b="1" dirty="0">
                <a:latin typeface="Montserrat" panose="020B0604020202020204" charset="0"/>
              </a:rPr>
              <a:t>Difficultés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>
                <a:latin typeface="Montserrat" panose="020B0604020202020204" charset="0"/>
              </a:rPr>
              <a:t> Rupture exogène du </a:t>
            </a:r>
            <a:r>
              <a:rPr lang="fr-FR" sz="2000" b="1" dirty="0">
                <a:latin typeface="Montserrat" panose="020B0604020202020204" charset="0"/>
              </a:rPr>
              <a:t>Covid-19 </a:t>
            </a:r>
            <a:r>
              <a:rPr lang="fr-FR" sz="2000" dirty="0">
                <a:latin typeface="Montserrat" panose="020B0604020202020204" charset="0"/>
              </a:rPr>
              <a:t>= incertitudes sur toutes les tendances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>
                <a:latin typeface="Montserrat" panose="020B0604020202020204" charset="0"/>
              </a:rPr>
              <a:t> Autres </a:t>
            </a:r>
            <a:r>
              <a:rPr lang="fr-FR" sz="2000" b="1" dirty="0">
                <a:latin typeface="Montserrat" panose="020B0604020202020204" charset="0"/>
              </a:rPr>
              <a:t>variables manquantes </a:t>
            </a:r>
            <a:r>
              <a:rPr lang="fr-FR" sz="2000" dirty="0">
                <a:latin typeface="Montserrat" panose="020B0604020202020204" charset="0"/>
              </a:rPr>
              <a:t>intéressantes (capacités de production régionales, </a:t>
            </a:r>
            <a:endParaRPr lang="fr-FR" sz="2000" dirty="0" smtClean="0">
              <a:latin typeface="Montserrat" panose="020B0604020202020204" charset="0"/>
            </a:endParaRPr>
          </a:p>
          <a:p>
            <a:pPr lvl="1"/>
            <a:r>
              <a:rPr lang="fr-FR" sz="2000" dirty="0">
                <a:latin typeface="Montserrat" panose="020B0604020202020204" charset="0"/>
              </a:rPr>
              <a:t> </a:t>
            </a:r>
            <a:r>
              <a:rPr lang="fr-FR" sz="2000" dirty="0" smtClean="0">
                <a:latin typeface="Montserrat" panose="020B0604020202020204" charset="0"/>
              </a:rPr>
              <a:t>   finesse </a:t>
            </a:r>
            <a:r>
              <a:rPr lang="fr-FR" sz="2000" dirty="0">
                <a:latin typeface="Montserrat" panose="020B0604020202020204" charset="0"/>
              </a:rPr>
              <a:t>des données météorologiques)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>
                <a:latin typeface="Montserrat" panose="020B0604020202020204" charset="0"/>
              </a:rPr>
              <a:t> L’absence de variables empêche d’avoir des régressions de qualité (</a:t>
            </a:r>
            <a:r>
              <a:rPr lang="fr-FR" sz="2000" dirty="0" smtClean="0">
                <a:latin typeface="Montserrat" panose="020B0604020202020204" charset="0"/>
              </a:rPr>
              <a:t>Eolien, …)</a:t>
            </a:r>
            <a:endParaRPr lang="fr-FR" sz="2000" dirty="0">
              <a:latin typeface="Montserrat" panose="020B0604020202020204" charset="0"/>
            </a:endParaRPr>
          </a:p>
          <a:p>
            <a:pPr>
              <a:spcBef>
                <a:spcPts val="18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fr-FR" sz="2000" b="1" dirty="0">
                <a:latin typeface="Montserrat" panose="020B0604020202020204" charset="0"/>
              </a:rPr>
              <a:t> </a:t>
            </a:r>
            <a:r>
              <a:rPr lang="fr-FR" sz="2400" b="1" dirty="0">
                <a:latin typeface="Montserrat" panose="020B0604020202020204" charset="0"/>
              </a:rPr>
              <a:t>Perspectives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>
                <a:latin typeface="Montserrat" panose="020B0604020202020204" charset="0"/>
              </a:rPr>
              <a:t> Suivi des classifications et clustering, tendances à confirmer pour séries temporelles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sz="2000" dirty="0">
                <a:latin typeface="Montserrat" panose="020B0604020202020204" charset="0"/>
              </a:rPr>
              <a:t> Amélioration de la finesse des </a:t>
            </a:r>
            <a:r>
              <a:rPr lang="fr-FR" sz="2000" dirty="0" smtClean="0">
                <a:latin typeface="Montserrat" panose="020B0604020202020204" charset="0"/>
              </a:rPr>
              <a:t>variables</a:t>
            </a:r>
            <a:endParaRPr lang="fr-FR" sz="20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5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8"/>
          <p:cNvSpPr txBox="1">
            <a:spLocks noGrp="1"/>
          </p:cNvSpPr>
          <p:nvPr>
            <p:ph type="body" idx="1"/>
          </p:nvPr>
        </p:nvSpPr>
        <p:spPr>
          <a:xfrm>
            <a:off x="533833" y="7373833"/>
            <a:ext cx="10272000" cy="46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390415" y="583417"/>
            <a:ext cx="10233061" cy="19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Introduction, problématique et objectifs</a:t>
            </a:r>
            <a:br>
              <a:rPr lang="fr-FR" dirty="0"/>
            </a:br>
            <a:r>
              <a:rPr lang="fr-FR" sz="3200" b="0" i="1" dirty="0"/>
              <a:t>Introduction (1/2)</a:t>
            </a: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4" name="Google Shape;530;p37">
            <a:extLst>
              <a:ext uri="{FF2B5EF4-FFF2-40B4-BE49-F238E27FC236}">
                <a16:creationId xmlns:a16="http://schemas.microsoft.com/office/drawing/2014/main" id="{4B929E4A-9B0A-445C-ADC9-39A733272626}"/>
              </a:ext>
            </a:extLst>
          </p:cNvPr>
          <p:cNvSpPr txBox="1"/>
          <p:nvPr/>
        </p:nvSpPr>
        <p:spPr>
          <a:xfrm>
            <a:off x="533833" y="2437333"/>
            <a:ext cx="1109211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L’énergie est une ressource incontournable pour le bon fonctionnement des équipements utilisés dans divers secteurs socio-économiques 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Ménages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Industrie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Transports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Agriculture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Etc.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8"/>
          <p:cNvSpPr txBox="1">
            <a:spLocks noGrp="1"/>
          </p:cNvSpPr>
          <p:nvPr>
            <p:ph type="body" idx="1"/>
          </p:nvPr>
        </p:nvSpPr>
        <p:spPr>
          <a:xfrm>
            <a:off x="533833" y="7373833"/>
            <a:ext cx="10272000" cy="46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533833" y="680593"/>
            <a:ext cx="9838279" cy="19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Introduction, problématique et objectifs</a:t>
            </a:r>
            <a:br>
              <a:rPr lang="fr-FR" dirty="0"/>
            </a:br>
            <a:r>
              <a:rPr lang="fr-FR" sz="3200" b="0" i="1" dirty="0"/>
              <a:t>Introduction (2/2)</a:t>
            </a: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4" name="Google Shape;530;p37">
            <a:extLst>
              <a:ext uri="{FF2B5EF4-FFF2-40B4-BE49-F238E27FC236}">
                <a16:creationId xmlns:a16="http://schemas.microsoft.com/office/drawing/2014/main" id="{4B929E4A-9B0A-445C-ADC9-39A733272626}"/>
              </a:ext>
            </a:extLst>
          </p:cNvPr>
          <p:cNvSpPr txBox="1"/>
          <p:nvPr/>
        </p:nvSpPr>
        <p:spPr>
          <a:xfrm>
            <a:off x="533833" y="2437333"/>
            <a:ext cx="1109211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demande et offre dépendent de plusieurs facteurs: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Marché ouvert à l’international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Variété des sources d’énergies : Eolien, Solaire, Hydraulique, Thermique, Nucléaire, Bioénergies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Besoin de limiter les impacts environnementaux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Conséquence : variation de la demande et de l’offre, ce qui conduit à des tensions qu’il faut contenir.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Techniques : mesures de régulation.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Economiques : </a:t>
            </a:r>
            <a:r>
              <a:rPr lang="fr-FR" sz="20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adaptation </a:t>
            </a:r>
            <a:r>
              <a:rPr lang="fr-FR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 prix.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3332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8"/>
          <p:cNvSpPr txBox="1">
            <a:spLocks noGrp="1"/>
          </p:cNvSpPr>
          <p:nvPr>
            <p:ph type="body" idx="1"/>
          </p:nvPr>
        </p:nvSpPr>
        <p:spPr>
          <a:xfrm>
            <a:off x="533833" y="7373833"/>
            <a:ext cx="10272000" cy="46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431303" y="860818"/>
            <a:ext cx="10477060" cy="198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Introduction, problématique et objectifs</a:t>
            </a:r>
            <a:br>
              <a:rPr lang="fr-FR" dirty="0"/>
            </a:br>
            <a:r>
              <a:rPr lang="fr-FR" sz="3200" b="0" i="1" dirty="0"/>
              <a:t>Problématique</a:t>
            </a: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4" name="Google Shape;530;p37">
            <a:extLst>
              <a:ext uri="{FF2B5EF4-FFF2-40B4-BE49-F238E27FC236}">
                <a16:creationId xmlns:a16="http://schemas.microsoft.com/office/drawing/2014/main" id="{4B929E4A-9B0A-445C-ADC9-39A733272626}"/>
              </a:ext>
            </a:extLst>
          </p:cNvPr>
          <p:cNvSpPr txBox="1"/>
          <p:nvPr/>
        </p:nvSpPr>
        <p:spPr>
          <a:xfrm>
            <a:off x="549945" y="2967350"/>
            <a:ext cx="11092110" cy="923299"/>
          </a:xfrm>
          <a:prstGeom prst="rect">
            <a:avLst/>
          </a:prstGeom>
          <a:noFill/>
          <a:ln w="19050">
            <a:solidFill>
              <a:srgbClr val="091158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Comprendre et </a:t>
            </a:r>
            <a:r>
              <a:rPr lang="fr-FR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anticiper</a:t>
            </a:r>
            <a:r>
              <a:rPr lang="fr-FR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les </a:t>
            </a:r>
            <a:r>
              <a:rPr lang="fr-FR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évolutions</a:t>
            </a:r>
            <a:r>
              <a:rPr lang="fr-FR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la demande et de l’offre en énergie électrique avec un focus sur les </a:t>
            </a:r>
            <a:r>
              <a:rPr lang="fr-FR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énergies renouvelables</a:t>
            </a:r>
            <a:r>
              <a:rPr lang="fr-FR" sz="24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4896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8"/>
          <p:cNvSpPr txBox="1">
            <a:spLocks noGrp="1"/>
          </p:cNvSpPr>
          <p:nvPr>
            <p:ph type="body" idx="1"/>
          </p:nvPr>
        </p:nvSpPr>
        <p:spPr>
          <a:xfrm>
            <a:off x="533833" y="7373833"/>
            <a:ext cx="10272000" cy="46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endParaRPr/>
          </a:p>
        </p:txBody>
      </p:sp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687945" y="422488"/>
            <a:ext cx="10117888" cy="13138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sz="3600" dirty="0"/>
              <a:t>Introduction, problématique et objectifs</a:t>
            </a:r>
            <a:br>
              <a:rPr lang="fr-FR" sz="3600" dirty="0"/>
            </a:br>
            <a:r>
              <a:rPr lang="fr-FR" sz="3200" b="0" i="1" dirty="0" smtClean="0"/>
              <a:t>Objectifs</a:t>
            </a:r>
            <a:r>
              <a:rPr lang="fr-FR" sz="3200" b="0" i="1" dirty="0" smtClean="0"/>
              <a:t> </a:t>
            </a:r>
            <a:r>
              <a:rPr lang="fr-FR" sz="3200" b="0" i="1" dirty="0"/>
              <a:t>spécifiques</a:t>
            </a: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4" name="Google Shape;530;p37">
            <a:extLst>
              <a:ext uri="{FF2B5EF4-FFF2-40B4-BE49-F238E27FC236}">
                <a16:creationId xmlns:a16="http://schemas.microsoft.com/office/drawing/2014/main" id="{4B929E4A-9B0A-445C-ADC9-39A733272626}"/>
              </a:ext>
            </a:extLst>
          </p:cNvPr>
          <p:cNvSpPr txBox="1"/>
          <p:nvPr/>
        </p:nvSpPr>
        <p:spPr>
          <a:xfrm>
            <a:off x="687945" y="1995544"/>
            <a:ext cx="1109211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200" dirty="0">
                <a:latin typeface="Montserrat" panose="020B0604020202020204" charset="0"/>
              </a:rPr>
              <a:t> Constater le phasage entre la consommation et la production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fr-FR" sz="2200" dirty="0">
                <a:latin typeface="Montserrat" panose="020B0604020202020204" charset="0"/>
              </a:rPr>
              <a:t>    énergétique française (risque de black out notamment). 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fr-FR" sz="2200" dirty="0">
                <a:latin typeface="Montserrat" panose="020B0604020202020204" charset="0"/>
              </a:rPr>
              <a:t>    </a:t>
            </a:r>
            <a:r>
              <a:rPr lang="fr-FR" sz="2200" i="1" dirty="0">
                <a:latin typeface="Montserrat" panose="020B0604020202020204" charset="0"/>
              </a:rPr>
              <a:t>=&gt; </a:t>
            </a:r>
            <a:r>
              <a:rPr lang="fr-FR" sz="2200" b="1" i="1" dirty="0">
                <a:solidFill>
                  <a:srgbClr val="FF0000"/>
                </a:solidFill>
                <a:latin typeface="Montserrat" panose="020B0604020202020204" charset="0"/>
              </a:rPr>
              <a:t>Classification. 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200" dirty="0">
                <a:latin typeface="Montserrat" panose="020B0604020202020204" charset="0"/>
              </a:rPr>
              <a:t> Analyse au niveau départemental et prévision de consommation.                                                                                           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fr-FR" sz="2200" dirty="0">
                <a:latin typeface="Montserrat" panose="020B0604020202020204" charset="0"/>
              </a:rPr>
              <a:t>    </a:t>
            </a:r>
            <a:r>
              <a:rPr lang="fr-FR" sz="2200" i="1" dirty="0">
                <a:latin typeface="Montserrat" panose="020B0604020202020204" charset="0"/>
              </a:rPr>
              <a:t>=&gt; </a:t>
            </a:r>
            <a:r>
              <a:rPr lang="fr-FR" sz="2200" b="1" i="1" dirty="0">
                <a:solidFill>
                  <a:srgbClr val="FF0000"/>
                </a:solidFill>
                <a:latin typeface="Montserrat" panose="020B0604020202020204" charset="0"/>
              </a:rPr>
              <a:t>Séries temporelles.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200" dirty="0">
                <a:latin typeface="Montserrat" panose="020B0604020202020204" charset="0"/>
              </a:rPr>
              <a:t> Analyse par filière de production : énergie nucléaire / renouvelable. 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fr-FR" sz="2200" dirty="0">
                <a:latin typeface="Montserrat" panose="020B0604020202020204" charset="0"/>
              </a:rPr>
              <a:t>    </a:t>
            </a:r>
            <a:r>
              <a:rPr lang="fr-FR" sz="2200" i="1" dirty="0">
                <a:latin typeface="Montserrat" panose="020B0604020202020204" charset="0"/>
              </a:rPr>
              <a:t>=&gt; </a:t>
            </a:r>
            <a:r>
              <a:rPr lang="fr-FR" sz="2200" b="1" i="1" dirty="0">
                <a:solidFill>
                  <a:srgbClr val="FF0000"/>
                </a:solidFill>
                <a:latin typeface="Montserrat" panose="020B0604020202020204" charset="0"/>
              </a:rPr>
              <a:t>Séries temporelles, régressions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fr-FR" sz="2200" dirty="0">
                <a:latin typeface="Montserrat" panose="020B0604020202020204" charset="0"/>
              </a:rPr>
              <a:t> Focus sur les énergies renouvelables (lieu d’implantation).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fr-FR" sz="2200" dirty="0">
                <a:latin typeface="Montserrat" panose="020B0604020202020204" charset="0"/>
              </a:rPr>
              <a:t>    </a:t>
            </a:r>
            <a:r>
              <a:rPr lang="fr-FR" sz="2200" i="1" dirty="0">
                <a:latin typeface="Montserrat" panose="020B0604020202020204" charset="0"/>
              </a:rPr>
              <a:t>=&gt; </a:t>
            </a:r>
            <a:r>
              <a:rPr lang="fr-FR" sz="2200" b="1" i="1" dirty="0">
                <a:solidFill>
                  <a:srgbClr val="FF0000"/>
                </a:solidFill>
                <a:latin typeface="Montserrat" panose="020B0604020202020204" charset="0"/>
              </a:rPr>
              <a:t>Clustering. 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2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9434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959999" y="593367"/>
            <a:ext cx="9437447" cy="140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Aft>
                <a:spcPts val="1800"/>
              </a:spcAft>
            </a:pPr>
            <a:r>
              <a:rPr lang="fr-FR" dirty="0"/>
              <a:t>Prétraitement et analyse exploratoire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sz="3200" b="0" i="1" dirty="0" smtClean="0"/>
              <a:t>Données</a:t>
            </a: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4" name="Google Shape;530;p37">
            <a:extLst>
              <a:ext uri="{FF2B5EF4-FFF2-40B4-BE49-F238E27FC236}">
                <a16:creationId xmlns:a16="http://schemas.microsoft.com/office/drawing/2014/main" id="{4B929E4A-9B0A-445C-ADC9-39A733272626}"/>
              </a:ext>
            </a:extLst>
          </p:cNvPr>
          <p:cNvSpPr txBox="1"/>
          <p:nvPr/>
        </p:nvSpPr>
        <p:spPr>
          <a:xfrm>
            <a:off x="549945" y="1993367"/>
            <a:ext cx="11092110" cy="4503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sz="2000" b="1" dirty="0">
                <a:latin typeface="Montserrat" panose="020B0604020202020204" charset="0"/>
              </a:rPr>
              <a:t>Source de données principale</a:t>
            </a:r>
            <a:r>
              <a:rPr lang="fr-FR" sz="2000" dirty="0">
                <a:latin typeface="Montserrat" panose="020B0604020202020204" charset="0"/>
              </a:rPr>
              <a:t>: ODRE (Open Data Réseaux Energies).</a:t>
            </a:r>
          </a:p>
          <a:p>
            <a:endParaRPr lang="fr-FR" sz="2000" dirty="0">
              <a:latin typeface="Montserrat" panose="020B0604020202020204" charset="0"/>
            </a:endParaRPr>
          </a:p>
          <a:p>
            <a:endParaRPr lang="fr-FR" sz="2000" dirty="0">
              <a:latin typeface="Montserrat" panose="020B0604020202020204" charset="0"/>
            </a:endParaRPr>
          </a:p>
          <a:p>
            <a:endParaRPr lang="fr-FR" sz="2000" dirty="0">
              <a:latin typeface="Montserrat" panose="020B0604020202020204" charset="0"/>
            </a:endParaRPr>
          </a:p>
          <a:p>
            <a:endParaRPr lang="fr-FR" sz="2000" dirty="0">
              <a:latin typeface="Montserrat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Informations régionales de consommation et production par filière jour par jour (toutes les 1/2 heure) depuis 2013. </a:t>
            </a:r>
          </a:p>
          <a:p>
            <a:pPr marL="388620" lvl="0" indent="-342900" defTabSz="914400">
              <a:lnSpc>
                <a:spcPct val="90000"/>
              </a:lnSpc>
              <a:spcBef>
                <a:spcPts val="1400"/>
              </a:spcBef>
              <a:spcAft>
                <a:spcPts val="60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rgbClr val="000000"/>
                </a:solidFill>
                <a:latin typeface="Montserrat" panose="020B0604020202020204" charset="0"/>
              </a:rPr>
              <a:t>Données météorologiques régionales de l’ODRE depuis 2016 :</a:t>
            </a:r>
          </a:p>
          <a:p>
            <a:pPr marL="960120" lvl="1" indent="-457200" defTabSz="9144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ü"/>
            </a:pPr>
            <a:r>
              <a:rPr lang="fr-FR" sz="2000" b="1" i="1" dirty="0">
                <a:solidFill>
                  <a:srgbClr val="000000"/>
                </a:solidFill>
                <a:latin typeface="Montserrat" panose="020B0604020202020204" charset="0"/>
              </a:rPr>
              <a:t>Températures</a:t>
            </a:r>
            <a:r>
              <a:rPr lang="fr-FR" sz="2000" i="1" dirty="0">
                <a:solidFill>
                  <a:srgbClr val="000000"/>
                </a:solidFill>
                <a:latin typeface="Montserrat" panose="020B0604020202020204" charset="0"/>
              </a:rPr>
              <a:t> min, max, </a:t>
            </a:r>
            <a:r>
              <a:rPr lang="fr-FR" sz="2000" i="1" dirty="0" err="1">
                <a:solidFill>
                  <a:srgbClr val="000000"/>
                </a:solidFill>
                <a:latin typeface="Montserrat" panose="020B0604020202020204" charset="0"/>
              </a:rPr>
              <a:t>moy</a:t>
            </a:r>
            <a:r>
              <a:rPr lang="fr-FR" sz="2000" i="1" dirty="0">
                <a:solidFill>
                  <a:srgbClr val="000000"/>
                </a:solidFill>
                <a:latin typeface="Montserrat" panose="020B0604020202020204" charset="0"/>
              </a:rPr>
              <a:t> (quotidiennes); </a:t>
            </a:r>
          </a:p>
          <a:p>
            <a:pPr marL="960120" lvl="1" indent="-457200" defTabSz="914400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ü"/>
            </a:pPr>
            <a:r>
              <a:rPr lang="fr-FR" sz="2000" b="1" i="1" dirty="0">
                <a:solidFill>
                  <a:srgbClr val="000000"/>
                </a:solidFill>
                <a:latin typeface="Montserrat" panose="020B0604020202020204" charset="0"/>
              </a:rPr>
              <a:t>Vitesse du vent </a:t>
            </a:r>
            <a:r>
              <a:rPr lang="fr-FR" sz="2000" i="1" dirty="0">
                <a:solidFill>
                  <a:srgbClr val="000000"/>
                </a:solidFill>
                <a:latin typeface="Montserrat" panose="020B0604020202020204" charset="0"/>
              </a:rPr>
              <a:t>et </a:t>
            </a:r>
            <a:r>
              <a:rPr lang="fr-FR" sz="2000" b="1" i="1" dirty="0">
                <a:solidFill>
                  <a:srgbClr val="000000"/>
                </a:solidFill>
                <a:latin typeface="Montserrat" panose="020B0604020202020204" charset="0"/>
              </a:rPr>
              <a:t>ensoleillement</a:t>
            </a:r>
            <a:r>
              <a:rPr lang="fr-FR" sz="2000" i="1" dirty="0">
                <a:solidFill>
                  <a:srgbClr val="000000"/>
                </a:solidFill>
                <a:latin typeface="Montserrat" panose="020B0604020202020204" charset="0"/>
              </a:rPr>
              <a:t> (fréquence de 3 heures).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latin typeface="Montserrat" panose="020B0604020202020204" charset="0"/>
            </a:endParaRPr>
          </a:p>
          <a:p>
            <a:endParaRPr lang="fr-FR" sz="2000" dirty="0">
              <a:latin typeface="Montserrat" panose="020B0604020202020204" charset="0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9FF77-0432-4823-B008-82C0B979A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45" y="2482328"/>
            <a:ext cx="10772566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7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959999" y="593367"/>
            <a:ext cx="9529915" cy="140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dirty="0"/>
              <a:t>Prétraitement et analyse exploratoire </a:t>
            </a:r>
            <a:br>
              <a:rPr lang="fr-FR" dirty="0"/>
            </a:br>
            <a:r>
              <a:rPr lang="fr-FR" sz="3200" b="0" i="1" dirty="0"/>
              <a:t>Données</a:t>
            </a: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4" name="Google Shape;530;p37">
            <a:extLst>
              <a:ext uri="{FF2B5EF4-FFF2-40B4-BE49-F238E27FC236}">
                <a16:creationId xmlns:a16="http://schemas.microsoft.com/office/drawing/2014/main" id="{4B929E4A-9B0A-445C-ADC9-39A733272626}"/>
              </a:ext>
            </a:extLst>
          </p:cNvPr>
          <p:cNvSpPr txBox="1"/>
          <p:nvPr/>
        </p:nvSpPr>
        <p:spPr>
          <a:xfrm>
            <a:off x="533833" y="2437333"/>
            <a:ext cx="1109211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sz="2000" dirty="0">
                <a:latin typeface="Montserrat" panose="020B0604020202020204" charset="0"/>
              </a:rPr>
              <a:t>Données brutes à disposition (échantillon):</a:t>
            </a:r>
          </a:p>
          <a:p>
            <a:endParaRPr lang="fr-FR" sz="2000" dirty="0">
              <a:latin typeface="Montserrat" panose="020B0604020202020204" charset="0"/>
            </a:endParaRPr>
          </a:p>
          <a:p>
            <a:endParaRPr lang="fr-FR" sz="2000" dirty="0">
              <a:latin typeface="Montserrat" panose="020B0604020202020204" charset="0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352F3D-3BE7-40EB-9891-B95C4D8C6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01" y="2937779"/>
            <a:ext cx="11418798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4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"/>
          <p:cNvSpPr txBox="1">
            <a:spLocks noGrp="1"/>
          </p:cNvSpPr>
          <p:nvPr>
            <p:ph type="title"/>
          </p:nvPr>
        </p:nvSpPr>
        <p:spPr>
          <a:xfrm>
            <a:off x="959999" y="593367"/>
            <a:ext cx="9560737" cy="140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dirty="0"/>
              <a:t>Prétraitement et analyse exploratoire </a:t>
            </a:r>
            <a:br>
              <a:rPr lang="fr-FR" dirty="0"/>
            </a:br>
            <a:r>
              <a:rPr lang="fr-FR" sz="3200" b="0" i="1" dirty="0"/>
              <a:t>Traitement ISNA</a:t>
            </a: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4" name="Google Shape;530;p37">
            <a:extLst>
              <a:ext uri="{FF2B5EF4-FFF2-40B4-BE49-F238E27FC236}">
                <a16:creationId xmlns:a16="http://schemas.microsoft.com/office/drawing/2014/main" id="{4B929E4A-9B0A-445C-ADC9-39A733272626}"/>
              </a:ext>
            </a:extLst>
          </p:cNvPr>
          <p:cNvSpPr txBox="1"/>
          <p:nvPr/>
        </p:nvSpPr>
        <p:spPr>
          <a:xfrm>
            <a:off x="960000" y="1993367"/>
            <a:ext cx="11092110" cy="480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fr-FR" sz="2000" dirty="0">
              <a:latin typeface="Montserrat" panose="020B0604020202020204" charset="0"/>
            </a:endParaRPr>
          </a:p>
          <a:p>
            <a:endParaRPr lang="fr-FR" sz="2000" dirty="0">
              <a:latin typeface="Montserrat" panose="020B0604020202020204" charset="0"/>
            </a:endParaRPr>
          </a:p>
          <a:p>
            <a:endParaRPr lang="fr-FR" sz="2000" dirty="0">
              <a:latin typeface="Montserrat" panose="020B0604020202020204" charset="0"/>
            </a:endParaRPr>
          </a:p>
          <a:p>
            <a:endParaRPr lang="fr-FR" sz="2000" dirty="0">
              <a:latin typeface="Montserrat" panose="020B0604020202020204" charset="0"/>
            </a:endParaRPr>
          </a:p>
          <a:p>
            <a:endParaRPr lang="fr-FR" sz="2000" dirty="0">
              <a:latin typeface="Montserrat" panose="020B0604020202020204" charset="0"/>
            </a:endParaRPr>
          </a:p>
          <a:p>
            <a:endParaRPr lang="fr-FR" sz="2000" dirty="0">
              <a:latin typeface="Montserrat" panose="020B0604020202020204" charset="0"/>
            </a:endParaRPr>
          </a:p>
          <a:p>
            <a:endParaRPr lang="fr-FR" sz="2000" dirty="0">
              <a:latin typeface="Montserrat" panose="020B0604020202020204" charset="0"/>
            </a:endParaRPr>
          </a:p>
          <a:p>
            <a:endParaRPr lang="fr-FR" sz="2000" dirty="0">
              <a:latin typeface="Montserrat" panose="020B0604020202020204" charset="0"/>
            </a:endParaRPr>
          </a:p>
          <a:p>
            <a:endParaRPr lang="fr-FR" sz="2000" dirty="0">
              <a:latin typeface="Montserrat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Suppression des colonnes avec trop de N/A ou peu significatives (Flux physiques…)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Remplacement des N/A des données électriques par 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latin typeface="Montserrat" panose="020B0604020202020204" charset="0"/>
              </a:rPr>
              <a:t>Suppression des 12 lignes sans aucune donnée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000" dirty="0">
              <a:latin typeface="Montserrat" panose="020B0604020202020204" charset="0"/>
            </a:endParaRPr>
          </a:p>
          <a:p>
            <a:endParaRPr lang="fr-FR" sz="2000" dirty="0">
              <a:latin typeface="Montserrat" panose="020B0604020202020204" charset="0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3D048-31DC-4169-97B4-C5B0082FE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569" y="1993367"/>
            <a:ext cx="4572396" cy="26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9452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1158</TotalTime>
  <Words>1460</Words>
  <Application>Microsoft Office PowerPoint</Application>
  <PresentationFormat>Grand écran</PresentationFormat>
  <Paragraphs>294</Paragraphs>
  <Slides>29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Corbel</vt:lpstr>
      <vt:lpstr>Montserrat</vt:lpstr>
      <vt:lpstr>Poppins</vt:lpstr>
      <vt:lpstr>Times New Roman</vt:lpstr>
      <vt:lpstr>Wingdings</vt:lpstr>
      <vt:lpstr>Basis</vt:lpstr>
      <vt:lpstr>Présentation PowerPoint</vt:lpstr>
      <vt:lpstr>Plan de la présentation  </vt:lpstr>
      <vt:lpstr>Introduction, problématique et objectifs Introduction (1/2) </vt:lpstr>
      <vt:lpstr>Introduction, problématique et objectifs Introduction (2/2) </vt:lpstr>
      <vt:lpstr>Introduction, problématique et objectifs Problématique </vt:lpstr>
      <vt:lpstr>Introduction, problématique et objectifs Objectifs spécifiques </vt:lpstr>
      <vt:lpstr>Prétraitement et analyse exploratoire  Données </vt:lpstr>
      <vt:lpstr>Prétraitement et analyse exploratoire  Données </vt:lpstr>
      <vt:lpstr>Prétraitement et analyse exploratoire  Traitement ISNA </vt:lpstr>
      <vt:lpstr>Prétraitement et analyse exploratoire  Feature Engineering </vt:lpstr>
      <vt:lpstr>Prétraitement et analyse exploratoire  Analyse Exploratoire </vt:lpstr>
      <vt:lpstr>Prétraitement et analyse exploratoire  Analyse Exploratoire: insights </vt:lpstr>
      <vt:lpstr>Modèle Séries Temporelles  </vt:lpstr>
      <vt:lpstr>Modèle Séries Temporelles Workflow  </vt:lpstr>
      <vt:lpstr>Modèle Séries Temporelles Conclusions  </vt:lpstr>
      <vt:lpstr>Modèle Clustering: Relations entre régions  </vt:lpstr>
      <vt:lpstr>Modèle Clustering: Relations entre régions Etude exploratoire spécifique </vt:lpstr>
      <vt:lpstr>Modèle Clustering: Relations entre régions Etude exploratoire spécifique </vt:lpstr>
      <vt:lpstr>Présentation PowerPoint</vt:lpstr>
      <vt:lpstr>Modèle Clustering: Relations entre régions  </vt:lpstr>
      <vt:lpstr>Présentation PowerPoint</vt:lpstr>
      <vt:lpstr>Présentation PowerPoint</vt:lpstr>
      <vt:lpstr>Présentation PowerPoint</vt:lpstr>
      <vt:lpstr>Modèle Clustering: Relations entre régions  </vt:lpstr>
      <vt:lpstr>Modèle Classification  </vt:lpstr>
      <vt:lpstr>Modèle Classification Workflow  </vt:lpstr>
      <vt:lpstr>Modèle Classification Conclusions  </vt:lpstr>
      <vt:lpstr>Modèle Régression Eolien Résumé </vt:lpstr>
      <vt:lpstr>Conclusion, difficultés et perspectives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ENERGIE</dc:title>
  <dc:creator>Romain Mouly</dc:creator>
  <cp:lastModifiedBy>NGANMENI Zéphirin</cp:lastModifiedBy>
  <cp:revision>145</cp:revision>
  <dcterms:created xsi:type="dcterms:W3CDTF">2021-10-04T13:15:05Z</dcterms:created>
  <dcterms:modified xsi:type="dcterms:W3CDTF">2021-10-11T05:41:43Z</dcterms:modified>
</cp:coreProperties>
</file>