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AAB8031D6n2Yfpe9zH9N+ke8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850F55-3DB8-40F2-9520-CF5604713C2E}">
  <a:tblStyle styleId="{DE850F55-3DB8-40F2-9520-CF5604713C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49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236746" y="1106423"/>
            <a:ext cx="9718473" cy="222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en-US" sz="6600" dirty="0"/>
              <a:t>Introduction to NumPy and pandas</a:t>
            </a:r>
            <a:endParaRPr sz="7200" dirty="0"/>
          </a:p>
        </p:txBody>
      </p:sp>
      <p:sp>
        <p:nvSpPr>
          <p:cNvPr id="103" name="Google Shape;103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29615" y="5146459"/>
            <a:ext cx="10058400" cy="151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/03/2024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Alexandre Oliveira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en-US" sz="28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Fernanda Vieira</a:t>
            </a:r>
            <a:endParaRPr dirty="0"/>
          </a:p>
        </p:txBody>
      </p:sp>
      <p:pic>
        <p:nvPicPr>
          <p:cNvPr id="106" name="Google Shape;106;p1" descr="A picture containing arr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4884" y="5001216"/>
            <a:ext cx="5442053" cy="184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4560" y="4440255"/>
            <a:ext cx="7480635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 sz="2400" b="1"/>
              <a:t> Multiplying by another matrix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>
            <a:off x="9664754" y="2663460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8035408" y="3184668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8853055" y="3269704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4">
            <a:alphaModFix/>
          </a:blip>
          <a:srcRect r="60327"/>
          <a:stretch/>
        </p:blipFill>
        <p:spPr>
          <a:xfrm>
            <a:off x="2833616" y="2431473"/>
            <a:ext cx="2112462" cy="127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5">
            <a:alphaModFix/>
          </a:blip>
          <a:srcRect l="57432"/>
          <a:stretch/>
        </p:blipFill>
        <p:spPr>
          <a:xfrm>
            <a:off x="6989622" y="2427849"/>
            <a:ext cx="2266623" cy="127802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1606435" y="4766098"/>
            <a:ext cx="15002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 B =</a:t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>
            <a:off x="3325091" y="4224478"/>
            <a:ext cx="1776845" cy="4514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5"/>
          </a:solidFill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10800000" flipH="1">
            <a:off x="3969328" y="5039595"/>
            <a:ext cx="1199455" cy="67868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5"/>
          </a:solidFill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050490" y="3833014"/>
            <a:ext cx="5735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4337270" y="5644522"/>
            <a:ext cx="5735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4801783" y="3257124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 x 2)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9111950" y="3245217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 x 2)</a:t>
            </a:r>
            <a:endParaRPr/>
          </a:p>
        </p:txBody>
      </p:sp>
      <p:sp>
        <p:nvSpPr>
          <p:cNvPr id="222" name="Google Shape;222;p10"/>
          <p:cNvSpPr/>
          <p:nvPr/>
        </p:nvSpPr>
        <p:spPr>
          <a:xfrm>
            <a:off x="3311235" y="4231404"/>
            <a:ext cx="2423236" cy="45143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5"/>
          </a:solidFill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4036634" y="3839940"/>
            <a:ext cx="782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 rot="10800000" flipH="1">
            <a:off x="3969328" y="5039595"/>
            <a:ext cx="1765143" cy="67868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accent5"/>
          </a:solidFill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4337270" y="5644522"/>
            <a:ext cx="844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6926177" y="4558060"/>
            <a:ext cx="151210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8542036" y="4558060"/>
            <a:ext cx="151210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029928" y="5039595"/>
            <a:ext cx="151210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8640233" y="5079268"/>
            <a:ext cx="151210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0256738" y="5427877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 x 2)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5317226" y="3269704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9238848" y="3284841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9624641" y="3271639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892580" y="3279921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0360112" y="5421915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0742240" y="5438299"/>
            <a:ext cx="239072" cy="375623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 sz="2400" b="1"/>
              <a:t> Multiplying by another matrix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9664754" y="2663460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035408" y="3184668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8853055" y="3269704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029" y="2425949"/>
            <a:ext cx="6025597" cy="226441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1"/>
          <p:cNvSpPr/>
          <p:nvPr/>
        </p:nvSpPr>
        <p:spPr>
          <a:xfrm>
            <a:off x="4672447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7346214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4066310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7932597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4">
            <a:alphaModFix/>
          </a:blip>
          <a:srcRect l="88800" t="4266" r="6623" b="38397"/>
          <a:stretch/>
        </p:blipFill>
        <p:spPr>
          <a:xfrm>
            <a:off x="6455463" y="4692781"/>
            <a:ext cx="275749" cy="129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5">
            <a:alphaModFix/>
          </a:blip>
          <a:srcRect l="77480" t="4266" r="18099" b="38397"/>
          <a:stretch/>
        </p:blipFill>
        <p:spPr>
          <a:xfrm>
            <a:off x="3799906" y="4714627"/>
            <a:ext cx="266404" cy="129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/>
        </p:nvSpPr>
        <p:spPr>
          <a:xfrm>
            <a:off x="2432822" y="5017260"/>
            <a:ext cx="15002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 B =</a:t>
            </a:r>
            <a:endParaRPr/>
          </a:p>
        </p:txBody>
      </p:sp>
      <p:sp>
        <p:nvSpPr>
          <p:cNvPr id="254" name="Google Shape;254;p11"/>
          <p:cNvSpPr txBox="1"/>
          <p:nvPr/>
        </p:nvSpPr>
        <p:spPr>
          <a:xfrm>
            <a:off x="4112334" y="4972625"/>
            <a:ext cx="2404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x 3 + (-1) x 6 + 5 x (-2)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4112334" y="5407164"/>
            <a:ext cx="2404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x 3 + 6 x 6 + (-2) x (-2)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6564840" y="5017260"/>
            <a:ext cx="15002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endParaRPr/>
          </a:p>
        </p:txBody>
      </p:sp>
      <p:pic>
        <p:nvPicPr>
          <p:cNvPr id="257" name="Google Shape;257;p11"/>
          <p:cNvPicPr preferRelativeResize="0"/>
          <p:nvPr/>
        </p:nvPicPr>
        <p:blipFill rotWithShape="1">
          <a:blip r:embed="rId4">
            <a:alphaModFix/>
          </a:blip>
          <a:srcRect l="88800" t="4266" r="6623" b="38397"/>
          <a:stretch/>
        </p:blipFill>
        <p:spPr>
          <a:xfrm>
            <a:off x="8471083" y="4692781"/>
            <a:ext cx="275749" cy="129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5">
            <a:alphaModFix/>
          </a:blip>
          <a:srcRect l="77480" t="4266" r="18099" b="38397"/>
          <a:stretch/>
        </p:blipFill>
        <p:spPr>
          <a:xfrm>
            <a:off x="7009848" y="4714627"/>
            <a:ext cx="266404" cy="129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1"/>
          <p:cNvSpPr txBox="1"/>
          <p:nvPr/>
        </p:nvSpPr>
        <p:spPr>
          <a:xfrm>
            <a:off x="7322276" y="4972625"/>
            <a:ext cx="1179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12 - 6 - 10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7322276" y="5407164"/>
            <a:ext cx="1179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+ 36 + 4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8580964" y="5017260"/>
            <a:ext cx="150028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 rotWithShape="1">
          <a:blip r:embed="rId4">
            <a:alphaModFix/>
          </a:blip>
          <a:srcRect l="88800" t="4266" r="6623" b="38397"/>
          <a:stretch/>
        </p:blipFill>
        <p:spPr>
          <a:xfrm>
            <a:off x="9820158" y="4695498"/>
            <a:ext cx="275749" cy="1298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5">
            <a:alphaModFix/>
          </a:blip>
          <a:srcRect l="77480" t="4266" r="18099" b="38397"/>
          <a:stretch/>
        </p:blipFill>
        <p:spPr>
          <a:xfrm>
            <a:off x="9086711" y="4689351"/>
            <a:ext cx="266404" cy="129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1"/>
          <p:cNvSpPr txBox="1"/>
          <p:nvPr/>
        </p:nvSpPr>
        <p:spPr>
          <a:xfrm>
            <a:off x="9426980" y="4954707"/>
            <a:ext cx="1179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- 4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9399139" y="5372557"/>
            <a:ext cx="1179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120"/>
            </a:stretch>
          </a:blip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9664754" y="2663460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8035408" y="3184668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8853055" y="3269704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1933411" y="4026334"/>
            <a:ext cx="271159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: B = A x B</a:t>
            </a:r>
            <a:r>
              <a:rPr lang="en-US" sz="32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sp>
        <p:nvSpPr>
          <p:cNvPr id="276" name="Google Shape;276;p12"/>
          <p:cNvSpPr/>
          <p:nvPr/>
        </p:nvSpPr>
        <p:spPr>
          <a:xfrm>
            <a:off x="4210895" y="1598401"/>
            <a:ext cx="998376" cy="998573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 sz="2400" b="1"/>
              <a:t>Transpose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Transposing a matrix consists of switching rows by columns</a:t>
            </a:r>
            <a:endParaRPr/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r="46823"/>
          <a:stretch/>
        </p:blipFill>
        <p:spPr>
          <a:xfrm>
            <a:off x="3886811" y="3937519"/>
            <a:ext cx="2299386" cy="152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 l="55046"/>
          <a:stretch/>
        </p:blipFill>
        <p:spPr>
          <a:xfrm>
            <a:off x="6587412" y="3937519"/>
            <a:ext cx="1943878" cy="15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NumPy and pandas</a:t>
            </a:r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	</a:t>
            </a:r>
            <a:r>
              <a:rPr lang="en-US" sz="2000" b="1"/>
              <a:t>Let’s implement this in Python</a:t>
            </a:r>
            <a:r>
              <a:rPr lang="en-US" sz="2000"/>
              <a:t>	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291" name="Google Shape;2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350" y="2606873"/>
            <a:ext cx="4778154" cy="204995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4"/>
          <p:cNvSpPr txBox="1"/>
          <p:nvPr/>
        </p:nvSpPr>
        <p:spPr>
          <a:xfrm>
            <a:off x="765738" y="4540325"/>
            <a:ext cx="5093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A4A4A"/>
                </a:solidFill>
                <a:ea typeface="Lato"/>
                <a:cs typeface="Lato"/>
                <a:sym typeface="Lato"/>
              </a:rPr>
              <a:t>The fundamental package for scientific computing with Python</a:t>
            </a: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0498" y="2725660"/>
            <a:ext cx="4778154" cy="193117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/>
        </p:nvSpPr>
        <p:spPr>
          <a:xfrm>
            <a:off x="6661578" y="4540325"/>
            <a:ext cx="50933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4A4A4A"/>
                </a:solidFill>
                <a:ea typeface="Lato"/>
                <a:cs typeface="Lato"/>
                <a:sym typeface="Lato"/>
              </a:rPr>
              <a:t>The fundamental package for </a:t>
            </a:r>
            <a:r>
              <a:rPr lang="en-US" sz="1800" b="0" i="0" dirty="0">
                <a:solidFill>
                  <a:srgbClr val="444444"/>
                </a:solidFill>
                <a:ea typeface="Arial"/>
                <a:cs typeface="Arial"/>
                <a:sym typeface="Arial"/>
              </a:rPr>
              <a:t>data analysis and manipulation in </a:t>
            </a:r>
            <a:r>
              <a:rPr lang="en-US" sz="1800" b="0" i="0" dirty="0">
                <a:solidFill>
                  <a:srgbClr val="4A4A4A"/>
                </a:solidFill>
                <a:ea typeface="Lato"/>
                <a:cs typeface="Lato"/>
                <a:sym typeface="Lato"/>
              </a:rPr>
              <a:t>Python</a:t>
            </a:r>
            <a:endParaRPr sz="1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idx="1"/>
          </p:nvPr>
        </p:nvSpPr>
        <p:spPr>
          <a:xfrm>
            <a:off x="1097280" y="2159743"/>
            <a:ext cx="3381414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Matrices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What is a matrix?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Matrices operations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NumPy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Arrays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Basic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Indexing, slicing and iterating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Manipulation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022601" y="2159743"/>
            <a:ext cx="3381414" cy="361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manipulation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Viewing data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Indexing and selection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Missing data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Column operations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Daframe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merge</a:t>
            </a:r>
            <a:endParaRPr dirty="0"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grouping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Plotting</a:t>
            </a:r>
            <a:endParaRPr sz="1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a matrix?</a:t>
            </a:r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84048" lvl="1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    Numeric structures organized into rows (n) and columns (m)</a:t>
            </a:r>
            <a:endParaRPr/>
          </a:p>
          <a:p>
            <a:pPr marL="384048" lvl="1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    They can be rectangular (n ≠ m) or square (n = m).</a:t>
            </a:r>
            <a:endParaRPr/>
          </a:p>
          <a:p>
            <a:pPr marL="384048" lvl="1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n-US" sz="2400"/>
              <a:t>    They can be used to represent linear systems.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955" y="3857414"/>
            <a:ext cx="3595347" cy="1523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867267" y="4800600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 x 3)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-7793092">
            <a:off x="4781757" y="4916574"/>
            <a:ext cx="222804" cy="7121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3319272" y="5223523"/>
            <a:ext cx="12292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7630856" y="4800600"/>
            <a:ext cx="35248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of shape 2 per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Type of matrices</a:t>
            </a:r>
            <a:endParaRPr/>
          </a:p>
        </p:txBody>
      </p:sp>
      <p:graphicFrame>
        <p:nvGraphicFramePr>
          <p:cNvPr id="130" name="Google Shape;130;p4"/>
          <p:cNvGraphicFramePr/>
          <p:nvPr/>
        </p:nvGraphicFramePr>
        <p:xfrm>
          <a:off x="1066800" y="1998663"/>
          <a:ext cx="10058400" cy="4050770"/>
        </p:xfrm>
        <a:graphic>
          <a:graphicData uri="http://schemas.openxmlformats.org/drawingml/2006/table">
            <a:tbl>
              <a:tblPr>
                <a:noFill/>
                <a:tableStyleId>{DE850F55-3DB8-40F2-9520-CF5604713C2E}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Name</a:t>
                      </a:r>
                      <a:endParaRPr sz="1800" b="1" u="none" strike="noStrike" cap="none"/>
                    </a:p>
                  </a:txBody>
                  <a:tcPr marL="82100" marR="82100" marT="41050" marB="4105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Shape</a:t>
                      </a:r>
                      <a:endParaRPr/>
                    </a:p>
                  </a:txBody>
                  <a:tcPr marL="82100" marR="82100" marT="41050" marB="4105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Example</a:t>
                      </a:r>
                      <a:endParaRPr sz="1800" b="1" u="none" strike="noStrike" cap="none"/>
                    </a:p>
                  </a:txBody>
                  <a:tcPr marL="82100" marR="82100" marT="41050" marB="4105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Description</a:t>
                      </a:r>
                      <a:endParaRPr sz="1800" b="1" u="none" strike="noStrike" cap="none"/>
                    </a:p>
                  </a:txBody>
                  <a:tcPr marL="82100" marR="82100" marT="41050" marB="4105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Row vector</a:t>
                      </a:r>
                      <a:endParaRPr sz="1800"/>
                    </a:p>
                  </a:txBody>
                  <a:tcPr marL="82100" marR="82100" marT="41050" marB="4105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 × m</a:t>
                      </a:r>
                      <a:endParaRPr/>
                    </a:p>
                  </a:txBody>
                  <a:tcPr marL="82100" marR="82100" marT="41050" marB="4105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82100" marR="82100" marT="41050" marB="4105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matrix with only one row</a:t>
                      </a:r>
                      <a:endParaRPr/>
                    </a:p>
                  </a:txBody>
                  <a:tcPr marL="82100" marR="82100" marT="41050" marB="4105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 vector</a:t>
                      </a:r>
                      <a:endParaRPr sz="1800"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 × 1</a:t>
                      </a:r>
                      <a:endParaRPr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matrix with only one column</a:t>
                      </a:r>
                      <a:endParaRPr/>
                    </a:p>
                  </a:txBody>
                  <a:tcPr marL="82100" marR="82100" marT="41050" marB="41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Square matrix</a:t>
                      </a:r>
                      <a:endParaRPr sz="1800"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 × m</a:t>
                      </a:r>
                      <a:endParaRPr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82100" marR="82100" marT="41050" marB="41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matrix with the same number of rows and columns</a:t>
                      </a:r>
                      <a:endParaRPr/>
                    </a:p>
                  </a:txBody>
                  <a:tcPr marL="82100" marR="82100" marT="41050" marB="41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Google Shape;131;p4" descr="{\begin{bmatrix}3&amp;7&amp;2\end{bmatrix}}"/>
          <p:cNvSpPr/>
          <p:nvPr/>
        </p:nvSpPr>
        <p:spPr>
          <a:xfrm>
            <a:off x="1611313" y="18462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 descr="{\begin{bmatrix}4\\1\\8\end{bmatrix}}"/>
          <p:cNvSpPr/>
          <p:nvPr/>
        </p:nvSpPr>
        <p:spPr>
          <a:xfrm>
            <a:off x="1611313" y="18462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 descr="{\displaystyle {\begin{bmatrix}9&amp;13&amp;5\\1&amp;11&amp;7\\2&amp;6&amp;3\end{bmatrix}}}"/>
          <p:cNvSpPr/>
          <p:nvPr/>
        </p:nvSpPr>
        <p:spPr>
          <a:xfrm>
            <a:off x="1611313" y="18462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l="26334" t="68634" r="67188" b="28095"/>
          <a:stretch/>
        </p:blipFill>
        <p:spPr>
          <a:xfrm>
            <a:off x="6504710" y="2530879"/>
            <a:ext cx="1662544" cy="472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 l="26334" t="72216" r="67188" b="18860"/>
          <a:stretch/>
        </p:blipFill>
        <p:spPr>
          <a:xfrm>
            <a:off x="6504710" y="3034146"/>
            <a:ext cx="1662544" cy="128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l="26334" t="81811" r="67188" b="9569"/>
          <a:stretch/>
        </p:blipFill>
        <p:spPr>
          <a:xfrm>
            <a:off x="6504710" y="4475019"/>
            <a:ext cx="1662544" cy="124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	</a:t>
            </a:r>
            <a:r>
              <a:rPr lang="en-US" sz="2400" b="1"/>
              <a:t>Matrices additions and subtractions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Element-wise addition.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r="32857"/>
          <a:stretch/>
        </p:blipFill>
        <p:spPr>
          <a:xfrm>
            <a:off x="1024137" y="2360037"/>
            <a:ext cx="6748264" cy="159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l="69613"/>
          <a:stretch/>
        </p:blipFill>
        <p:spPr>
          <a:xfrm>
            <a:off x="7772401" y="2360037"/>
            <a:ext cx="3054034" cy="159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9217174" y="2660904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9820647" y="2635242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8128927" y="3169920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9217063" y="3290486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9756528" y="3264824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l="59864"/>
          <a:stretch/>
        </p:blipFill>
        <p:spPr>
          <a:xfrm>
            <a:off x="6885460" y="2456733"/>
            <a:ext cx="4112827" cy="145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</a:t>
            </a:r>
            <a:r>
              <a:rPr lang="en-US" sz="2400" b="1" dirty="0"/>
              <a:t> Matrices additions and subtractions</a:t>
            </a:r>
            <a:endParaRPr sz="2200"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 Element-wise subtraction.</a:t>
            </a:r>
            <a:endParaRPr dirty="0"/>
          </a:p>
        </p:txBody>
      </p:sp>
      <p:sp>
        <p:nvSpPr>
          <p:cNvPr id="157" name="Google Shape;157;p6"/>
          <p:cNvSpPr/>
          <p:nvPr/>
        </p:nvSpPr>
        <p:spPr>
          <a:xfrm>
            <a:off x="8769927" y="2660904"/>
            <a:ext cx="695358" cy="49554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9664754" y="2663460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8035408" y="3184668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8853055" y="3269704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9756528" y="3264824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r="40134"/>
          <a:stretch/>
        </p:blipFill>
        <p:spPr>
          <a:xfrm>
            <a:off x="1015682" y="2444541"/>
            <a:ext cx="6134794" cy="145075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1015682" y="4977245"/>
            <a:ext cx="10160636" cy="111182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only add or subtract matrices of the same shape/size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2563" y="2880025"/>
            <a:ext cx="6394262" cy="162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Operações com Matrizes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 sz="2400" b="1"/>
              <a:t>Multiplying by a number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588273" y="3093147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8128927" y="3169920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6588273" y="3584290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7400163" y="3659413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7424509" y="3148734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181" name="Google Shape;181;p8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 sz="2400" b="1"/>
              <a:t>Multiplying by another matrix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9664754" y="2663460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8035408" y="3184668"/>
            <a:ext cx="466322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8853055" y="3269704"/>
            <a:ext cx="695358" cy="521208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0029" y="2425949"/>
            <a:ext cx="6025597" cy="226441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3667991" y="2663460"/>
            <a:ext cx="1755227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rot="5400000">
            <a:off x="7136647" y="2892153"/>
            <a:ext cx="1276315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015682" y="4977245"/>
            <a:ext cx="10160636" cy="111182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Multiplying two matrices can only be done if the number of columns (m) of the first matrix is the same as the number of rows (n) of the second</a:t>
            </a:r>
            <a:endParaRPr dirty="0"/>
          </a:p>
        </p:txBody>
      </p:sp>
      <p:sp>
        <p:nvSpPr>
          <p:cNvPr id="189" name="Google Shape;189;p8"/>
          <p:cNvSpPr/>
          <p:nvPr/>
        </p:nvSpPr>
        <p:spPr>
          <a:xfrm>
            <a:off x="4672447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7346214" y="3958860"/>
            <a:ext cx="335972" cy="521208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587" y="2514599"/>
            <a:ext cx="6605463" cy="238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Matrices operations</a:t>
            </a: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idx="1"/>
          </p:nvPr>
        </p:nvSpPr>
        <p:spPr>
          <a:xfrm>
            <a:off x="1066800" y="1774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</a:t>
            </a:r>
            <a:r>
              <a:rPr lang="en-US" sz="2400" b="1" dirty="0"/>
              <a:t> Multiplying by another matrix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</a:t>
            </a:r>
            <a:endParaRPr dirty="0"/>
          </a:p>
        </p:txBody>
      </p:sp>
      <p:sp>
        <p:nvSpPr>
          <p:cNvPr id="198" name="Google Shape;198;p9"/>
          <p:cNvSpPr/>
          <p:nvPr/>
        </p:nvSpPr>
        <p:spPr>
          <a:xfrm>
            <a:off x="3667991" y="2694633"/>
            <a:ext cx="696191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 rot="5400000">
            <a:off x="6648276" y="3104190"/>
            <a:ext cx="881457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1015682" y="4977245"/>
            <a:ext cx="10160636" cy="1111828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Matrices multiplication is not commutative!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(except for some square matrices)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4026477" y="4154649"/>
            <a:ext cx="337705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102255" y="4164676"/>
            <a:ext cx="521209" cy="5212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Office 2013 - 2022">
  <a:themeElements>
    <a:clrScheme name="Tema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404</Words>
  <Application>Microsoft Office PowerPoint</Application>
  <PresentationFormat>Widescreen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Light</vt:lpstr>
      <vt:lpstr>Calibri</vt:lpstr>
      <vt:lpstr>Lato</vt:lpstr>
      <vt:lpstr>Courier New</vt:lpstr>
      <vt:lpstr>Arial</vt:lpstr>
      <vt:lpstr>Tema Office 2013 - 2022</vt:lpstr>
      <vt:lpstr>Introduction to NumPy and pandas</vt:lpstr>
      <vt:lpstr>Outline</vt:lpstr>
      <vt:lpstr>What is a matrix?</vt:lpstr>
      <vt:lpstr>Type of matrices</vt:lpstr>
      <vt:lpstr>Matrices operations</vt:lpstr>
      <vt:lpstr>Matrices operations</vt:lpstr>
      <vt:lpstr>Operações com Matrizes</vt:lpstr>
      <vt:lpstr>Matrices operations</vt:lpstr>
      <vt:lpstr>Matrices operations</vt:lpstr>
      <vt:lpstr>Matrices operations</vt:lpstr>
      <vt:lpstr>Matrices operations</vt:lpstr>
      <vt:lpstr>Matrices operations</vt:lpstr>
      <vt:lpstr>Matrices operations</vt:lpstr>
      <vt:lpstr>NumPy and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NumPy and pandas</dc:title>
  <dc:creator>Sophia Torres Santos</dc:creator>
  <cp:lastModifiedBy>Maria Fernanda Silva Vieira</cp:lastModifiedBy>
  <cp:revision>2</cp:revision>
  <dcterms:created xsi:type="dcterms:W3CDTF">2019-10-23T08:25:47Z</dcterms:created>
  <dcterms:modified xsi:type="dcterms:W3CDTF">2024-02-28T17:04:47Z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0x010100BDF6C91040385B4E85BFA09F529E8D93</vt:lpwstr>
  </property>
</Properties>
</file>