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300" autoAdjust="0"/>
    <p:restoredTop sz="94660"/>
  </p:normalViewPr>
  <p:slideViewPr>
    <p:cSldViewPr>
      <p:cViewPr varScale="1">
        <p:scale>
          <a:sx n="68" d="100"/>
          <a:sy n="68" d="100"/>
        </p:scale>
        <p:origin x="-96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2433C8-AFFB-4449-9E15-DE7450B68FC2}" type="datetimeFigureOut">
              <a:rPr lang="en-US" smtClean="0"/>
              <a:t>4/11/2023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E7A8DC-E9D6-4315-BBB9-24E8ABC61E4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E7A8DC-E9D6-4315-BBB9-24E8ABC61E49}"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8894A307-C54F-4E5C-B9B2-612DF94C5B68}" type="datetimeFigureOut">
              <a:rPr lang="en-US" smtClean="0"/>
              <a:t>4/11/2023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805C79F-9291-4863-89FC-4C7A8917707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894A307-C54F-4E5C-B9B2-612DF94C5B68}" type="datetimeFigureOut">
              <a:rPr lang="en-US" smtClean="0"/>
              <a:t>4/11/2023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805C79F-9291-4863-89FC-4C7A89177074}" type="slidenum">
              <a:rPr lang="en-US" smtClean="0"/>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8894A307-C54F-4E5C-B9B2-612DF94C5B68}" type="datetimeFigureOut">
              <a:rPr lang="en-US" smtClean="0"/>
              <a:t>4/11/2023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805C79F-9291-4863-89FC-4C7A89177074}" type="slidenum">
              <a:rPr lang="en-US" smtClean="0"/>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894A307-C54F-4E5C-B9B2-612DF94C5B68}" type="datetimeFigureOut">
              <a:rPr lang="en-US" smtClean="0"/>
              <a:t>4/11/2023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805C79F-9291-4863-89FC-4C7A89177074}" type="slidenum">
              <a:rPr lang="en-US" smtClean="0"/>
              <a:t>‹#›</a:t>
            </a:fld>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894A307-C54F-4E5C-B9B2-612DF94C5B68}" type="datetimeFigureOut">
              <a:rPr lang="en-US" smtClean="0"/>
              <a:t>4/11/2023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9805C79F-9291-4863-89FC-4C7A8917707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894A307-C54F-4E5C-B9B2-612DF94C5B68}" type="datetimeFigureOut">
              <a:rPr lang="en-US" smtClean="0"/>
              <a:t>4/11/2023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805C79F-9291-4863-89FC-4C7A89177074}" type="slidenum">
              <a:rPr lang="en-US" smtClean="0"/>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894A307-C54F-4E5C-B9B2-612DF94C5B68}" type="datetimeFigureOut">
              <a:rPr lang="en-US" smtClean="0"/>
              <a:t>4/11/2023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805C79F-9291-4863-89FC-4C7A89177074}" type="slidenum">
              <a:rPr lang="en-US" smtClean="0"/>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894A307-C54F-4E5C-B9B2-612DF94C5B68}" type="datetimeFigureOut">
              <a:rPr lang="en-US" smtClean="0"/>
              <a:t>4/11/2023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805C79F-9291-4863-89FC-4C7A89177074}" type="slidenum">
              <a:rPr lang="en-US" smtClean="0"/>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8894A307-C54F-4E5C-B9B2-612DF94C5B68}" type="datetimeFigureOut">
              <a:rPr lang="en-US" smtClean="0"/>
              <a:t>4/11/2023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9805C79F-9291-4863-89FC-4C7A89177074}" type="slidenum">
              <a:rPr lang="en-US" smtClean="0"/>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894A307-C54F-4E5C-B9B2-612DF94C5B68}" type="datetimeFigureOut">
              <a:rPr lang="en-US" smtClean="0"/>
              <a:t>4/11/2023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805C79F-9291-4863-89FC-4C7A89177074}" type="slidenum">
              <a:rPr lang="en-US" smtClean="0"/>
              <a:t>‹#›</a:t>
            </a:fld>
            <a:endParaRPr 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8894A307-C54F-4E5C-B9B2-612DF94C5B68}" type="datetimeFigureOut">
              <a:rPr lang="en-US" smtClean="0"/>
              <a:t>4/11/2023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805C79F-9291-4863-89FC-4C7A89177074}"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894A307-C54F-4E5C-B9B2-612DF94C5B68}" type="datetimeFigureOut">
              <a:rPr lang="en-US" smtClean="0"/>
              <a:t>4/11/2023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805C79F-9291-4863-89FC-4C7A8917707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zoom/>
  </p:transition>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533400"/>
            <a:ext cx="5491412" cy="2868168"/>
          </a:xfrm>
        </p:spPr>
        <p:txBody>
          <a:bodyPr/>
          <a:lstStyle/>
          <a:p>
            <a:pPr algn="ctr"/>
            <a:r>
              <a:rPr lang="en-GB" dirty="0" smtClean="0"/>
              <a:t>Hospital </a:t>
            </a:r>
            <a:r>
              <a:rPr lang="en-GB" dirty="0" err="1" smtClean="0"/>
              <a:t>managment</a:t>
            </a:r>
            <a:r>
              <a:rPr lang="en-GB" dirty="0" smtClean="0"/>
              <a:t> system</a:t>
            </a:r>
            <a:endParaRPr lang="en-US" dirty="0"/>
          </a:p>
        </p:txBody>
      </p:sp>
      <p:sp>
        <p:nvSpPr>
          <p:cNvPr id="3" name="Subtitle 2"/>
          <p:cNvSpPr>
            <a:spLocks noGrp="1"/>
          </p:cNvSpPr>
          <p:nvPr>
            <p:ph type="subTitle" idx="1"/>
          </p:nvPr>
        </p:nvSpPr>
        <p:spPr>
          <a:xfrm>
            <a:off x="3354442" y="4000504"/>
            <a:ext cx="5114778" cy="640608"/>
          </a:xfrm>
        </p:spPr>
        <p:txBody>
          <a:bodyPr>
            <a:noAutofit/>
          </a:bodyPr>
          <a:lstStyle/>
          <a:p>
            <a:r>
              <a:rPr lang="en-GB" sz="1800" b="1" dirty="0" smtClean="0"/>
              <a:t>By:</a:t>
            </a:r>
          </a:p>
          <a:p>
            <a:r>
              <a:rPr lang="en-GB" sz="1800" b="1" dirty="0" smtClean="0"/>
              <a:t>DINESH KUMAR</a:t>
            </a:r>
          </a:p>
          <a:p>
            <a:r>
              <a:rPr lang="en-GB" sz="1800" b="1" dirty="0" smtClean="0"/>
              <a:t>HARIPRASATH</a:t>
            </a:r>
          </a:p>
          <a:p>
            <a:r>
              <a:rPr lang="en-GB" sz="1800" b="1" dirty="0" smtClean="0"/>
              <a:t>SATHISHKUMAR</a:t>
            </a:r>
          </a:p>
          <a:p>
            <a:r>
              <a:rPr lang="en-GB" sz="1800" b="1" dirty="0" smtClean="0"/>
              <a:t>RAMKUMAR</a:t>
            </a:r>
          </a:p>
          <a:p>
            <a:endParaRPr lang="en-GB" sz="1800" b="1" dirty="0" smtClean="0"/>
          </a:p>
          <a:p>
            <a:endParaRPr lang="en-US" sz="1800" b="1" dirty="0"/>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SCREENSHOTS LOGIN PAGE</a:t>
            </a:r>
            <a:endParaRPr lang="en-US" dirty="0"/>
          </a:p>
        </p:txBody>
      </p:sp>
      <p:pic>
        <p:nvPicPr>
          <p:cNvPr id="4" name="Content Placeholder 3" descr="Screenshot (1100).png"/>
          <p:cNvPicPr>
            <a:picLocks noGrp="1" noChangeAspect="1"/>
          </p:cNvPicPr>
          <p:nvPr>
            <p:ph idx="1"/>
          </p:nvPr>
        </p:nvPicPr>
        <p:blipFill>
          <a:blip r:embed="rId2"/>
          <a:stretch>
            <a:fillRect/>
          </a:stretch>
        </p:blipFill>
        <p:spPr>
          <a:xfrm>
            <a:off x="457200" y="1998069"/>
            <a:ext cx="7239000" cy="4069950"/>
          </a:xfrm>
        </p:spPr>
      </p:pic>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Tables used in </a:t>
            </a:r>
            <a:r>
              <a:rPr lang="en-GB" dirty="0" err="1" smtClean="0"/>
              <a:t>my_sql</a:t>
            </a:r>
            <a:r>
              <a:rPr lang="en-GB" dirty="0" smtClean="0"/>
              <a:t> description</a:t>
            </a:r>
            <a:endParaRPr lang="en-US" dirty="0"/>
          </a:p>
        </p:txBody>
      </p:sp>
      <p:pic>
        <p:nvPicPr>
          <p:cNvPr id="4" name="Content Placeholder 3" descr="Screenshot (1101).png"/>
          <p:cNvPicPr>
            <a:picLocks noGrp="1" noChangeAspect="1"/>
          </p:cNvPicPr>
          <p:nvPr>
            <p:ph idx="1"/>
          </p:nvPr>
        </p:nvPicPr>
        <p:blipFill>
          <a:blip r:embed="rId2"/>
          <a:stretch>
            <a:fillRect/>
          </a:stretch>
        </p:blipFill>
        <p:spPr>
          <a:xfrm>
            <a:off x="457200" y="1998069"/>
            <a:ext cx="7239000" cy="4069950"/>
          </a:xfrm>
        </p:spPr>
      </p:pic>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102).png"/>
          <p:cNvPicPr>
            <a:picLocks noGrp="1" noChangeAspect="1"/>
          </p:cNvPicPr>
          <p:nvPr>
            <p:ph idx="1"/>
          </p:nvPr>
        </p:nvPicPr>
        <p:blipFill>
          <a:blip r:embed="rId2"/>
          <a:stretch>
            <a:fillRect/>
          </a:stretch>
        </p:blipFill>
        <p:spPr>
          <a:xfrm>
            <a:off x="500034" y="857232"/>
            <a:ext cx="7239000" cy="4069950"/>
          </a:xfrm>
        </p:spPr>
      </p:pic>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500306"/>
            <a:ext cx="7239000" cy="1143000"/>
          </a:xfrm>
        </p:spPr>
        <p:txBody>
          <a:bodyPr/>
          <a:lstStyle/>
          <a:p>
            <a:pPr algn="ctr"/>
            <a:r>
              <a:rPr lang="en-GB" dirty="0" smtClean="0"/>
              <a:t>THANK YOU</a:t>
            </a:r>
            <a:endParaRPr lang="en-US" dirty="0"/>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a:t>
            </a:r>
            <a:endParaRPr lang="en-US" dirty="0"/>
          </a:p>
        </p:txBody>
      </p:sp>
      <p:sp>
        <p:nvSpPr>
          <p:cNvPr id="3" name="Content Placeholder 2"/>
          <p:cNvSpPr>
            <a:spLocks noGrp="1"/>
          </p:cNvSpPr>
          <p:nvPr>
            <p:ph idx="1"/>
          </p:nvPr>
        </p:nvSpPr>
        <p:spPr/>
        <p:txBody>
          <a:bodyPr/>
          <a:lstStyle/>
          <a:p>
            <a:r>
              <a:rPr lang="en-GB" dirty="0" smtClean="0"/>
              <a:t>ABSTRACT</a:t>
            </a:r>
          </a:p>
          <a:p>
            <a:r>
              <a:rPr lang="en-GB" dirty="0" smtClean="0"/>
              <a:t>OBJECTIVE</a:t>
            </a:r>
          </a:p>
          <a:p>
            <a:r>
              <a:rPr lang="en-GB" dirty="0" smtClean="0"/>
              <a:t>SYSTEM CONFIGURATION</a:t>
            </a:r>
          </a:p>
          <a:p>
            <a:r>
              <a:rPr lang="en-GB" dirty="0" smtClean="0"/>
              <a:t>WHY WE CHOOSE PYTHON</a:t>
            </a:r>
          </a:p>
          <a:p>
            <a:r>
              <a:rPr lang="en-GB" dirty="0" smtClean="0"/>
              <a:t>WHY WE CHOOSE MYSQL</a:t>
            </a:r>
          </a:p>
          <a:p>
            <a:r>
              <a:rPr lang="en-GB" dirty="0" smtClean="0"/>
              <a:t>ER-DIAGRAM</a:t>
            </a:r>
          </a:p>
          <a:p>
            <a:r>
              <a:rPr lang="en-US" dirty="0" smtClean="0"/>
              <a:t>LIBRARIES AND FUNCTIONS </a:t>
            </a:r>
            <a:r>
              <a:rPr lang="en-US" dirty="0" smtClean="0"/>
              <a:t>USED</a:t>
            </a:r>
          </a:p>
          <a:p>
            <a:r>
              <a:rPr lang="en-GB" dirty="0" smtClean="0"/>
              <a:t>OUTPUT</a:t>
            </a:r>
          </a:p>
          <a:p>
            <a:endParaRPr lang="en-GB" dirty="0" smtClean="0"/>
          </a:p>
          <a:p>
            <a:endParaRPr lang="en-US" dirty="0"/>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Abstract:</a:t>
            </a:r>
            <a:endParaRPr lang="en-US" dirty="0"/>
          </a:p>
        </p:txBody>
      </p:sp>
      <p:sp>
        <p:nvSpPr>
          <p:cNvPr id="3" name="Content Placeholder 2"/>
          <p:cNvSpPr>
            <a:spLocks noGrp="1"/>
          </p:cNvSpPr>
          <p:nvPr>
            <p:ph idx="1"/>
          </p:nvPr>
        </p:nvSpPr>
        <p:spPr/>
        <p:txBody>
          <a:bodyPr>
            <a:normAutofit lnSpcReduction="10000"/>
          </a:bodyPr>
          <a:lstStyle/>
          <a:p>
            <a:pPr>
              <a:buNone/>
            </a:pPr>
            <a:endParaRPr lang="en-US" dirty="0" smtClean="0"/>
          </a:p>
          <a:p>
            <a:r>
              <a:rPr lang="en-US" dirty="0" smtClean="0"/>
              <a:t>Hospital management system project is developed using Python and MYSQL </a:t>
            </a:r>
            <a:r>
              <a:rPr lang="en-US" dirty="0" err="1" smtClean="0"/>
              <a:t>Database.</a:t>
            </a:r>
            <a:r>
              <a:rPr lang="en-US" dirty="0" err="1" smtClean="0">
                <a:solidFill>
                  <a:srgbClr val="FF0000"/>
                </a:solidFill>
              </a:rPr>
              <a:t>This</a:t>
            </a:r>
            <a:r>
              <a:rPr lang="en-US" dirty="0" smtClean="0">
                <a:solidFill>
                  <a:srgbClr val="FF0000"/>
                </a:solidFill>
              </a:rPr>
              <a:t> application provides an easy way for the receptionist in </a:t>
            </a:r>
            <a:r>
              <a:rPr lang="en-US" dirty="0" err="1" smtClean="0">
                <a:solidFill>
                  <a:srgbClr val="FF0000"/>
                </a:solidFill>
              </a:rPr>
              <a:t>adding,updating,searching</a:t>
            </a:r>
            <a:r>
              <a:rPr lang="en-US" dirty="0" smtClean="0">
                <a:solidFill>
                  <a:srgbClr val="FF0000"/>
                </a:solidFill>
              </a:rPr>
              <a:t> the details of the </a:t>
            </a:r>
            <a:r>
              <a:rPr lang="en-US" dirty="0" err="1" smtClean="0">
                <a:solidFill>
                  <a:srgbClr val="FF0000"/>
                </a:solidFill>
              </a:rPr>
              <a:t>Patient,Doctor,Ambulance</a:t>
            </a:r>
            <a:r>
              <a:rPr lang="en-US" dirty="0" smtClean="0">
                <a:solidFill>
                  <a:srgbClr val="FF0000"/>
                </a:solidFill>
              </a:rPr>
              <a:t> </a:t>
            </a:r>
            <a:r>
              <a:rPr lang="en-US" dirty="0" err="1" smtClean="0">
                <a:solidFill>
                  <a:srgbClr val="FF0000"/>
                </a:solidFill>
              </a:rPr>
              <a:t>Driver.Hospital</a:t>
            </a:r>
            <a:r>
              <a:rPr lang="en-US" dirty="0" smtClean="0">
                <a:solidFill>
                  <a:srgbClr val="FF0000"/>
                </a:solidFill>
              </a:rPr>
              <a:t> management </a:t>
            </a:r>
            <a:r>
              <a:rPr lang="en-US" dirty="0" err="1" smtClean="0">
                <a:solidFill>
                  <a:srgbClr val="FF0000"/>
                </a:solidFill>
              </a:rPr>
              <a:t>systemin</a:t>
            </a:r>
            <a:r>
              <a:rPr lang="en-US" dirty="0" smtClean="0">
                <a:solidFill>
                  <a:srgbClr val="FF0000"/>
                </a:solidFill>
              </a:rPr>
              <a:t> Python is a simple console </a:t>
            </a:r>
            <a:r>
              <a:rPr lang="en-US" dirty="0" err="1" smtClean="0">
                <a:solidFill>
                  <a:srgbClr val="FF0000"/>
                </a:solidFill>
              </a:rPr>
              <a:t>application</a:t>
            </a:r>
            <a:r>
              <a:rPr lang="en-US" dirty="0" err="1" smtClean="0"/>
              <a:t>.In</a:t>
            </a:r>
            <a:r>
              <a:rPr lang="en-US" dirty="0" smtClean="0"/>
              <a:t> this </a:t>
            </a:r>
            <a:r>
              <a:rPr lang="en-US" dirty="0" err="1" smtClean="0"/>
              <a:t>project,users</a:t>
            </a:r>
            <a:r>
              <a:rPr lang="en-US" dirty="0" smtClean="0"/>
              <a:t> can perform typical management related function like adding a new </a:t>
            </a:r>
            <a:r>
              <a:rPr lang="en-US" dirty="0" err="1" smtClean="0"/>
              <a:t>doctor,patient</a:t>
            </a:r>
            <a:r>
              <a:rPr lang="en-US" dirty="0" smtClean="0"/>
              <a:t> and Ambulance </a:t>
            </a:r>
            <a:r>
              <a:rPr lang="en-US" dirty="0" err="1" smtClean="0"/>
              <a:t>Driver,displaying,modifying</a:t>
            </a:r>
            <a:r>
              <a:rPr lang="en-US" dirty="0" smtClean="0"/>
              <a:t> and editing it</a:t>
            </a:r>
            <a:endParaRPr lang="en-US" dirty="0"/>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a:t>
            </a:r>
            <a:endParaRPr lang="en-US" dirty="0"/>
          </a:p>
        </p:txBody>
      </p:sp>
      <p:sp>
        <p:nvSpPr>
          <p:cNvPr id="3" name="Content Placeholder 2"/>
          <p:cNvSpPr>
            <a:spLocks noGrp="1"/>
          </p:cNvSpPr>
          <p:nvPr>
            <p:ph idx="1"/>
          </p:nvPr>
        </p:nvSpPr>
        <p:spPr/>
        <p:txBody>
          <a:bodyPr/>
          <a:lstStyle/>
          <a:p>
            <a:r>
              <a:rPr lang="en-GB" dirty="0" smtClean="0"/>
              <a:t>TO FACILITATE RECEPTIONIST IN HOSPITAL </a:t>
            </a:r>
          </a:p>
          <a:p>
            <a:pPr>
              <a:buNone/>
            </a:pPr>
            <a:r>
              <a:rPr lang="en-GB" dirty="0" smtClean="0"/>
              <a:t>   :</a:t>
            </a:r>
          </a:p>
          <a:p>
            <a:r>
              <a:rPr lang="en-GB" dirty="0" smtClean="0"/>
              <a:t>TO STORE PATIENT DETAILS AND RETRIVE USING PATIENT_ID.</a:t>
            </a:r>
          </a:p>
          <a:p>
            <a:r>
              <a:rPr lang="en-GB" dirty="0" smtClean="0"/>
              <a:t>TO STORE </a:t>
            </a:r>
            <a:r>
              <a:rPr lang="en-GB" dirty="0" smtClean="0"/>
              <a:t>DOCTOR </a:t>
            </a:r>
            <a:r>
              <a:rPr lang="en-GB" dirty="0" smtClean="0"/>
              <a:t>DETAILS AND RETRIVE USING </a:t>
            </a:r>
            <a:r>
              <a:rPr lang="en-GB" dirty="0" smtClean="0"/>
              <a:t>DOCTOR_ID.</a:t>
            </a:r>
          </a:p>
          <a:p>
            <a:r>
              <a:rPr lang="en-GB" dirty="0" smtClean="0"/>
              <a:t>TO STORE </a:t>
            </a:r>
            <a:r>
              <a:rPr lang="en-GB" dirty="0" smtClean="0"/>
              <a:t>AMBULANCE DRIVERS </a:t>
            </a:r>
            <a:r>
              <a:rPr lang="en-GB" dirty="0" smtClean="0"/>
              <a:t>DETAILS AND RETRIVE USING </a:t>
            </a:r>
            <a:r>
              <a:rPr lang="en-GB" dirty="0" smtClean="0"/>
              <a:t> AMB_ID</a:t>
            </a:r>
            <a:r>
              <a:rPr lang="en-GB" dirty="0" smtClean="0"/>
              <a:t>.</a:t>
            </a:r>
            <a:endParaRPr lang="en-US" dirty="0"/>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configuration</a:t>
            </a:r>
            <a:endParaRPr lang="en-US" dirty="0"/>
          </a:p>
        </p:txBody>
      </p:sp>
      <p:sp>
        <p:nvSpPr>
          <p:cNvPr id="3" name="Content Placeholder 2"/>
          <p:cNvSpPr>
            <a:spLocks noGrp="1"/>
          </p:cNvSpPr>
          <p:nvPr>
            <p:ph idx="1"/>
          </p:nvPr>
        </p:nvSpPr>
        <p:spPr/>
        <p:txBody>
          <a:bodyPr>
            <a:normAutofit fontScale="70000" lnSpcReduction="20000"/>
          </a:bodyPr>
          <a:lstStyle/>
          <a:p>
            <a:r>
              <a:rPr lang="en-US" b="1" i="1" dirty="0" smtClean="0"/>
              <a:t>HARDWARE CONFIGURATION</a:t>
            </a:r>
          </a:p>
          <a:p>
            <a:r>
              <a:rPr lang="en-US" b="1" dirty="0" smtClean="0"/>
              <a:t>Microsoft windows 7 professional/windows 8/windows 8.2:</a:t>
            </a:r>
          </a:p>
          <a:p>
            <a:pPr lvl="0"/>
            <a:r>
              <a:rPr lang="en-US" b="1" dirty="0" smtClean="0"/>
              <a:t>Processor	: </a:t>
            </a:r>
            <a:r>
              <a:rPr lang="en-US" dirty="0" smtClean="0"/>
              <a:t>Intel Core i3 </a:t>
            </a:r>
            <a:r>
              <a:rPr lang="en-US" dirty="0" err="1" smtClean="0"/>
              <a:t>orequivalent</a:t>
            </a:r>
            <a:endParaRPr lang="en-US" dirty="0" smtClean="0"/>
          </a:p>
          <a:p>
            <a:pPr lvl="0"/>
            <a:r>
              <a:rPr lang="en-US" b="1" dirty="0" smtClean="0"/>
              <a:t>Memory		: </a:t>
            </a:r>
            <a:r>
              <a:rPr lang="en-US" dirty="0" smtClean="0"/>
              <a:t>2 GB (32-bit), 4 GB(64-bit)</a:t>
            </a:r>
          </a:p>
          <a:p>
            <a:pPr lvl="0"/>
            <a:r>
              <a:rPr lang="en-US" b="1" dirty="0" smtClean="0"/>
              <a:t>Disk space 	: </a:t>
            </a:r>
            <a:r>
              <a:rPr lang="en-US" dirty="0" smtClean="0"/>
              <a:t>1.5 GB of free </a:t>
            </a:r>
            <a:r>
              <a:rPr lang="en-US" dirty="0" err="1" smtClean="0"/>
              <a:t>diskspace</a:t>
            </a:r>
            <a:endParaRPr lang="en-US" dirty="0" smtClean="0"/>
          </a:p>
          <a:p>
            <a:r>
              <a:rPr lang="en-US" dirty="0" smtClean="0"/>
              <a:t> </a:t>
            </a:r>
          </a:p>
          <a:p>
            <a:r>
              <a:rPr lang="en-US" b="1" i="1" dirty="0" smtClean="0"/>
              <a:t>SOFTWARE REQUIREMENTS</a:t>
            </a:r>
          </a:p>
          <a:p>
            <a:pPr lvl="0"/>
            <a:r>
              <a:rPr lang="en-US" dirty="0" smtClean="0"/>
              <a:t>1 GB RAM (2 </a:t>
            </a:r>
            <a:r>
              <a:rPr lang="en-US" dirty="0" err="1" smtClean="0"/>
              <a:t>GB+recommended</a:t>
            </a:r>
            <a:r>
              <a:rPr lang="en-US" dirty="0" smtClean="0"/>
              <a:t>)</a:t>
            </a:r>
          </a:p>
          <a:p>
            <a:pPr lvl="0"/>
            <a:r>
              <a:rPr lang="en-US" dirty="0" smtClean="0"/>
              <a:t>9-58 GB free hard disk space depending on edition and configuration, including space required for </a:t>
            </a:r>
            <a:r>
              <a:rPr lang="en-US" dirty="0" err="1" smtClean="0"/>
              <a:t>temporaryfiles</a:t>
            </a:r>
            <a:endParaRPr lang="en-US" dirty="0" smtClean="0"/>
          </a:p>
          <a:p>
            <a:pPr lvl="0"/>
            <a:r>
              <a:rPr lang="en-US" dirty="0" smtClean="0"/>
              <a:t>DVD-ROM drive (if installing from a Media </a:t>
            </a:r>
            <a:r>
              <a:rPr lang="en-US" dirty="0" err="1" smtClean="0"/>
              <a:t>KitDVD</a:t>
            </a:r>
            <a:r>
              <a:rPr lang="en-US" dirty="0" smtClean="0"/>
              <a:t>)</a:t>
            </a:r>
          </a:p>
          <a:p>
            <a:pPr lvl="0"/>
            <a:r>
              <a:rPr lang="en-US" dirty="0" smtClean="0"/>
              <a:t>Basic GPU – Any vendor DirectX 9.0 class or better (Pixel </a:t>
            </a:r>
            <a:r>
              <a:rPr lang="en-US" dirty="0" err="1" smtClean="0"/>
              <a:t>Shader</a:t>
            </a:r>
            <a:r>
              <a:rPr lang="en-US" dirty="0" smtClean="0"/>
              <a:t> Level2)</a:t>
            </a:r>
          </a:p>
          <a:p>
            <a:pPr lvl="0"/>
            <a:r>
              <a:rPr lang="en-US" dirty="0" smtClean="0"/>
              <a:t>Intel® Pentium® or compatible, 1.6 GHz minimum (2GHz+recommended)</a:t>
            </a:r>
          </a:p>
          <a:p>
            <a:pPr lvl="0"/>
            <a:r>
              <a:rPr lang="en-US" dirty="0" smtClean="0"/>
              <a:t>1024x768 or higher-</a:t>
            </a:r>
            <a:r>
              <a:rPr lang="en-US" dirty="0" err="1" smtClean="0"/>
              <a:t>resolutionmonitor</a:t>
            </a:r>
            <a:endParaRPr lang="en-US" dirty="0" smtClean="0"/>
          </a:p>
          <a:p>
            <a:pPr lvl="0"/>
            <a:r>
              <a:rPr lang="en-US" dirty="0" smtClean="0"/>
              <a:t>MOUSE OR OTHER POINTINGDEVICE</a:t>
            </a:r>
          </a:p>
          <a:p>
            <a:endParaRPr lang="en-US" dirty="0"/>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we choose python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FF0000"/>
                </a:solidFill>
              </a:rPr>
              <a:t>Python is Portable</a:t>
            </a:r>
            <a:endParaRPr lang="en-US" b="1" dirty="0" smtClean="0">
              <a:solidFill>
                <a:srgbClr val="FF0000"/>
              </a:solidFill>
            </a:endParaRPr>
          </a:p>
          <a:p>
            <a:r>
              <a:rPr lang="en-US" dirty="0" smtClean="0"/>
              <a:t>Because Python code is interpreted and not compiled into native machine instructions, code written for one platform will work on any other platform that has the Python interpreter installed. (This is true of any interpreted language, not just Python.)</a:t>
            </a:r>
            <a:endParaRPr lang="en-US" b="1" dirty="0" smtClean="0"/>
          </a:p>
          <a:p>
            <a:r>
              <a:rPr lang="en-US" dirty="0" smtClean="0"/>
              <a:t> </a:t>
            </a:r>
            <a:endParaRPr lang="en-US" b="1" dirty="0" smtClean="0"/>
          </a:p>
          <a:p>
            <a:r>
              <a:rPr lang="en-US" dirty="0" smtClean="0">
                <a:solidFill>
                  <a:srgbClr val="FF0000"/>
                </a:solidFill>
              </a:rPr>
              <a:t>Python is Simple</a:t>
            </a:r>
            <a:endParaRPr lang="en-US" b="1" dirty="0" smtClean="0">
              <a:solidFill>
                <a:srgbClr val="FF0000"/>
              </a:solidFill>
            </a:endParaRPr>
          </a:p>
          <a:p>
            <a:r>
              <a:rPr lang="en-US" dirty="0" smtClean="0"/>
              <a:t>As programming languages go, Python is relatively uncluttered, and the developers have deliberately kept it that </a:t>
            </a:r>
            <a:r>
              <a:rPr lang="en-US" dirty="0" err="1" smtClean="0"/>
              <a:t>way.A</a:t>
            </a:r>
            <a:r>
              <a:rPr lang="en-US" dirty="0" smtClean="0"/>
              <a:t> rough estimate of the complexity of a language can be gleaned from the number of keywords or reserved words in the language. These are words that are reserved for special meaning by the compiler or interpreter because they designate specific built-in functionality of the </a:t>
            </a:r>
            <a:r>
              <a:rPr lang="en-US" dirty="0" err="1" smtClean="0"/>
              <a:t>language.Python</a:t>
            </a:r>
            <a:r>
              <a:rPr lang="en-US" dirty="0" smtClean="0"/>
              <a:t> 3 has 33 keywords, and Python 2 has 31. By contrast, C++ has 62, Java has 53, and Visual Basic has more than 120, though these latter examples probably vary somewhat by implementation or dialect.</a:t>
            </a:r>
            <a:endParaRPr 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we choose </a:t>
            </a:r>
            <a:r>
              <a:rPr lang="en-GB" dirty="0" err="1" smtClean="0"/>
              <a:t>myssql</a:t>
            </a:r>
            <a:endParaRPr lang="en-US" dirty="0"/>
          </a:p>
        </p:txBody>
      </p:sp>
      <p:sp>
        <p:nvSpPr>
          <p:cNvPr id="3" name="Content Placeholder 2"/>
          <p:cNvSpPr>
            <a:spLocks noGrp="1"/>
          </p:cNvSpPr>
          <p:nvPr>
            <p:ph idx="1"/>
          </p:nvPr>
        </p:nvSpPr>
        <p:spPr/>
        <p:txBody>
          <a:bodyPr>
            <a:normAutofit fontScale="92500" lnSpcReduction="10000"/>
          </a:bodyPr>
          <a:lstStyle/>
          <a:p>
            <a:pPr lvl="2"/>
            <a:r>
              <a:rPr lang="en-US" b="1" dirty="0" smtClean="0">
                <a:solidFill>
                  <a:srgbClr val="FF0000"/>
                </a:solidFill>
              </a:rPr>
              <a:t>High Performance</a:t>
            </a:r>
            <a:r>
              <a:rPr lang="en-US" b="1" dirty="0" smtClean="0"/>
              <a:t> –</a:t>
            </a:r>
            <a:r>
              <a:rPr lang="en-US" dirty="0" smtClean="0"/>
              <a:t>Provides fast load utilities with distinct memory caches and table </a:t>
            </a:r>
            <a:r>
              <a:rPr lang="en-US" dirty="0" err="1" smtClean="0"/>
              <a:t>indexpartitioning</a:t>
            </a:r>
            <a:r>
              <a:rPr lang="en-US" dirty="0" smtClean="0"/>
              <a:t>.</a:t>
            </a:r>
            <a:endParaRPr lang="en-US" sz="1600" dirty="0" smtClean="0"/>
          </a:p>
          <a:p>
            <a:pPr lvl="2"/>
            <a:r>
              <a:rPr lang="en-US" b="1" dirty="0" smtClean="0">
                <a:solidFill>
                  <a:srgbClr val="FF0000"/>
                </a:solidFill>
              </a:rPr>
              <a:t>Low </a:t>
            </a:r>
            <a:r>
              <a:rPr lang="en-US" b="1" dirty="0" smtClean="0">
                <a:solidFill>
                  <a:srgbClr val="FF0000"/>
                </a:solidFill>
              </a:rPr>
              <a:t>Total Cost Of Ownership</a:t>
            </a:r>
            <a:r>
              <a:rPr lang="en-US" b="1" dirty="0" smtClean="0"/>
              <a:t> –</a:t>
            </a:r>
            <a:r>
              <a:rPr lang="en-US" dirty="0" smtClean="0"/>
              <a:t>This reduces licensing costs and hardware expenditures</a:t>
            </a:r>
            <a:r>
              <a:rPr lang="en-US" dirty="0" smtClean="0"/>
              <a:t>.</a:t>
            </a:r>
            <a:endParaRPr lang="en-US" sz="1600" dirty="0" smtClean="0"/>
          </a:p>
          <a:p>
            <a:pPr lvl="2"/>
            <a:r>
              <a:rPr lang="en-US" b="1" dirty="0" smtClean="0">
                <a:solidFill>
                  <a:srgbClr val="FF0000"/>
                </a:solidFill>
              </a:rPr>
              <a:t>Open Source &amp; 24 * 7 Support</a:t>
            </a:r>
            <a:r>
              <a:rPr lang="en-US" b="1" dirty="0" smtClean="0"/>
              <a:t> –</a:t>
            </a:r>
            <a:r>
              <a:rPr lang="en-US" dirty="0" smtClean="0"/>
              <a:t>This RDBMS can be used on any platform and offers 24*7 support for open source and </a:t>
            </a:r>
            <a:r>
              <a:rPr lang="en-US" dirty="0" err="1" smtClean="0"/>
              <a:t>enterpriseedition</a:t>
            </a:r>
            <a:r>
              <a:rPr lang="en-US" dirty="0" smtClean="0"/>
              <a:t>.</a:t>
            </a:r>
            <a:endParaRPr lang="en-US" sz="1600" dirty="0" smtClean="0"/>
          </a:p>
          <a:p>
            <a:pPr lvl="2"/>
            <a:r>
              <a:rPr lang="en-US" b="1" dirty="0" smtClean="0">
                <a:solidFill>
                  <a:srgbClr val="FF0000"/>
                </a:solidFill>
              </a:rPr>
              <a:t>Secure Data Protectio</a:t>
            </a:r>
            <a:r>
              <a:rPr lang="en-US" b="1" dirty="0" smtClean="0"/>
              <a:t>n –</a:t>
            </a:r>
            <a:r>
              <a:rPr lang="en-US" dirty="0" err="1" smtClean="0"/>
              <a:t>MySQL</a:t>
            </a:r>
            <a:r>
              <a:rPr lang="en-US" dirty="0" smtClean="0"/>
              <a:t> supports powerful mechanisms to ensure that only authorized users have access to </a:t>
            </a:r>
            <a:r>
              <a:rPr lang="en-US" dirty="0" err="1" smtClean="0"/>
              <a:t>thedatabases</a:t>
            </a:r>
            <a:r>
              <a:rPr lang="en-US" dirty="0" smtClean="0"/>
              <a:t>.</a:t>
            </a:r>
            <a:endParaRPr lang="en-US" sz="1600" dirty="0" smtClean="0"/>
          </a:p>
          <a:p>
            <a:pPr lvl="2"/>
            <a:r>
              <a:rPr lang="en-US" b="1" dirty="0" smtClean="0">
                <a:solidFill>
                  <a:srgbClr val="FF0000"/>
                </a:solidFill>
              </a:rPr>
              <a:t>High	Availability</a:t>
            </a:r>
            <a:r>
              <a:rPr lang="en-US" b="1" dirty="0" smtClean="0"/>
              <a:t>	–</a:t>
            </a:r>
            <a:r>
              <a:rPr lang="en-US" dirty="0" err="1" smtClean="0"/>
              <a:t>MySQL</a:t>
            </a:r>
            <a:r>
              <a:rPr lang="en-US" dirty="0" smtClean="0"/>
              <a:t>	can	run	high-speed	master/slave	replication configurations and it offers </a:t>
            </a:r>
            <a:r>
              <a:rPr lang="en-US" dirty="0" err="1" smtClean="0"/>
              <a:t>clusterservers</a:t>
            </a:r>
            <a:r>
              <a:rPr lang="en-US" dirty="0" smtClean="0"/>
              <a:t>.</a:t>
            </a:r>
            <a:endParaRPr lang="en-US" sz="1600" dirty="0" smtClean="0"/>
          </a:p>
          <a:p>
            <a:pPr lvl="2"/>
            <a:r>
              <a:rPr lang="en-US" b="1" dirty="0" smtClean="0">
                <a:solidFill>
                  <a:srgbClr val="FF0000"/>
                </a:solidFill>
              </a:rPr>
              <a:t>Scalability &amp; Flexibility</a:t>
            </a:r>
            <a:r>
              <a:rPr lang="en-US" b="1" dirty="0" smtClean="0"/>
              <a:t> –</a:t>
            </a:r>
            <a:r>
              <a:rPr lang="en-US" dirty="0" smtClean="0"/>
              <a:t>With </a:t>
            </a:r>
            <a:r>
              <a:rPr lang="en-US" dirty="0" err="1" smtClean="0"/>
              <a:t>MySQL</a:t>
            </a:r>
            <a:r>
              <a:rPr lang="en-US" dirty="0" smtClean="0"/>
              <a:t> you can run deeply embedded applications and create data warehouses holding a humongous amount </a:t>
            </a:r>
            <a:r>
              <a:rPr lang="en-US" dirty="0" err="1" smtClean="0"/>
              <a:t>ofdata</a:t>
            </a:r>
            <a:r>
              <a:rPr lang="en-US" dirty="0" smtClean="0"/>
              <a:t>.</a:t>
            </a:r>
            <a:endParaRPr lang="en-US" sz="1600" dirty="0" smtClean="0"/>
          </a:p>
          <a:p>
            <a:endParaRPr 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ER-DIAGRAM:</a:t>
            </a:r>
            <a:endParaRPr lang="en-US" dirty="0"/>
          </a:p>
        </p:txBody>
      </p:sp>
      <p:pic>
        <p:nvPicPr>
          <p:cNvPr id="4" name="Content Placeholder 3" descr="thumb.png"/>
          <p:cNvPicPr>
            <a:picLocks noGrp="1" noChangeAspect="1"/>
          </p:cNvPicPr>
          <p:nvPr>
            <p:ph idx="1"/>
          </p:nvPr>
        </p:nvPicPr>
        <p:blipFill>
          <a:blip r:embed="rId2"/>
          <a:stretch>
            <a:fillRect/>
          </a:stretch>
        </p:blipFill>
        <p:spPr>
          <a:xfrm>
            <a:off x="571472" y="1500174"/>
            <a:ext cx="6858048" cy="5143537"/>
          </a:xfrm>
        </p:spPr>
      </p:pic>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LIBRARIES AND FUNCTIONS </a:t>
            </a:r>
            <a:r>
              <a:rPr lang="en-US" dirty="0" smtClean="0"/>
              <a:t>USED</a:t>
            </a:r>
            <a:endParaRPr lang="en-US" dirty="0"/>
          </a:p>
        </p:txBody>
      </p:sp>
      <p:sp>
        <p:nvSpPr>
          <p:cNvPr id="3" name="Content Placeholder 2"/>
          <p:cNvSpPr>
            <a:spLocks noGrp="1"/>
          </p:cNvSpPr>
          <p:nvPr>
            <p:ph idx="1"/>
          </p:nvPr>
        </p:nvSpPr>
        <p:spPr/>
        <p:txBody>
          <a:bodyPr/>
          <a:lstStyle/>
          <a:p>
            <a:pPr>
              <a:buNone/>
            </a:pPr>
            <a:r>
              <a:rPr lang="en-US" b="1" dirty="0" smtClean="0"/>
              <a:t> </a:t>
            </a:r>
          </a:p>
          <a:p>
            <a:pPr lvl="0"/>
            <a:r>
              <a:rPr lang="en-US" b="1" dirty="0" err="1" smtClean="0"/>
              <a:t>Mysql.connector</a:t>
            </a:r>
            <a:r>
              <a:rPr lang="en-US" b="1" dirty="0" smtClean="0"/>
              <a:t>-TO CONNECT DATABASE MANAGMEANT SYSTEM TABLE WITH PYTHON AND TO RETRIEVE THE DATA FROM TABELS</a:t>
            </a:r>
          </a:p>
          <a:p>
            <a:pPr lvl="0"/>
            <a:r>
              <a:rPr lang="en-US" b="1" dirty="0" smtClean="0"/>
              <a:t>IMPORT TKINTER AS TK: IN PYTHON FOR </a:t>
            </a:r>
          </a:p>
          <a:p>
            <a:pPr lvl="0">
              <a:buNone/>
            </a:pPr>
            <a:r>
              <a:rPr lang="en-US" b="1" dirty="0" smtClean="0"/>
              <a:t>GUI </a:t>
            </a:r>
            <a:endParaRPr lang="en-US" b="1" dirty="0" smtClean="0"/>
          </a:p>
          <a:p>
            <a:endParaRPr lang="en-US" dirty="0"/>
          </a:p>
        </p:txBody>
      </p:sp>
    </p:spTree>
  </p:cSld>
  <p:clrMapOvr>
    <a:masterClrMapping/>
  </p:clrMapOvr>
  <p:transition>
    <p:zo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90</TotalTime>
  <Words>280</Words>
  <Application>Microsoft Office PowerPoint</Application>
  <PresentationFormat>On-screen Show (4:3)</PresentationFormat>
  <Paragraphs>62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Opulent</vt:lpstr>
      <vt:lpstr>Hospital managment system</vt:lpstr>
      <vt:lpstr>TOPICS</vt:lpstr>
      <vt:lpstr>Abstract:</vt:lpstr>
      <vt:lpstr>OBJECTIVE</vt:lpstr>
      <vt:lpstr>System configuration</vt:lpstr>
      <vt:lpstr>Why we choose python</vt:lpstr>
      <vt:lpstr>Why we choose myssql</vt:lpstr>
      <vt:lpstr>ER-DIAGRAM:</vt:lpstr>
      <vt:lpstr>LIBRARIES AND FUNCTIONS USED</vt:lpstr>
      <vt:lpstr>SCREENSHOTS LOGIN PAGE</vt:lpstr>
      <vt:lpstr>Tables used in my_sql description</vt:lpstr>
      <vt:lpstr>Slide 12</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dc:title>
  <dc:creator>acer</dc:creator>
  <cp:lastModifiedBy>acer</cp:lastModifiedBy>
  <cp:revision>10</cp:revision>
  <dcterms:created xsi:type="dcterms:W3CDTF">2023-04-11T16:46:37Z</dcterms:created>
  <dcterms:modified xsi:type="dcterms:W3CDTF">2023-04-11T18:16:58Z</dcterms:modified>
</cp:coreProperties>
</file>