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76" r:id="rId13"/>
    <p:sldId id="278" r:id="rId14"/>
    <p:sldId id="280" r:id="rId15"/>
    <p:sldId id="279" r:id="rId16"/>
    <p:sldId id="281" r:id="rId17"/>
    <p:sldId id="275" r:id="rId18"/>
    <p:sldId id="271" r:id="rId19"/>
    <p:sldId id="272" r:id="rId20"/>
    <p:sldId id="273" r:id="rId21"/>
    <p:sldId id="274" r:id="rId22"/>
    <p:sldId id="268" r:id="rId23"/>
    <p:sldId id="269" r:id="rId24"/>
    <p:sldId id="270"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563C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FCE8-6ED8-FA8C-5E0B-AE93399504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2D717FA-1F03-154B-A468-610D80D17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292147-C004-52DC-8473-30E52FA24947}"/>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5" name="Footer Placeholder 4">
            <a:extLst>
              <a:ext uri="{FF2B5EF4-FFF2-40B4-BE49-F238E27FC236}">
                <a16:creationId xmlns:a16="http://schemas.microsoft.com/office/drawing/2014/main" id="{CB927280-1E7B-AA33-4436-A14D8911A3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D40D7-CEF4-9142-1B9B-FA873D036E53}"/>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360535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3A47-CD9B-5FA8-FE21-2ADEEC5E52F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7AE876-FFBD-48E3-7196-020EC85FEF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048AF-D574-6D5C-B2F1-3889CD7B73FF}"/>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5" name="Footer Placeholder 4">
            <a:extLst>
              <a:ext uri="{FF2B5EF4-FFF2-40B4-BE49-F238E27FC236}">
                <a16:creationId xmlns:a16="http://schemas.microsoft.com/office/drawing/2014/main" id="{7BE111EC-E619-BDA7-5F1A-4849F49E7E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D17DB4-54C7-07F2-4F44-ED9E77CE9C7E}"/>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27848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715530-29D1-40A5-D790-9A69B57DE4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8B131-3F95-CEEA-E444-5D8ECD5E6B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867299-25AF-4255-B8A7-EEBC9294D92C}"/>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5" name="Footer Placeholder 4">
            <a:extLst>
              <a:ext uri="{FF2B5EF4-FFF2-40B4-BE49-F238E27FC236}">
                <a16:creationId xmlns:a16="http://schemas.microsoft.com/office/drawing/2014/main" id="{78600C33-4C2C-BAC7-FAA8-DCAF6362E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DF1B4C-40D0-4810-E58F-62A1ACA64570}"/>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372311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AF977-2F6D-06A5-CC27-A668A477A58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781FA-36AC-A6C0-71B9-5FDC4AE7D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C6DE7A-6E9A-7CFB-7144-039E48F03404}"/>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5" name="Footer Placeholder 4">
            <a:extLst>
              <a:ext uri="{FF2B5EF4-FFF2-40B4-BE49-F238E27FC236}">
                <a16:creationId xmlns:a16="http://schemas.microsoft.com/office/drawing/2014/main" id="{0FC98FC0-59E7-A56F-D404-30AC0AA6F6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82B179-BC96-2046-F77F-6633CBEF4C5E}"/>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2533372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B83E-85F7-DF71-9499-CE841E39D6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D61C8B-359E-0ECE-6869-AF86AA7C9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F47F9C8-645C-C72B-0C1F-B5DDAFC5AE3A}"/>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5" name="Footer Placeholder 4">
            <a:extLst>
              <a:ext uri="{FF2B5EF4-FFF2-40B4-BE49-F238E27FC236}">
                <a16:creationId xmlns:a16="http://schemas.microsoft.com/office/drawing/2014/main" id="{49A1D4E2-41E9-CC64-6392-F00BC3B5B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020756-1375-0586-E85F-046FCA40BB87}"/>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792615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1A0AE-E4AF-0C84-C762-3D91A8C971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0B33F-F44D-3C98-F68C-CD8F5C7E48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E11D78-A369-F252-96E1-DF33F8617E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8063A4-F31E-DCA7-F397-FA258DC2E122}"/>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6" name="Footer Placeholder 5">
            <a:extLst>
              <a:ext uri="{FF2B5EF4-FFF2-40B4-BE49-F238E27FC236}">
                <a16:creationId xmlns:a16="http://schemas.microsoft.com/office/drawing/2014/main" id="{AF408A92-1F95-5092-8ED0-37BC1FB129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40CF67-4AE7-601B-5C38-E53E220F81BC}"/>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3259821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04DA5-AD35-0427-9278-71963ACC9C0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737E2-F6AC-92DE-03CA-58D5CD275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5B92B7-64F9-1F8B-EDC7-E0608FC55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7C1CEC4-0787-E648-11EB-430B3B3FC7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CCB8E1-BEF4-00A6-089D-64387EE4B2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9E78D4-8653-22D5-B1A5-20E5F2C4F99B}"/>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8" name="Footer Placeholder 7">
            <a:extLst>
              <a:ext uri="{FF2B5EF4-FFF2-40B4-BE49-F238E27FC236}">
                <a16:creationId xmlns:a16="http://schemas.microsoft.com/office/drawing/2014/main" id="{44FA3081-C044-3010-0B2C-C59FAA55D82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29475B-7900-2C11-D3FF-711480D98739}"/>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406545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0D3C3-1B80-4EE5-2F76-DBDF9D3134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F63C0A1-97EC-E36F-7668-6C5C5C18EAF2}"/>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4" name="Footer Placeholder 3">
            <a:extLst>
              <a:ext uri="{FF2B5EF4-FFF2-40B4-BE49-F238E27FC236}">
                <a16:creationId xmlns:a16="http://schemas.microsoft.com/office/drawing/2014/main" id="{4BB41023-B06C-4ACE-7021-6CA5AB6E34D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1B9F96-B770-E4B6-B307-B641565BB85B}"/>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787514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D0756E-C536-5D72-2808-5FA98AE0C6D2}"/>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3" name="Footer Placeholder 2">
            <a:extLst>
              <a:ext uri="{FF2B5EF4-FFF2-40B4-BE49-F238E27FC236}">
                <a16:creationId xmlns:a16="http://schemas.microsoft.com/office/drawing/2014/main" id="{2F6E4001-AA63-1D65-5DED-955521AB7B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48A77E-09DE-6457-4F07-8D36C2B7E61D}"/>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940888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39270-B2B3-EFC3-BD98-DDF8031E2B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CA8AFE3-665B-5AD6-4E05-C36120ED9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93A8D0-19B4-7D3A-8D44-EDB896E748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4EAFF7-3050-676A-A926-C1CD6EE94BB7}"/>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6" name="Footer Placeholder 5">
            <a:extLst>
              <a:ext uri="{FF2B5EF4-FFF2-40B4-BE49-F238E27FC236}">
                <a16:creationId xmlns:a16="http://schemas.microsoft.com/office/drawing/2014/main" id="{9B1219B7-CDE1-59FC-E4BE-7C4775B214E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A942CD-D567-87A5-B75A-95B6379A91ED}"/>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379452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4C15A-23C5-5AD5-A03E-0B394EE07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655AC0-503E-A7B1-0C2D-91E03887E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B0BA64-E869-ACFC-3942-53FC3A3D66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B3A81F-E35E-FCDA-1453-60E714D5E231}"/>
              </a:ext>
            </a:extLst>
          </p:cNvPr>
          <p:cNvSpPr>
            <a:spLocks noGrp="1"/>
          </p:cNvSpPr>
          <p:nvPr>
            <p:ph type="dt" sz="half" idx="10"/>
          </p:nvPr>
        </p:nvSpPr>
        <p:spPr/>
        <p:txBody>
          <a:bodyPr/>
          <a:lstStyle/>
          <a:p>
            <a:fld id="{F08F9764-7C2E-4E20-9F16-4BBDACA7A84E}" type="datetimeFigureOut">
              <a:rPr lang="en-IN" smtClean="0"/>
              <a:t>03-06-2025</a:t>
            </a:fld>
            <a:endParaRPr lang="en-IN"/>
          </a:p>
        </p:txBody>
      </p:sp>
      <p:sp>
        <p:nvSpPr>
          <p:cNvPr id="6" name="Footer Placeholder 5">
            <a:extLst>
              <a:ext uri="{FF2B5EF4-FFF2-40B4-BE49-F238E27FC236}">
                <a16:creationId xmlns:a16="http://schemas.microsoft.com/office/drawing/2014/main" id="{9A7FE6E7-E5E4-1A39-544D-4C81688F1C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2B5C0F-3BB3-A1BC-039D-E78D11C3FAA7}"/>
              </a:ext>
            </a:extLst>
          </p:cNvPr>
          <p:cNvSpPr>
            <a:spLocks noGrp="1"/>
          </p:cNvSpPr>
          <p:nvPr>
            <p:ph type="sldNum" sz="quarter" idx="12"/>
          </p:nvPr>
        </p:nvSpPr>
        <p:spPr/>
        <p:txBody>
          <a:bodyPr/>
          <a:lstStyle/>
          <a:p>
            <a:fld id="{A99A304C-A4A0-4A18-A5D1-05E0A0AB2B2F}" type="slidenum">
              <a:rPr lang="en-IN" smtClean="0"/>
              <a:t>‹#›</a:t>
            </a:fld>
            <a:endParaRPr lang="en-IN"/>
          </a:p>
        </p:txBody>
      </p:sp>
    </p:spTree>
    <p:extLst>
      <p:ext uri="{BB962C8B-B14F-4D97-AF65-F5344CB8AC3E}">
        <p14:creationId xmlns:p14="http://schemas.microsoft.com/office/powerpoint/2010/main" val="2904685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31328F-D2B4-6F49-0421-8669B7997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066030-F370-D59F-CD96-C89B1B804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366143-49B5-5421-DB5F-1AA24D4C4A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8F9764-7C2E-4E20-9F16-4BBDACA7A84E}" type="datetimeFigureOut">
              <a:rPr lang="en-IN" smtClean="0"/>
              <a:t>03-06-2025</a:t>
            </a:fld>
            <a:endParaRPr lang="en-IN"/>
          </a:p>
        </p:txBody>
      </p:sp>
      <p:sp>
        <p:nvSpPr>
          <p:cNvPr id="5" name="Footer Placeholder 4">
            <a:extLst>
              <a:ext uri="{FF2B5EF4-FFF2-40B4-BE49-F238E27FC236}">
                <a16:creationId xmlns:a16="http://schemas.microsoft.com/office/drawing/2014/main" id="{A6AACE98-CAED-E179-397D-6D992A323B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15720C-0A6F-105F-84DA-9E333414D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A304C-A4A0-4A18-A5D1-05E0A0AB2B2F}" type="slidenum">
              <a:rPr lang="en-IN" smtClean="0"/>
              <a:t>‹#›</a:t>
            </a:fld>
            <a:endParaRPr lang="en-IN"/>
          </a:p>
        </p:txBody>
      </p:sp>
    </p:spTree>
    <p:extLst>
      <p:ext uri="{BB962C8B-B14F-4D97-AF65-F5344CB8AC3E}">
        <p14:creationId xmlns:p14="http://schemas.microsoft.com/office/powerpoint/2010/main" val="3529543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arxiv.org/abs/1603.04467" TargetMode="External"/><Relationship Id="rId2" Type="http://schemas.openxmlformats.org/officeDocument/2006/relationships/hyperlink" Target="https://arxiv.org/abs/2004.10934" TargetMode="External"/><Relationship Id="rId1" Type="http://schemas.openxmlformats.org/officeDocument/2006/relationships/slideLayout" Target="../slideLayouts/slideLayout2.xml"/><Relationship Id="rId4" Type="http://schemas.openxmlformats.org/officeDocument/2006/relationships/hyperlink" Target="https://www.amazon.com/Practical-Machine-Learning-AWS-Productionize/dp/1484262212"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DD44F9FF-309F-B33C-1F3D-957CC3007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297" y="548481"/>
            <a:ext cx="10717503" cy="9588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a:extLst>
              <a:ext uri="{FF2B5EF4-FFF2-40B4-BE49-F238E27FC236}">
                <a16:creationId xmlns:a16="http://schemas.microsoft.com/office/drawing/2014/main" id="{95D26B3F-4A19-8C32-47A6-AB81FFC8CC2A}"/>
              </a:ext>
            </a:extLst>
          </p:cNvPr>
          <p:cNvSpPr txBox="1">
            <a:spLocks noGrp="1"/>
          </p:cNvSpPr>
          <p:nvPr>
            <p:ph idx="1"/>
          </p:nvPr>
        </p:nvSpPr>
        <p:spPr>
          <a:xfrm>
            <a:off x="838200" y="1921878"/>
            <a:ext cx="10515600" cy="369332"/>
          </a:xfrm>
          <a:prstGeom prst="rect">
            <a:avLst/>
          </a:prstGeom>
          <a:noFill/>
        </p:spPr>
        <p:txBody>
          <a:bodyPr>
            <a:spAutoFit/>
          </a:bodyPr>
          <a:lstStyle/>
          <a:p>
            <a:pPr marL="0" indent="0" algn="ctr" fontAlgn="auto">
              <a:spcBef>
                <a:spcPts val="0"/>
              </a:spcBef>
              <a:spcAft>
                <a:spcPts val="0"/>
              </a:spcAft>
              <a:buNone/>
              <a:defRPr/>
            </a:pPr>
            <a:r>
              <a:rPr lang="en-IN" sz="2000" b="1"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Department of Computer Science &amp; Engineering</a:t>
            </a:r>
            <a:endParaRPr lang="en-IN" sz="2000" b="1" dirty="0">
              <a:ln w="0"/>
              <a:effectLst>
                <a:outerShdw blurRad="38100" dist="19050" dir="2700000" algn="tl" rotWithShape="0">
                  <a:schemeClr val="dk1">
                    <a:alpha val="40000"/>
                  </a:schemeClr>
                </a:outerShdw>
              </a:effectLst>
              <a:latin typeface="+mn-lt"/>
              <a:cs typeface="+mn-cs"/>
            </a:endParaRPr>
          </a:p>
        </p:txBody>
      </p:sp>
      <p:sp>
        <p:nvSpPr>
          <p:cNvPr id="6" name="TextBox 6">
            <a:extLst>
              <a:ext uri="{FF2B5EF4-FFF2-40B4-BE49-F238E27FC236}">
                <a16:creationId xmlns:a16="http://schemas.microsoft.com/office/drawing/2014/main" id="{F49A1F8B-48E1-04CA-6AD0-5AE3020FDCAE}"/>
              </a:ext>
            </a:extLst>
          </p:cNvPr>
          <p:cNvSpPr txBox="1">
            <a:spLocks noChangeArrowheads="1"/>
          </p:cNvSpPr>
          <p:nvPr/>
        </p:nvSpPr>
        <p:spPr bwMode="auto">
          <a:xfrm>
            <a:off x="1861198" y="2505159"/>
            <a:ext cx="82677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b="1" dirty="0">
                <a:latin typeface="Times New Roman" panose="02020603050405020304" pitchFamily="18" charset="0"/>
                <a:cs typeface="Times New Roman" panose="02020603050405020304" pitchFamily="18" charset="0"/>
              </a:rPr>
              <a:t>    A Mini Project  Presentation </a:t>
            </a:r>
          </a:p>
          <a:p>
            <a:pPr algn="ctr" eaLnBrk="1" hangingPunct="1"/>
            <a:r>
              <a:rPr lang="en-IN" altLang="en-US" b="1" dirty="0">
                <a:latin typeface="Times New Roman" panose="02020603050405020304" pitchFamily="18" charset="0"/>
                <a:cs typeface="Times New Roman" panose="02020603050405020304" pitchFamily="18" charset="0"/>
              </a:rPr>
              <a:t> on</a:t>
            </a:r>
            <a:endParaRPr lang="en-IN" altLang="en-US" b="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7" name="TextBox 7">
            <a:extLst>
              <a:ext uri="{FF2B5EF4-FFF2-40B4-BE49-F238E27FC236}">
                <a16:creationId xmlns:a16="http://schemas.microsoft.com/office/drawing/2014/main" id="{25A051BF-C61F-8CDB-9415-06A3571A2180}"/>
              </a:ext>
            </a:extLst>
          </p:cNvPr>
          <p:cNvSpPr txBox="1">
            <a:spLocks noChangeArrowheads="1"/>
          </p:cNvSpPr>
          <p:nvPr/>
        </p:nvSpPr>
        <p:spPr bwMode="auto">
          <a:xfrm>
            <a:off x="950495" y="3258226"/>
            <a:ext cx="10717503" cy="114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150000"/>
              </a:lnSpc>
            </a:pPr>
            <a:r>
              <a:rPr lang="en-US" sz="2400" b="1" dirty="0">
                <a:latin typeface="Times New Roman" panose="02020603050405020304" pitchFamily="18" charset="0"/>
                <a:ea typeface="Times New Roman" panose="02020603050405020304" pitchFamily="18" charset="0"/>
              </a:rPr>
              <a:t>MACHINE LEARNING DEPLOYMENT IN AWS SAGEMAKER</a:t>
            </a:r>
          </a:p>
          <a:p>
            <a:pPr algn="ctr">
              <a:lnSpc>
                <a:spcPct val="150000"/>
              </a:lnSpc>
            </a:pPr>
            <a:r>
              <a:rPr lang="en-US" sz="2400" b="1" dirty="0">
                <a:latin typeface="Times New Roman" panose="02020603050405020304" pitchFamily="18" charset="0"/>
                <a:ea typeface="Times New Roman" panose="02020603050405020304" pitchFamily="18" charset="0"/>
              </a:rPr>
              <a:t> </a:t>
            </a:r>
            <a:endParaRPr lang="en-IN" altLang="en-US" sz="2000" dirty="0">
              <a:latin typeface="Calibri" panose="020F0502020204030204" pitchFamily="34" charset="0"/>
            </a:endParaRPr>
          </a:p>
        </p:txBody>
      </p:sp>
      <p:sp>
        <p:nvSpPr>
          <p:cNvPr id="8" name="TextBox 7">
            <a:extLst>
              <a:ext uri="{FF2B5EF4-FFF2-40B4-BE49-F238E27FC236}">
                <a16:creationId xmlns:a16="http://schemas.microsoft.com/office/drawing/2014/main" id="{AE92490C-0F8D-EB6F-B200-92FED7BD59B1}"/>
              </a:ext>
            </a:extLst>
          </p:cNvPr>
          <p:cNvSpPr txBox="1"/>
          <p:nvPr/>
        </p:nvSpPr>
        <p:spPr>
          <a:xfrm>
            <a:off x="736454" y="4902385"/>
            <a:ext cx="2108591" cy="1200329"/>
          </a:xfrm>
          <a:prstGeom prst="rect">
            <a:avLst/>
          </a:prstGeom>
          <a:noFill/>
        </p:spPr>
        <p:txBody>
          <a:bodyPr wrap="none">
            <a:spAutoFit/>
          </a:bodyPr>
          <a:lstStyle/>
          <a:p>
            <a:pPr fontAlgn="auto">
              <a:spcBef>
                <a:spcPts val="0"/>
              </a:spcBef>
              <a:spcAft>
                <a:spcPts val="0"/>
              </a:spcAft>
              <a:defRPr/>
            </a:pPr>
            <a:r>
              <a:rPr lang="en-IN" b="1" dirty="0">
                <a:latin typeface="Times New Roman" panose="02020603050405020304" pitchFamily="18" charset="0"/>
                <a:cs typeface="Times New Roman" panose="02020603050405020304" pitchFamily="18" charset="0"/>
              </a:rPr>
              <a:t>Internal Guide</a:t>
            </a:r>
          </a:p>
          <a:p>
            <a:pPr fontAlgn="auto">
              <a:spcBef>
                <a:spcPts val="0"/>
              </a:spcBef>
              <a:spcAft>
                <a:spcPts val="0"/>
              </a:spcAft>
              <a:defRPr/>
            </a:pPr>
            <a:r>
              <a:rPr lang="en-IN" b="1" spc="-5" dirty="0">
                <a:latin typeface="Times New Roman" panose="02020603050405020304" pitchFamily="18" charset="0"/>
                <a:cs typeface="Times New Roman" panose="02020603050405020304" pitchFamily="18" charset="0"/>
              </a:rPr>
              <a:t>Ms. Sai Manasa, </a:t>
            </a:r>
          </a:p>
          <a:p>
            <a:pPr fontAlgn="auto">
              <a:spcBef>
                <a:spcPts val="0"/>
              </a:spcBef>
              <a:spcAft>
                <a:spcPts val="0"/>
              </a:spcAft>
              <a:defRPr/>
            </a:pPr>
            <a:r>
              <a:rPr lang="en-IN" b="1" dirty="0">
                <a:latin typeface="Times New Roman" panose="02020603050405020304" pitchFamily="18" charset="0"/>
                <a:cs typeface="Times New Roman" panose="02020603050405020304" pitchFamily="18" charset="0"/>
              </a:rPr>
              <a:t>Assistant Professor,</a:t>
            </a:r>
          </a:p>
          <a:p>
            <a:pPr fontAlgn="auto">
              <a:spcBef>
                <a:spcPts val="0"/>
              </a:spcBef>
              <a:spcAft>
                <a:spcPts val="0"/>
              </a:spcAft>
              <a:defRPr/>
            </a:pPr>
            <a:r>
              <a:rPr lang="en-IN" b="1" dirty="0">
                <a:latin typeface="Times New Roman" panose="02020603050405020304" pitchFamily="18" charset="0"/>
                <a:cs typeface="Times New Roman" panose="02020603050405020304" pitchFamily="18" charset="0"/>
              </a:rPr>
              <a:t>Dept. of CSE.</a:t>
            </a:r>
          </a:p>
        </p:txBody>
      </p:sp>
      <p:sp>
        <p:nvSpPr>
          <p:cNvPr id="9" name="TextBox 8">
            <a:extLst>
              <a:ext uri="{FF2B5EF4-FFF2-40B4-BE49-F238E27FC236}">
                <a16:creationId xmlns:a16="http://schemas.microsoft.com/office/drawing/2014/main" id="{17279BAF-3584-73D1-4CA0-679FB40D8B38}"/>
              </a:ext>
            </a:extLst>
          </p:cNvPr>
          <p:cNvSpPr txBox="1"/>
          <p:nvPr/>
        </p:nvSpPr>
        <p:spPr>
          <a:xfrm>
            <a:off x="7574472" y="4555193"/>
            <a:ext cx="4292082" cy="1754326"/>
          </a:xfrm>
          <a:prstGeom prst="rect">
            <a:avLst/>
          </a:prstGeom>
          <a:noFill/>
        </p:spPr>
        <p:txBody>
          <a:bodyPr wrap="square" rtlCol="0">
            <a:spAutoFit/>
          </a:bodyPr>
          <a:lstStyle/>
          <a:p>
            <a:pPr algn="ctr"/>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 Ravi Kumar                  (228R1A05L1)</a:t>
            </a:r>
          </a:p>
          <a:p>
            <a:r>
              <a:rPr lang="en-US" b="1" dirty="0">
                <a:latin typeface="Times New Roman" panose="02020603050405020304" pitchFamily="18" charset="0"/>
                <a:cs typeface="Times New Roman" panose="02020603050405020304" pitchFamily="18" charset="0"/>
              </a:rPr>
              <a:t>K. Kavitha                         (228R1A05N0)</a:t>
            </a:r>
          </a:p>
          <a:p>
            <a:r>
              <a:rPr lang="en-US" b="1" dirty="0">
                <a:latin typeface="Times New Roman" panose="02020603050405020304" pitchFamily="18" charset="0"/>
                <a:cs typeface="Times New Roman" panose="02020603050405020304" pitchFamily="18" charset="0"/>
              </a:rPr>
              <a:t>K. Sai Saanvi                     (228R1A05N4)</a:t>
            </a:r>
          </a:p>
          <a:p>
            <a:r>
              <a:rPr lang="en-US" b="1" dirty="0">
                <a:latin typeface="Times New Roman" panose="02020603050405020304" pitchFamily="18" charset="0"/>
                <a:cs typeface="Times New Roman" panose="02020603050405020304" pitchFamily="18" charset="0"/>
              </a:rPr>
              <a:t>N. Eswari                           (228R1A05P9)</a:t>
            </a:r>
          </a:p>
          <a:p>
            <a:r>
              <a:rPr lang="en-US" b="1" dirty="0">
                <a:latin typeface="Times New Roman" panose="02020603050405020304" pitchFamily="18" charset="0"/>
                <a:cs typeface="Times New Roman" panose="02020603050405020304" pitchFamily="18" charset="0"/>
              </a:rPr>
              <a:t>K. Akhil Yadav                  (238R5A0528)</a:t>
            </a:r>
            <a:endParaRPr lang="en-IN" b="1" dirty="0">
              <a:latin typeface="Times New Roman" panose="02020603050405020304" pitchFamily="18" charset="0"/>
              <a:cs typeface="Times New Roman" panose="02020603050405020304" pitchFamily="18" charset="0"/>
            </a:endParaRPr>
          </a:p>
        </p:txBody>
      </p:sp>
      <p:sp>
        <p:nvSpPr>
          <p:cNvPr id="11" name="TextBox 6">
            <a:extLst>
              <a:ext uri="{FF2B5EF4-FFF2-40B4-BE49-F238E27FC236}">
                <a16:creationId xmlns:a16="http://schemas.microsoft.com/office/drawing/2014/main" id="{6361A508-72C4-FCE0-B8EF-1ADDB81695C9}"/>
              </a:ext>
            </a:extLst>
          </p:cNvPr>
          <p:cNvSpPr txBox="1">
            <a:spLocks noChangeArrowheads="1"/>
          </p:cNvSpPr>
          <p:nvPr/>
        </p:nvSpPr>
        <p:spPr bwMode="auto">
          <a:xfrm>
            <a:off x="8210960" y="4321958"/>
            <a:ext cx="267947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b="1" dirty="0">
                <a:latin typeface="Times New Roman" panose="02020603050405020304" pitchFamily="18" charset="0"/>
                <a:cs typeface="Times New Roman" panose="02020603050405020304" pitchFamily="18" charset="0"/>
              </a:rPr>
              <a:t>   Batch No: D11</a:t>
            </a:r>
          </a:p>
        </p:txBody>
      </p:sp>
      <p:sp>
        <p:nvSpPr>
          <p:cNvPr id="12" name="Rectangle 11">
            <a:extLst>
              <a:ext uri="{FF2B5EF4-FFF2-40B4-BE49-F238E27FC236}">
                <a16:creationId xmlns:a16="http://schemas.microsoft.com/office/drawing/2014/main" id="{B22FC48A-EA3B-D917-7044-3A99E26C3AC2}"/>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24987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94F07-F761-DCE0-B844-1A553BA6EF6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SOFTWARE REQUIREMENTS</a:t>
            </a:r>
          </a:p>
        </p:txBody>
      </p:sp>
      <p:sp>
        <p:nvSpPr>
          <p:cNvPr id="4" name="TextBox 7">
            <a:extLst>
              <a:ext uri="{FF2B5EF4-FFF2-40B4-BE49-F238E27FC236}">
                <a16:creationId xmlns:a16="http://schemas.microsoft.com/office/drawing/2014/main" id="{F4027EE8-3FB4-1F55-35BB-598B3C4056F2}"/>
              </a:ext>
            </a:extLst>
          </p:cNvPr>
          <p:cNvSpPr txBox="1">
            <a:spLocks noChangeArrowheads="1"/>
          </p:cNvSpPr>
          <p:nvPr/>
        </p:nvSpPr>
        <p:spPr bwMode="auto">
          <a:xfrm>
            <a:off x="838200" y="1812758"/>
            <a:ext cx="9990221" cy="3442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Operating System</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Windows / Linux / macOS</a:t>
            </a:r>
          </a:p>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Python Version	</a:t>
            </a:r>
            <a:r>
              <a:rPr lang="en-IN" alt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Python 3.8 or higher</a:t>
            </a:r>
          </a:p>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Libraries</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ultralytics, opencv-python, flask, etc.</a:t>
            </a:r>
          </a:p>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Cloud Platform	</a:t>
            </a:r>
            <a:r>
              <a:rPr lang="en-IN" alt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AWS Free Tier (SageMaker, EC2)</a:t>
            </a:r>
          </a:p>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Browser</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Chrome / Firefox / Edge (for AWS UI)</a:t>
            </a:r>
          </a:p>
        </p:txBody>
      </p:sp>
      <p:sp>
        <p:nvSpPr>
          <p:cNvPr id="5" name="Rectangle 4">
            <a:extLst>
              <a:ext uri="{FF2B5EF4-FFF2-40B4-BE49-F238E27FC236}">
                <a16:creationId xmlns:a16="http://schemas.microsoft.com/office/drawing/2014/main" id="{90ED409A-1A1D-CFEC-D142-41AB30A26210}"/>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88290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F6CAD-5E28-DD3E-B8A7-11D4767D99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65F59-6F2B-9587-6C25-5C37AAE1647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HARDWARE REQUIREMENTS</a:t>
            </a:r>
          </a:p>
        </p:txBody>
      </p:sp>
      <p:sp>
        <p:nvSpPr>
          <p:cNvPr id="5" name="Rectangle 4">
            <a:extLst>
              <a:ext uri="{FF2B5EF4-FFF2-40B4-BE49-F238E27FC236}">
                <a16:creationId xmlns:a16="http://schemas.microsoft.com/office/drawing/2014/main" id="{5B801CEA-F665-CB38-AE8A-0C4F38A259EB}"/>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3">
            <a:extLst>
              <a:ext uri="{FF2B5EF4-FFF2-40B4-BE49-F238E27FC236}">
                <a16:creationId xmlns:a16="http://schemas.microsoft.com/office/drawing/2014/main" id="{3C661D1D-76CB-1F71-5C48-C7BBAD73C025}"/>
              </a:ext>
            </a:extLst>
          </p:cNvPr>
          <p:cNvSpPr txBox="1">
            <a:spLocks noChangeArrowheads="1"/>
          </p:cNvSpPr>
          <p:nvPr/>
        </p:nvSpPr>
        <p:spPr bwMode="auto">
          <a:xfrm>
            <a:off x="838200" y="1838633"/>
            <a:ext cx="8857615" cy="275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Processor</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Dual Core / i3 / i5 / i7</a:t>
            </a:r>
          </a:p>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RAM	</a:t>
            </a:r>
            <a:r>
              <a:rPr lang="en-IN" alt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4 GB (Minimum)</a:t>
            </a:r>
          </a:p>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Hard Disk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100 GB or above</a:t>
            </a:r>
          </a:p>
          <a:p>
            <a:pPr marL="285750" lvl="0" indent="-285750" algn="just">
              <a:lnSpc>
                <a:spcPct val="250000"/>
              </a:lnSpc>
              <a:buFont typeface="Arial" panose="020B0604020202020204" pitchFamily="34" charset="0"/>
              <a:buChar char="•"/>
            </a:pPr>
            <a:r>
              <a:rPr lang="en-US" altLang="en-GB" sz="1800" b="1" dirty="0">
                <a:effectLst/>
                <a:latin typeface="Times New Roman" panose="02020603050405020304" pitchFamily="18" charset="0"/>
                <a:ea typeface="Calibri" panose="020F0502020204030204" pitchFamily="34" charset="0"/>
                <a:cs typeface="Times New Roman" panose="02020603050405020304" pitchFamily="18" charset="0"/>
              </a:rPr>
              <a:t>Internet</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alt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altLang="en-GB" sz="1800" dirty="0">
                <a:effectLst/>
                <a:latin typeface="Times New Roman" panose="02020603050405020304" pitchFamily="18" charset="0"/>
                <a:ea typeface="Calibri" panose="020F0502020204030204" pitchFamily="34" charset="0"/>
                <a:cs typeface="Times New Roman" panose="02020603050405020304" pitchFamily="18" charset="0"/>
              </a:rPr>
              <a:t>Stable connection (for accessing AWS services)</a:t>
            </a:r>
          </a:p>
        </p:txBody>
      </p:sp>
    </p:spTree>
    <p:extLst>
      <p:ext uri="{BB962C8B-B14F-4D97-AF65-F5344CB8AC3E}">
        <p14:creationId xmlns:p14="http://schemas.microsoft.com/office/powerpoint/2010/main" val="1964205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17012-5B3C-A58D-4C04-FE496A16018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TOOLS AND TECHNOLOGIES USED</a:t>
            </a:r>
          </a:p>
        </p:txBody>
      </p:sp>
      <p:sp>
        <p:nvSpPr>
          <p:cNvPr id="3" name="Content Placeholder 2">
            <a:extLst>
              <a:ext uri="{FF2B5EF4-FFF2-40B4-BE49-F238E27FC236}">
                <a16:creationId xmlns:a16="http://schemas.microsoft.com/office/drawing/2014/main" id="{6511B542-F4E7-8E9A-D755-CC1F22D999A8}"/>
              </a:ext>
            </a:extLst>
          </p:cNvPr>
          <p:cNvSpPr>
            <a:spLocks noGrp="1"/>
          </p:cNvSpPr>
          <p:nvPr>
            <p:ph idx="1"/>
          </p:nvPr>
        </p:nvSpPr>
        <p:spPr/>
        <p:txBody>
          <a:bodyPr>
            <a:normAutofit/>
          </a:bodyPr>
          <a:lstStyle/>
          <a:p>
            <a:pPr>
              <a:lnSpc>
                <a:spcPct val="150000"/>
              </a:lnSpc>
              <a:buNone/>
            </a:pPr>
            <a:r>
              <a:rPr lang="en-US" sz="1900" b="1" dirty="0">
                <a:latin typeface="Times New Roman" panose="02020603050405020304" pitchFamily="18" charset="0"/>
                <a:cs typeface="Times New Roman" panose="02020603050405020304" pitchFamily="18" charset="0"/>
              </a:rPr>
              <a:t>Programming Language</a:t>
            </a:r>
          </a:p>
          <a:p>
            <a:pPr>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Python : Used for backend logic, ML model integration, and image processing.</a:t>
            </a:r>
          </a:p>
          <a:p>
            <a:pPr>
              <a:lnSpc>
                <a:spcPct val="150000"/>
              </a:lnSpc>
              <a:buNone/>
            </a:pPr>
            <a:r>
              <a:rPr lang="en-US" sz="1900" b="1" dirty="0">
                <a:latin typeface="Times New Roman" panose="02020603050405020304" pitchFamily="18" charset="0"/>
                <a:cs typeface="Times New Roman" panose="02020603050405020304" pitchFamily="18" charset="0"/>
              </a:rPr>
              <a:t>Machine Learning</a:t>
            </a:r>
          </a:p>
          <a:p>
            <a:pPr>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YOLOv8 (You Only Look Once) : Pre-trained object detection model for detecting cars, trucks, buses, etc.</a:t>
            </a:r>
          </a:p>
          <a:p>
            <a:pPr>
              <a:lnSpc>
                <a:spcPct val="150000"/>
              </a:lnSpc>
              <a:buNone/>
            </a:pPr>
            <a:r>
              <a:rPr lang="en-US" sz="1900" b="1" dirty="0">
                <a:latin typeface="Times New Roman" panose="02020603050405020304" pitchFamily="18" charset="0"/>
                <a:cs typeface="Times New Roman" panose="02020603050405020304" pitchFamily="18" charset="0"/>
              </a:rPr>
              <a:t>Cloud Services</a:t>
            </a:r>
          </a:p>
          <a:p>
            <a:pPr>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Amazon SageMaker : For ML model deployment and inference</a:t>
            </a:r>
          </a:p>
          <a:p>
            <a:pPr>
              <a:lnSpc>
                <a:spcPct val="150000"/>
              </a:lnSpc>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Amazon EC2 </a:t>
            </a:r>
            <a:r>
              <a:rPr lang="en-US" sz="1900" i="1"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For full-stack deployment (Flask + frontend)</a:t>
            </a:r>
          </a:p>
          <a:p>
            <a:endParaRPr lang="en-IN" dirty="0"/>
          </a:p>
        </p:txBody>
      </p:sp>
      <p:sp>
        <p:nvSpPr>
          <p:cNvPr id="4" name="Rectangle 3">
            <a:extLst>
              <a:ext uri="{FF2B5EF4-FFF2-40B4-BE49-F238E27FC236}">
                <a16:creationId xmlns:a16="http://schemas.microsoft.com/office/drawing/2014/main" id="{646FC189-8A9D-4B29-9288-77CF6BAA5265}"/>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393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E3B25-FEC7-D707-9128-849BE995F82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EDCE49BB-F8C3-9B34-0F75-31D8E4580F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7097" y="1256576"/>
            <a:ext cx="5083277" cy="4806845"/>
          </a:xfrm>
          <a:prstGeom prst="rect">
            <a:avLst/>
          </a:prstGeom>
        </p:spPr>
      </p:pic>
      <p:sp>
        <p:nvSpPr>
          <p:cNvPr id="6" name="Rectangle 5">
            <a:extLst>
              <a:ext uri="{FF2B5EF4-FFF2-40B4-BE49-F238E27FC236}">
                <a16:creationId xmlns:a16="http://schemas.microsoft.com/office/drawing/2014/main" id="{4C63C4EC-1A7A-34CD-5711-D0E373005E35}"/>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8250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D83A1-C819-4E59-DB35-F6FFD8806D8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CLASS DIAGRAM</a:t>
            </a:r>
            <a:endParaRPr lang="en-IN" sz="36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7312A10-BC49-B8BF-EDFA-92861CB2EC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2496" y="1589651"/>
            <a:ext cx="6527007" cy="4351338"/>
          </a:xfrm>
          <a:prstGeom prst="rect">
            <a:avLst/>
          </a:prstGeom>
          <a:noFill/>
          <a:ln>
            <a:noFill/>
          </a:ln>
        </p:spPr>
      </p:pic>
      <p:sp>
        <p:nvSpPr>
          <p:cNvPr id="5" name="Rectangle 4">
            <a:extLst>
              <a:ext uri="{FF2B5EF4-FFF2-40B4-BE49-F238E27FC236}">
                <a16:creationId xmlns:a16="http://schemas.microsoft.com/office/drawing/2014/main" id="{6FD8B3F6-5F1C-32FF-CD0E-6538EEECA42B}"/>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6006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57F83-B180-FBC9-8CD8-5ECEB506E36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SEQUENCE DIAGRAM</a:t>
            </a:r>
          </a:p>
        </p:txBody>
      </p:sp>
      <p:sp>
        <p:nvSpPr>
          <p:cNvPr id="6" name="Rectangle 5">
            <a:extLst>
              <a:ext uri="{FF2B5EF4-FFF2-40B4-BE49-F238E27FC236}">
                <a16:creationId xmlns:a16="http://schemas.microsoft.com/office/drawing/2014/main" id="{93A3FE84-1210-2C5F-03DF-A2431FD48AFD}"/>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83DA4320-388D-81FA-BE4B-005A15850E9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17049" y="1546162"/>
            <a:ext cx="7957902" cy="4946713"/>
          </a:xfrm>
          <a:prstGeom prst="rect">
            <a:avLst/>
          </a:prstGeom>
          <a:noFill/>
          <a:ln>
            <a:noFill/>
          </a:ln>
        </p:spPr>
      </p:pic>
    </p:spTree>
    <p:extLst>
      <p:ext uri="{BB962C8B-B14F-4D97-AF65-F5344CB8AC3E}">
        <p14:creationId xmlns:p14="http://schemas.microsoft.com/office/powerpoint/2010/main" val="2508529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F022C-089B-F740-73AA-64A4450D63B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ACTIVITY DIAGRAM</a:t>
            </a:r>
            <a:endParaRPr lang="en-IN" sz="36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2ED33F8-3C6D-4115-FBAC-F94CCDB27B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7205" y="1327355"/>
            <a:ext cx="6117590" cy="4849608"/>
          </a:xfrm>
          <a:prstGeom prst="rect">
            <a:avLst/>
          </a:prstGeom>
          <a:noFill/>
          <a:ln>
            <a:noFill/>
          </a:ln>
        </p:spPr>
      </p:pic>
      <p:sp>
        <p:nvSpPr>
          <p:cNvPr id="5" name="Rectangle 4">
            <a:extLst>
              <a:ext uri="{FF2B5EF4-FFF2-40B4-BE49-F238E27FC236}">
                <a16:creationId xmlns:a16="http://schemas.microsoft.com/office/drawing/2014/main" id="{83C5B712-2336-8DA3-304A-C74A105DA278}"/>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8337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F1AA3-1FC4-0980-1366-AD4D8A55F60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SYSTEM ARCHITECTURE</a:t>
            </a:r>
          </a:p>
        </p:txBody>
      </p:sp>
      <p:sp>
        <p:nvSpPr>
          <p:cNvPr id="6" name="Rectangle 5">
            <a:extLst>
              <a:ext uri="{FF2B5EF4-FFF2-40B4-BE49-F238E27FC236}">
                <a16:creationId xmlns:a16="http://schemas.microsoft.com/office/drawing/2014/main" id="{E4618E59-18F1-6C2B-D2CE-FBD48FE97D53}"/>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290810D6-BDA2-DEFF-50A3-636520C9B9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59871" y="1741181"/>
            <a:ext cx="6659876" cy="4453142"/>
          </a:xfrm>
          <a:prstGeom prst="rect">
            <a:avLst/>
          </a:prstGeom>
          <a:noFill/>
          <a:ln>
            <a:noFill/>
          </a:ln>
        </p:spPr>
      </p:pic>
    </p:spTree>
    <p:extLst>
      <p:ext uri="{BB962C8B-B14F-4D97-AF65-F5344CB8AC3E}">
        <p14:creationId xmlns:p14="http://schemas.microsoft.com/office/powerpoint/2010/main" val="1357352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28D0-AD05-C952-4178-458FFC2A5329}"/>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SYSTEM TESTING</a:t>
            </a:r>
          </a:p>
        </p:txBody>
      </p:sp>
      <p:sp>
        <p:nvSpPr>
          <p:cNvPr id="3" name="Content Placeholder 2">
            <a:extLst>
              <a:ext uri="{FF2B5EF4-FFF2-40B4-BE49-F238E27FC236}">
                <a16:creationId xmlns:a16="http://schemas.microsoft.com/office/drawing/2014/main" id="{960B0824-9703-1197-8968-151ABE13E10B}"/>
              </a:ext>
            </a:extLst>
          </p:cNvPr>
          <p:cNvSpPr>
            <a:spLocks noGrp="1"/>
          </p:cNvSpPr>
          <p:nvPr>
            <p:ph idx="1"/>
          </p:nvPr>
        </p:nvSpPr>
        <p:spPr/>
        <p:txBody>
          <a:bodyPr>
            <a:normAutofit/>
          </a:bodyPr>
          <a:lstStyle/>
          <a:p>
            <a:pPr algn="just">
              <a:lnSpc>
                <a:spcPct val="250000"/>
              </a:lnSpc>
            </a:pPr>
            <a:r>
              <a:rPr lang="en-US" sz="1800" b="1" dirty="0">
                <a:latin typeface="Times New Roman" panose="02020603050405020304" pitchFamily="18" charset="0"/>
                <a:cs typeface="Times New Roman" panose="02020603050405020304" pitchFamily="18" charset="0"/>
              </a:rPr>
              <a:t>Functional Testing:  </a:t>
            </a:r>
            <a:r>
              <a:rPr lang="en-US" sz="1800" dirty="0">
                <a:latin typeface="Times New Roman" panose="02020603050405020304" pitchFamily="18" charset="0"/>
                <a:cs typeface="Times New Roman" panose="02020603050405020304" pitchFamily="18" charset="0"/>
              </a:rPr>
              <a:t>Verify real-time detection of vehicles and ambulances.</a:t>
            </a:r>
          </a:p>
          <a:p>
            <a:pPr algn="just">
              <a:lnSpc>
                <a:spcPct val="250000"/>
              </a:lnSpc>
            </a:pPr>
            <a:r>
              <a:rPr lang="en-IN" sz="1800" b="1" dirty="0">
                <a:latin typeface="Times New Roman" panose="02020603050405020304" pitchFamily="18" charset="0"/>
                <a:cs typeface="Times New Roman" panose="02020603050405020304" pitchFamily="18" charset="0"/>
              </a:rPr>
              <a:t>Integration Testing:  </a:t>
            </a:r>
            <a:r>
              <a:rPr lang="en-US" sz="1800" dirty="0">
                <a:latin typeface="Times New Roman" panose="02020603050405020304" pitchFamily="18" charset="0"/>
                <a:cs typeface="Times New Roman" panose="02020603050405020304" pitchFamily="18" charset="0"/>
              </a:rPr>
              <a:t>Confirm compatibility between Flask backend and SageMaker deployment.</a:t>
            </a:r>
            <a:endParaRPr lang="en-IN" sz="1800" dirty="0">
              <a:latin typeface="Times New Roman" panose="02020603050405020304" pitchFamily="18" charset="0"/>
              <a:cs typeface="Times New Roman" panose="02020603050405020304" pitchFamily="18" charset="0"/>
            </a:endParaRPr>
          </a:p>
          <a:p>
            <a:pPr algn="just">
              <a:lnSpc>
                <a:spcPct val="250000"/>
              </a:lnSpc>
            </a:pPr>
            <a:r>
              <a:rPr lang="en-IN" sz="1800" b="1" dirty="0">
                <a:latin typeface="Times New Roman" panose="02020603050405020304" pitchFamily="18" charset="0"/>
                <a:cs typeface="Times New Roman" panose="02020603050405020304" pitchFamily="18" charset="0"/>
              </a:rPr>
              <a:t>Performance Testing:  </a:t>
            </a:r>
            <a:r>
              <a:rPr lang="en-US" sz="1800" dirty="0">
                <a:latin typeface="Times New Roman" panose="02020603050405020304" pitchFamily="18" charset="0"/>
                <a:cs typeface="Times New Roman" panose="02020603050405020304" pitchFamily="18" charset="0"/>
              </a:rPr>
              <a:t>Stress test the system with high traffic volume to observe stability.</a:t>
            </a:r>
            <a:endParaRPr lang="en-IN" sz="1800" dirty="0">
              <a:latin typeface="Times New Roman" panose="02020603050405020304" pitchFamily="18" charset="0"/>
              <a:cs typeface="Times New Roman" panose="02020603050405020304" pitchFamily="18" charset="0"/>
            </a:endParaRPr>
          </a:p>
          <a:p>
            <a:pPr algn="just">
              <a:lnSpc>
                <a:spcPct val="250000"/>
              </a:lnSpc>
            </a:pPr>
            <a:r>
              <a:rPr lang="en-IN" sz="1800" b="1" dirty="0">
                <a:latin typeface="Times New Roman" panose="02020603050405020304" pitchFamily="18" charset="0"/>
                <a:cs typeface="Times New Roman" panose="02020603050405020304" pitchFamily="18" charset="0"/>
              </a:rPr>
              <a:t>Security Testing:  </a:t>
            </a:r>
            <a:r>
              <a:rPr lang="en-US" sz="1800" dirty="0">
                <a:latin typeface="Times New Roman" panose="02020603050405020304" pitchFamily="18" charset="0"/>
                <a:cs typeface="Times New Roman" panose="02020603050405020304" pitchFamily="18" charset="0"/>
              </a:rPr>
              <a:t>Verify secure API endpoints and protection from unauthorized access.</a:t>
            </a:r>
          </a:p>
          <a:p>
            <a:pPr algn="just">
              <a:lnSpc>
                <a:spcPct val="250000"/>
              </a:lnSpc>
            </a:pPr>
            <a:r>
              <a:rPr lang="en-IN" sz="1800" b="1" dirty="0">
                <a:latin typeface="Times New Roman" panose="02020603050405020304" pitchFamily="18" charset="0"/>
                <a:cs typeface="Times New Roman" panose="02020603050405020304" pitchFamily="18" charset="0"/>
              </a:rPr>
              <a:t>Usability Testing:  </a:t>
            </a:r>
            <a:r>
              <a:rPr lang="en-US" sz="1800" dirty="0">
                <a:latin typeface="Times New Roman" panose="02020603050405020304" pitchFamily="18" charset="0"/>
                <a:cs typeface="Times New Roman" panose="02020603050405020304" pitchFamily="18" charset="0"/>
              </a:rPr>
              <a:t>Assess frontend interface for clarity and ease of use.</a:t>
            </a:r>
            <a:endParaRPr lang="en-IN" sz="1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3EB93FB-69D4-12E9-D4E2-12B47206D839}"/>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7512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67D55-4767-3FFF-A7C8-BDCEAAD510E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OUTPUT SCREENS</a:t>
            </a:r>
          </a:p>
        </p:txBody>
      </p:sp>
      <p:pic>
        <p:nvPicPr>
          <p:cNvPr id="5" name="Content Placeholder 4">
            <a:extLst>
              <a:ext uri="{FF2B5EF4-FFF2-40B4-BE49-F238E27FC236}">
                <a16:creationId xmlns:a16="http://schemas.microsoft.com/office/drawing/2014/main" id="{6CA66615-6703-E427-67B0-F34C725548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3135" y="1510993"/>
            <a:ext cx="8214915" cy="4351338"/>
          </a:xfrm>
        </p:spPr>
      </p:pic>
      <p:sp>
        <p:nvSpPr>
          <p:cNvPr id="6" name="Rectangle 5">
            <a:extLst>
              <a:ext uri="{FF2B5EF4-FFF2-40B4-BE49-F238E27FC236}">
                <a16:creationId xmlns:a16="http://schemas.microsoft.com/office/drawing/2014/main" id="{F4721DD3-58C7-44A9-04CF-1A75869B876E}"/>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A316257F-374D-6755-E3AF-C8C1F7B0FA8B}"/>
              </a:ext>
            </a:extLst>
          </p:cNvPr>
          <p:cNvSpPr txBox="1"/>
          <p:nvPr/>
        </p:nvSpPr>
        <p:spPr>
          <a:xfrm>
            <a:off x="5503732" y="6061892"/>
            <a:ext cx="1383712"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Fig (a) : Main Page</a:t>
            </a:r>
          </a:p>
        </p:txBody>
      </p:sp>
    </p:spTree>
    <p:extLst>
      <p:ext uri="{BB962C8B-B14F-4D97-AF65-F5344CB8AC3E}">
        <p14:creationId xmlns:p14="http://schemas.microsoft.com/office/powerpoint/2010/main" val="3334333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0979A8-05DA-92D7-B37A-D79803477DC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CONTENTS</a:t>
            </a:r>
          </a:p>
        </p:txBody>
      </p:sp>
      <p:sp>
        <p:nvSpPr>
          <p:cNvPr id="4" name="TextBox 3">
            <a:extLst>
              <a:ext uri="{FF2B5EF4-FFF2-40B4-BE49-F238E27FC236}">
                <a16:creationId xmlns:a16="http://schemas.microsoft.com/office/drawing/2014/main" id="{32D1E45B-E7F7-C106-E084-5BB948EF44A5}"/>
              </a:ext>
            </a:extLst>
          </p:cNvPr>
          <p:cNvSpPr txBox="1"/>
          <p:nvPr/>
        </p:nvSpPr>
        <p:spPr>
          <a:xfrm>
            <a:off x="838200" y="1473555"/>
            <a:ext cx="7234084" cy="4247317"/>
          </a:xfrm>
          <a:prstGeom prst="rect">
            <a:avLst/>
          </a:prstGeom>
          <a:noFill/>
        </p:spPr>
        <p:txBody>
          <a:bodyPr wrap="square">
            <a:spAutoFit/>
          </a:bodyPr>
          <a:lstStyle/>
          <a:p>
            <a:pPr marL="285750" indent="-285750" fontAlgn="auto">
              <a:spcBef>
                <a:spcPts val="0"/>
              </a:spcBef>
              <a:spcAft>
                <a:spcPts val="0"/>
              </a:spcAft>
              <a:buFont typeface="Arial" panose="020B0604020202020204" pitchFamily="34" charset="0"/>
              <a:buChar char="•"/>
              <a:defRPr/>
            </a:pPr>
            <a:r>
              <a:rPr lang="en-IN" spc="-5" dirty="0">
                <a:latin typeface="Times New Roman" panose="02020603050405020304" pitchFamily="18" charset="0"/>
                <a:cs typeface="Times New Roman" panose="02020603050405020304" pitchFamily="18" charset="0"/>
              </a:rPr>
              <a:t>Abstract</a:t>
            </a:r>
          </a:p>
          <a:p>
            <a:pPr marL="285750" indent="-285750" fontAlgn="auto">
              <a:spcBef>
                <a:spcPts val="0"/>
              </a:spcBef>
              <a:spcAft>
                <a:spcPts val="0"/>
              </a:spcAft>
              <a:buFont typeface="Arial" panose="020B0604020202020204" pitchFamily="34" charset="0"/>
              <a:buChar char="•"/>
              <a:defRPr/>
            </a:pPr>
            <a:r>
              <a:rPr lang="en-IN" spc="-5" dirty="0">
                <a:latin typeface="Times New Roman" panose="02020603050405020304" pitchFamily="18" charset="0"/>
                <a:cs typeface="Times New Roman" panose="02020603050405020304" pitchFamily="18" charset="0"/>
              </a:rPr>
              <a:t>Introduction</a:t>
            </a:r>
          </a:p>
          <a:p>
            <a:pPr marL="285750" indent="-285750" fontAlgn="auto">
              <a:spcBef>
                <a:spcPts val="0"/>
              </a:spcBef>
              <a:spcAft>
                <a:spcPts val="0"/>
              </a:spcAft>
              <a:buFont typeface="Arial" panose="020B0604020202020204" pitchFamily="34" charset="0"/>
              <a:buChar char="•"/>
              <a:defRPr/>
            </a:pPr>
            <a:r>
              <a:rPr lang="en-IN" spc="-10" dirty="0">
                <a:latin typeface="Times New Roman" panose="02020603050405020304" pitchFamily="18" charset="0"/>
                <a:cs typeface="Times New Roman" panose="02020603050405020304" pitchFamily="18" charset="0"/>
              </a:rPr>
              <a:t>Literature Survey</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Existing System and Limitations</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Proposed System and Advantages</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Software Requirements</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Hardware Requirements</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Tools and Technologies used</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UML Diagrams(use case, sequence, etc)</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System Architecture</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System Testing</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Output Screens</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Conclusion</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Future Enhancements</a:t>
            </a:r>
          </a:p>
          <a:p>
            <a:pPr marL="285750" indent="-285750" fontAlgn="auto">
              <a:spcBef>
                <a:spcPts val="0"/>
              </a:spcBef>
              <a:spcAft>
                <a:spcPts val="0"/>
              </a:spcAft>
              <a:buFont typeface="Arial" panose="020B0604020202020204" pitchFamily="34" charset="0"/>
              <a:buChar char="•"/>
              <a:defRPr/>
            </a:pPr>
            <a:r>
              <a:rPr lang="en-IN" dirty="0">
                <a:latin typeface="Times New Roman" panose="02020603050405020304" pitchFamily="18" charset="0"/>
                <a:cs typeface="Times New Roman" panose="02020603050405020304" pitchFamily="18" charset="0"/>
              </a:rPr>
              <a:t>References</a:t>
            </a:r>
          </a:p>
        </p:txBody>
      </p:sp>
      <p:sp>
        <p:nvSpPr>
          <p:cNvPr id="5" name="Rectangle 4">
            <a:extLst>
              <a:ext uri="{FF2B5EF4-FFF2-40B4-BE49-F238E27FC236}">
                <a16:creationId xmlns:a16="http://schemas.microsoft.com/office/drawing/2014/main" id="{D4366C6B-9989-2B58-D507-0BE98864468D}"/>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151423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FD85EBE-2C4C-E0CF-BB40-646F45228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1" y="471691"/>
            <a:ext cx="7128386" cy="2940350"/>
          </a:xfrm>
          <a:prstGeom prst="rect">
            <a:avLst/>
          </a:prstGeom>
        </p:spPr>
      </p:pic>
      <p:pic>
        <p:nvPicPr>
          <p:cNvPr id="7" name="Picture 6">
            <a:extLst>
              <a:ext uri="{FF2B5EF4-FFF2-40B4-BE49-F238E27FC236}">
                <a16:creationId xmlns:a16="http://schemas.microsoft.com/office/drawing/2014/main" id="{D64AC8DB-A68D-2FB4-DCB1-4F74DE55B7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91895" y="3561715"/>
            <a:ext cx="7639666" cy="2837153"/>
          </a:xfrm>
          <a:prstGeom prst="rect">
            <a:avLst/>
          </a:prstGeom>
        </p:spPr>
      </p:pic>
      <p:sp>
        <p:nvSpPr>
          <p:cNvPr id="8" name="Rectangle 7">
            <a:extLst>
              <a:ext uri="{FF2B5EF4-FFF2-40B4-BE49-F238E27FC236}">
                <a16:creationId xmlns:a16="http://schemas.microsoft.com/office/drawing/2014/main" id="{D1E10D72-9162-4D26-21A1-170D524D2D2F}"/>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DCB81734-8C5C-8A24-95C3-0610B1642858}"/>
              </a:ext>
            </a:extLst>
          </p:cNvPr>
          <p:cNvSpPr txBox="1"/>
          <p:nvPr/>
        </p:nvSpPr>
        <p:spPr>
          <a:xfrm>
            <a:off x="1285077" y="3569100"/>
            <a:ext cx="1954381"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Fig (b) : Selection of Images</a:t>
            </a:r>
          </a:p>
        </p:txBody>
      </p:sp>
    </p:spTree>
    <p:extLst>
      <p:ext uri="{BB962C8B-B14F-4D97-AF65-F5344CB8AC3E}">
        <p14:creationId xmlns:p14="http://schemas.microsoft.com/office/powerpoint/2010/main" val="2375031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7F0C1A-1A1E-BD07-77B7-AF2224D30A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845" y="659183"/>
            <a:ext cx="9360310" cy="4987291"/>
          </a:xfrm>
          <a:prstGeom prst="rect">
            <a:avLst/>
          </a:prstGeom>
        </p:spPr>
      </p:pic>
      <p:sp>
        <p:nvSpPr>
          <p:cNvPr id="6" name="Rectangle 5">
            <a:extLst>
              <a:ext uri="{FF2B5EF4-FFF2-40B4-BE49-F238E27FC236}">
                <a16:creationId xmlns:a16="http://schemas.microsoft.com/office/drawing/2014/main" id="{2A1AE55A-0A90-20D5-D8D4-696E627D50CE}"/>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7C3B384C-551C-07EE-2DC6-914049FBAAF0}"/>
              </a:ext>
            </a:extLst>
          </p:cNvPr>
          <p:cNvSpPr txBox="1"/>
          <p:nvPr/>
        </p:nvSpPr>
        <p:spPr>
          <a:xfrm>
            <a:off x="4984955" y="5907797"/>
            <a:ext cx="1452642" cy="276999"/>
          </a:xfrm>
          <a:prstGeom prst="rect">
            <a:avLst/>
          </a:prstGeom>
          <a:noFill/>
        </p:spPr>
        <p:txBody>
          <a:bodyPr wrap="none" rtlCol="0">
            <a:spAutoFit/>
          </a:bodyPr>
          <a:lstStyle/>
          <a:p>
            <a:r>
              <a:rPr lang="en-IN" sz="1200" dirty="0">
                <a:latin typeface="Times New Roman" panose="02020603050405020304" pitchFamily="18" charset="0"/>
                <a:cs typeface="Times New Roman" panose="02020603050405020304" pitchFamily="18" charset="0"/>
              </a:rPr>
              <a:t>Fig (d) : Result page</a:t>
            </a:r>
          </a:p>
        </p:txBody>
      </p:sp>
    </p:spTree>
    <p:extLst>
      <p:ext uri="{BB962C8B-B14F-4D97-AF65-F5344CB8AC3E}">
        <p14:creationId xmlns:p14="http://schemas.microsoft.com/office/powerpoint/2010/main" val="1241612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84661-BBB8-4D9A-8083-8A01EF1C198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A631C8F4-79CA-FDB1-3A0D-EF157070F435}"/>
              </a:ext>
            </a:extLst>
          </p:cNvPr>
          <p:cNvSpPr>
            <a:spLocks noGrp="1"/>
          </p:cNvSpPr>
          <p:nvPr>
            <p:ph idx="1"/>
          </p:nvPr>
        </p:nvSpPr>
        <p:spPr>
          <a:xfrm>
            <a:off x="838200" y="1690688"/>
            <a:ext cx="10515600" cy="4351338"/>
          </a:xfrm>
        </p:spPr>
        <p:txBody>
          <a:bodyPr>
            <a:normAutofit/>
          </a:bodyPr>
          <a:lstStyle/>
          <a:p>
            <a:pPr algn="just">
              <a:lnSpc>
                <a:spcPct val="150000"/>
              </a:lnSpc>
            </a:pPr>
            <a:r>
              <a:rPr lang="en-US" sz="1800" dirty="0">
                <a:latin typeface="Times New Roman" panose="02020603050405020304" pitchFamily="18" charset="0"/>
                <a:cs typeface="Times New Roman" panose="02020603050405020304" pitchFamily="18" charset="0"/>
              </a:rPr>
              <a:t>The Smart Traffic System developed in this project provides a practical and efficient solution for real-time traffic management using computer vision and machine learning.</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leverages the YOLOv8 object detection model to identify and count various types of vehicles in traffic footage. </a:t>
            </a:r>
            <a:r>
              <a:rPr lang="en-US" sz="1800" dirty="0">
                <a:latin typeface="Times New Roman" panose="02020603050405020304" pitchFamily="18" charset="0"/>
                <a:cs typeface="Times New Roman" panose="02020603050405020304" pitchFamily="18" charset="0"/>
              </a:rPr>
              <a:t> </a:t>
            </a: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By analysing the density of vehicles, it can make informed decisions to optimize traffic signal timings dynamically, thus contributing to smoother traffic flow and reduced congestion.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Deployed using AWS SageMaker, the system benefits from cloud scalability, fast inference, and seamless integration with other AWS services. </a:t>
            </a: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67EE2527-7993-9A76-8696-574F84BBEF14}"/>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04297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6194-FB9E-45BF-4882-7D34DF06A2B8}"/>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4523A873-96B8-EE2E-F68B-1C7AFDADCE5C}"/>
              </a:ext>
            </a:extLst>
          </p:cNvPr>
          <p:cNvSpPr>
            <a:spLocks noGrp="1"/>
          </p:cNvSpPr>
          <p:nvPr>
            <p:ph idx="1"/>
          </p:nvPr>
        </p:nvSpPr>
        <p:spPr/>
        <p:txBody>
          <a:bodyPr>
            <a:normAutofit/>
          </a:bodyPr>
          <a:lstStyle/>
          <a:p>
            <a:pPr>
              <a:lnSpc>
                <a:spcPct val="150000"/>
              </a:lnSpc>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Ambulance Detection and Priority Handling:</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system can be enhanced to identify emergency vehicles like ambulances in real-time.</a:t>
            </a:r>
          </a:p>
          <a:p>
            <a:pPr>
              <a:lnSpc>
                <a:spcPct val="150000"/>
              </a:lnSpc>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Accident Detection System: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accident detection capabilities can be included to identify collisions based on motion anomalies or object displacement, triggering immediate emergency response protocols.</a:t>
            </a:r>
            <a:endPar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Weather and Lighting Adaptation: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ensure accuracy during night time, rain, etc the system can be upgraded to use infrared cameras alongside standard video feeds.</a:t>
            </a:r>
            <a:endParaRPr lang="en-IN"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Multi-Camera Integration:</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To scale the solution beyond a single intersection, the system can be extended to support multiple camera feeds from various junctions across a city.</a:t>
            </a:r>
            <a:endParaRPr lang="en-IN" sz="18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CAD687A-7F08-1E97-28FE-8C2C87CE0D2D}"/>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235078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BD733-F257-89DD-EDF6-E20C7A804D75}"/>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7D669E47-2A9C-F8CC-E23C-E616B9292928}"/>
              </a:ext>
            </a:extLst>
          </p:cNvPr>
          <p:cNvSpPr>
            <a:spLocks noGrp="1"/>
          </p:cNvSpPr>
          <p:nvPr>
            <p:ph idx="1"/>
          </p:nvPr>
        </p:nvSpPr>
        <p:spPr>
          <a:xfrm>
            <a:off x="838200" y="1805960"/>
            <a:ext cx="10515600" cy="4351338"/>
          </a:xfrm>
        </p:spPr>
        <p:txBody>
          <a:bodyPr>
            <a:normAutofit fontScale="92500"/>
          </a:bodyPr>
          <a:lstStyle/>
          <a:p>
            <a:pPr algn="just">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[1]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J. Redmon, S.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Divvala</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R.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Girshick</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and A. Farhadi, “You Only Look Once: Unified, Real-Time Object Detection,” </a:t>
            </a:r>
            <a:r>
              <a:rPr lang="en-IN" sz="1800" i="1" dirty="0">
                <a:effectLst/>
                <a:latin typeface="Times New Roman" panose="02020603050405020304" pitchFamily="18" charset="0"/>
                <a:ea typeface="Times New Roman" panose="02020603050405020304" pitchFamily="18" charset="0"/>
                <a:cs typeface="Times New Roman" panose="02020603050405020304" pitchFamily="18" charset="0"/>
              </a:rPr>
              <a:t>Proc. IEEE Conf. Computer Vision and Pattern Recognition.</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2016. </a:t>
            </a:r>
            <a:r>
              <a:rPr lang="en-IN" sz="1800" i="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rPr>
              <a:t>https://doi.org/10.1109/CVPR.2016.91</a:t>
            </a:r>
          </a:p>
          <a:p>
            <a:pPr marL="0" indent="0" algn="just">
              <a:lnSpc>
                <a:spcPct val="150000"/>
              </a:lnSpc>
              <a:spcAft>
                <a:spcPts val="1000"/>
              </a:spcAft>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IN" sz="1800" dirty="0" err="1">
                <a:effectLst/>
                <a:latin typeface="Times New Roman" panose="02020603050405020304" pitchFamily="18" charset="0"/>
                <a:ea typeface="Times New Roman" panose="02020603050405020304" pitchFamily="18" charset="0"/>
                <a:cs typeface="Times New Roman" panose="02020603050405020304" pitchFamily="18" charset="0"/>
              </a:rPr>
              <a:t>Bochkovskiy</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C.-Y. Wang, and H.-Y. M. Liao, “YOLOv4: Optimal Speed and Accuracy of Object Detection,” .2020. </a:t>
            </a:r>
            <a:r>
              <a:rPr lang="en-IN" sz="1800" i="1" u="sng" dirty="0">
                <a:solidFill>
                  <a:srgbClr val="0563C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https://arxiv.org/abs/2004.10934</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[3]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 Abadi et al., “TensorFlow: Large-Scale Machine Learning on Heterogeneous Distributed Systems,” 2016. </a:t>
            </a:r>
            <a:r>
              <a:rPr lang="en-IN" sz="1800" i="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rPr>
              <a:t>https://arxiv.org/abs/1603.04467</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50000"/>
              </a:lnSpc>
              <a:buNone/>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[4]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Himanshu Singh, “Practical Machine Learning with AWS: Process, Build, Deploy, and Productionize Your Models Using AWS”. 2021. </a:t>
            </a:r>
            <a:r>
              <a:rPr lang="en-US" sz="1800" i="1" u="sng" dirty="0">
                <a:solidFill>
                  <a:srgbClr val="0000FF"/>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rPr>
              <a:t>https://www.amazon.com/Practical-Machine-Learning-AWS-Productionize/dp/1484262212</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99379089-8C61-867A-0C1C-9360FCD1F316}"/>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917428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E24A-66DF-D2C3-9C9E-9DEFC11C81A4}"/>
              </a:ext>
            </a:extLst>
          </p:cNvPr>
          <p:cNvSpPr>
            <a:spLocks noGrp="1"/>
          </p:cNvSpPr>
          <p:nvPr>
            <p:ph type="title"/>
          </p:nvPr>
        </p:nvSpPr>
        <p:spPr>
          <a:xfrm>
            <a:off x="769374" y="2587216"/>
            <a:ext cx="10515600" cy="1325563"/>
          </a:xfrm>
        </p:spPr>
        <p:txBody>
          <a:bodyPr>
            <a:normAutofit/>
          </a:bodyPr>
          <a:lstStyle/>
          <a:p>
            <a:pPr algn="ctr"/>
            <a:r>
              <a:rPr lang="en-IN" sz="4000" b="1" dirty="0">
                <a:latin typeface="Times New Roman" panose="02020603050405020304" pitchFamily="18" charset="0"/>
                <a:cs typeface="Times New Roman" panose="02020603050405020304" pitchFamily="18" charset="0"/>
              </a:rPr>
              <a:t>THANK YOU</a:t>
            </a:r>
          </a:p>
        </p:txBody>
      </p:sp>
      <p:sp>
        <p:nvSpPr>
          <p:cNvPr id="3" name="Rectangle 2">
            <a:extLst>
              <a:ext uri="{FF2B5EF4-FFF2-40B4-BE49-F238E27FC236}">
                <a16:creationId xmlns:a16="http://schemas.microsoft.com/office/drawing/2014/main" id="{B6BF14BA-AEE5-DE56-65B9-9B50DF618316}"/>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57613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A074B-ACAC-F065-1A92-07EF1FC50212}"/>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ABSTRACT</a:t>
            </a:r>
          </a:p>
        </p:txBody>
      </p:sp>
      <p:sp>
        <p:nvSpPr>
          <p:cNvPr id="5" name="TextBox 2">
            <a:extLst>
              <a:ext uri="{FF2B5EF4-FFF2-40B4-BE49-F238E27FC236}">
                <a16:creationId xmlns:a16="http://schemas.microsoft.com/office/drawing/2014/main" id="{3844BD27-6273-9032-312B-DBFF1ABBB7C6}"/>
              </a:ext>
            </a:extLst>
          </p:cNvPr>
          <p:cNvSpPr txBox="1">
            <a:spLocks noChangeArrowheads="1"/>
          </p:cNvSpPr>
          <p:nvPr/>
        </p:nvSpPr>
        <p:spPr bwMode="auto">
          <a:xfrm>
            <a:off x="325446" y="1510288"/>
            <a:ext cx="11053011" cy="4439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461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771750" indent="-285750" algn="just">
              <a:lnSpc>
                <a:spcPct val="200000"/>
              </a:lnSpc>
              <a:buFont typeface="Arial" panose="020B0604020202020204" pitchFamily="34" charset="0"/>
              <a:buChar char="•"/>
            </a:pPr>
            <a:r>
              <a:rPr lang="en-IN" altLang="en-US" dirty="0">
                <a:latin typeface="Times New Roman" panose="02020603050405020304" pitchFamily="18" charset="0"/>
                <a:cs typeface="Times New Roman" panose="02020603050405020304" pitchFamily="18" charset="0"/>
              </a:rPr>
              <a:t>W</a:t>
            </a:r>
            <a:r>
              <a:rPr lang="en-US" altLang="en-GB" dirty="0">
                <a:latin typeface="Times New Roman" panose="02020603050405020304" pitchFamily="18" charset="0"/>
                <a:cs typeface="Times New Roman" panose="02020603050405020304" pitchFamily="18" charset="0"/>
              </a:rPr>
              <a:t>e present a smart traffic management system to detect and count vehicles from real-time images using the YOLOv8 object detection model. </a:t>
            </a:r>
          </a:p>
          <a:p>
            <a:pPr marL="771750" indent="-285750" algn="just">
              <a:lnSpc>
                <a:spcPct val="200000"/>
              </a:lnSpc>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The primary goal is to deploy this machine learning model on Amazon SageMaker to ensure scalable, efficient, and cloud-based inference capabilities. </a:t>
            </a:r>
          </a:p>
          <a:p>
            <a:pPr marL="771750" indent="-285750" algn="just">
              <a:lnSpc>
                <a:spcPct val="200000"/>
              </a:lnSpc>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Our system accepts traffic images as input, detects and classifies vehicles into categories such as cars, motorcycles, buses, and trucks, and calculates an adaptive green signal time based on traffic density. </a:t>
            </a:r>
          </a:p>
          <a:p>
            <a:pPr marL="771750" indent="-285750" algn="just">
              <a:lnSpc>
                <a:spcPct val="200000"/>
              </a:lnSpc>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The trained YOLOv8 model is packaged and deployed using SageMaker's custom model deployment features. </a:t>
            </a:r>
          </a:p>
        </p:txBody>
      </p:sp>
      <p:sp>
        <p:nvSpPr>
          <p:cNvPr id="6" name="Rectangle 5">
            <a:extLst>
              <a:ext uri="{FF2B5EF4-FFF2-40B4-BE49-F238E27FC236}">
                <a16:creationId xmlns:a16="http://schemas.microsoft.com/office/drawing/2014/main" id="{FBF31237-2708-122D-69FD-70583D9A79F6}"/>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3858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C72C2-EA31-B17A-3B7C-EF22C16DF884}"/>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4" name="TextBox 2">
            <a:extLst>
              <a:ext uri="{FF2B5EF4-FFF2-40B4-BE49-F238E27FC236}">
                <a16:creationId xmlns:a16="http://schemas.microsoft.com/office/drawing/2014/main" id="{0DB5364C-B7BA-C4B7-B51D-E470EFC518FE}"/>
              </a:ext>
            </a:extLst>
          </p:cNvPr>
          <p:cNvSpPr txBox="1">
            <a:spLocks noChangeArrowheads="1"/>
          </p:cNvSpPr>
          <p:nvPr/>
        </p:nvSpPr>
        <p:spPr bwMode="auto">
          <a:xfrm>
            <a:off x="838200" y="1690688"/>
            <a:ext cx="10785475" cy="42900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7980" indent="-336550" eaLnBrk="0" hangingPunct="0">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tabLst>
                <a:tab pos="347345" algn="l"/>
                <a:tab pos="349250" algn="l"/>
                <a:tab pos="6748145" algn="l"/>
              </a:tabLst>
              <a:defRPr>
                <a:solidFill>
                  <a:schemeClr val="tx1"/>
                </a:solidFill>
                <a:latin typeface="Arial" panose="020B0604020202020204" pitchFamily="34" charset="0"/>
                <a:cs typeface="Arial" panose="020B0604020202020204" pitchFamily="34" charset="0"/>
              </a:defRPr>
            </a:lvl9pPr>
          </a:lstStyle>
          <a:p>
            <a:pPr marL="297180" indent="-285750" algn="just" eaLnBrk="1" hangingPunct="1">
              <a:lnSpc>
                <a:spcPct val="150000"/>
              </a:lnSpc>
              <a:spcBef>
                <a:spcPts val="100"/>
              </a:spcBef>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Traffic congestion is a major issue in urban areas, leading to delays, fuel wastage, and increased pollution.</a:t>
            </a:r>
          </a:p>
          <a:p>
            <a:pPr marL="297180" indent="-285750" algn="just" eaLnBrk="1" hangingPunct="1">
              <a:lnSpc>
                <a:spcPct val="150000"/>
              </a:lnSpc>
              <a:spcBef>
                <a:spcPts val="100"/>
              </a:spcBef>
              <a:buFont typeface="Arial" panose="020B0604020202020204" pitchFamily="34" charset="0"/>
              <a:buChar char="•"/>
            </a:pPr>
            <a:endParaRPr lang="en-US" altLang="en-GB" dirty="0">
              <a:latin typeface="Times New Roman" panose="02020603050405020304" pitchFamily="18" charset="0"/>
              <a:cs typeface="Times New Roman" panose="02020603050405020304" pitchFamily="18" charset="0"/>
            </a:endParaRPr>
          </a:p>
          <a:p>
            <a:pPr marL="297180" indent="-285750" algn="just" eaLnBrk="1" hangingPunct="1">
              <a:lnSpc>
                <a:spcPct val="150000"/>
              </a:lnSpc>
              <a:spcBef>
                <a:spcPts val="100"/>
              </a:spcBef>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Traditional traffic lights follow fixed timers, which do not adapt to real-time traffic conditions.</a:t>
            </a:r>
          </a:p>
          <a:p>
            <a:pPr marL="297180" indent="-285750" algn="just" eaLnBrk="1" hangingPunct="1">
              <a:lnSpc>
                <a:spcPct val="150000"/>
              </a:lnSpc>
              <a:spcBef>
                <a:spcPts val="100"/>
              </a:spcBef>
              <a:buFont typeface="Arial" panose="020B0604020202020204" pitchFamily="34" charset="0"/>
              <a:buChar char="•"/>
            </a:pPr>
            <a:endParaRPr lang="en-US" altLang="en-GB" dirty="0">
              <a:latin typeface="Times New Roman" panose="02020603050405020304" pitchFamily="18" charset="0"/>
              <a:cs typeface="Times New Roman" panose="02020603050405020304" pitchFamily="18" charset="0"/>
            </a:endParaRPr>
          </a:p>
          <a:p>
            <a:pPr marL="297180" indent="-285750" algn="just" eaLnBrk="1" hangingPunct="1">
              <a:lnSpc>
                <a:spcPct val="150000"/>
              </a:lnSpc>
              <a:spcBef>
                <a:spcPts val="100"/>
              </a:spcBef>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This project proposes a smart traffic system that detects vehicles using YOLOv8 (You Only Look Once) and adjusts green light duration dynamically.</a:t>
            </a:r>
          </a:p>
          <a:p>
            <a:pPr marL="297180" indent="-285750" algn="just" eaLnBrk="1" hangingPunct="1">
              <a:lnSpc>
                <a:spcPct val="150000"/>
              </a:lnSpc>
              <a:spcBef>
                <a:spcPts val="100"/>
              </a:spcBef>
              <a:buFont typeface="Arial" panose="020B0604020202020204" pitchFamily="34" charset="0"/>
              <a:buChar char="•"/>
            </a:pPr>
            <a:endParaRPr lang="en-US" altLang="en-GB" dirty="0">
              <a:latin typeface="Times New Roman" panose="02020603050405020304" pitchFamily="18" charset="0"/>
              <a:cs typeface="Times New Roman" panose="02020603050405020304" pitchFamily="18" charset="0"/>
            </a:endParaRPr>
          </a:p>
          <a:p>
            <a:pPr marL="297180" indent="-285750" algn="just" eaLnBrk="1" hangingPunct="1">
              <a:lnSpc>
                <a:spcPct val="150000"/>
              </a:lnSpc>
              <a:spcBef>
                <a:spcPts val="100"/>
              </a:spcBef>
              <a:buFont typeface="Arial" panose="020B0604020202020204" pitchFamily="34" charset="0"/>
              <a:buChar char="•"/>
            </a:pPr>
            <a:r>
              <a:rPr lang="en-US" altLang="en-GB" dirty="0">
                <a:latin typeface="Times New Roman" panose="02020603050405020304" pitchFamily="18" charset="0"/>
                <a:cs typeface="Times New Roman" panose="02020603050405020304" pitchFamily="18" charset="0"/>
              </a:rPr>
              <a:t>The system leverages Amazon SageMaker to deploy the ML model for scalable and real-time</a:t>
            </a:r>
            <a:r>
              <a:rPr lang="" altLang="en-US" dirty="0">
                <a:latin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cs typeface="Times New Roman" panose="02020603050405020304" pitchFamily="18" charset="0"/>
              </a:rPr>
              <a:t>inference.</a:t>
            </a:r>
          </a:p>
          <a:p>
            <a:pPr marL="354330" indent="-342900" algn="just" eaLnBrk="1" hangingPunct="1">
              <a:lnSpc>
                <a:spcPct val="150000"/>
              </a:lnSpc>
              <a:spcBef>
                <a:spcPts val="100"/>
              </a:spcBef>
              <a:buFont typeface="Wingdings" panose="05000000000000000000" charset="0"/>
              <a:buChar char="v"/>
            </a:pPr>
            <a:endParaRPr lang="en-US" dirty="0">
              <a:latin typeface="Times New Roman" panose="02020603050405020304" pitchFamily="18" charset="0"/>
              <a:cs typeface="Times New Roman" panose="02020603050405020304" pitchFamily="18" charset="0"/>
            </a:endParaRPr>
          </a:p>
          <a:p>
            <a:pPr marL="354330" indent="-342900" algn="just" eaLnBrk="1" hangingPunct="1">
              <a:lnSpc>
                <a:spcPct val="116000"/>
              </a:lnSpc>
              <a:spcBef>
                <a:spcPts val="100"/>
              </a:spcBef>
              <a:buFont typeface="Wingdings" panose="05000000000000000000" charset="0"/>
              <a:buChar char="v"/>
            </a:pPr>
            <a:endParaRPr lang="en-US" altLang="en-US" sz="2000"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93028791-5627-66FD-3747-927407FCA3F2}"/>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9909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3ADD2-D30D-A744-FE9B-6279FA1FB90F}"/>
              </a:ext>
            </a:extLst>
          </p:cNvPr>
          <p:cNvSpPr>
            <a:spLocks noGrp="1"/>
          </p:cNvSpPr>
          <p:nvPr>
            <p:ph type="title"/>
          </p:nvPr>
        </p:nvSpPr>
        <p:spPr>
          <a:xfrm>
            <a:off x="720211" y="328594"/>
            <a:ext cx="10515600" cy="1151159"/>
          </a:xfrm>
        </p:spPr>
        <p:txBody>
          <a:bodyPr>
            <a:normAutofit/>
          </a:bodyPr>
          <a:lstStyle/>
          <a:p>
            <a:r>
              <a:rPr lang="en-IN" sz="3600" b="1" dirty="0">
                <a:latin typeface="Times New Roman" panose="02020603050405020304" pitchFamily="18" charset="0"/>
                <a:cs typeface="Times New Roman" panose="02020603050405020304" pitchFamily="18" charset="0"/>
              </a:rPr>
              <a:t>LITERATURE SURVEY</a:t>
            </a:r>
          </a:p>
        </p:txBody>
      </p:sp>
      <p:sp>
        <p:nvSpPr>
          <p:cNvPr id="6" name="Rectangle 1">
            <a:extLst>
              <a:ext uri="{FF2B5EF4-FFF2-40B4-BE49-F238E27FC236}">
                <a16:creationId xmlns:a16="http://schemas.microsoft.com/office/drawing/2014/main" id="{B7CEE16F-36F0-EA23-CF28-772146A91B9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5">
            <a:extLst>
              <a:ext uri="{FF2B5EF4-FFF2-40B4-BE49-F238E27FC236}">
                <a16:creationId xmlns:a16="http://schemas.microsoft.com/office/drawing/2014/main" id="{D9E46AFB-750A-B8DA-F6C8-CD2555C129D4}"/>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7741C7CE-05BC-DE12-B1BB-77B170EE5EB4}"/>
              </a:ext>
            </a:extLst>
          </p:cNvPr>
          <p:cNvPicPr>
            <a:picLocks noChangeAspect="1"/>
          </p:cNvPicPr>
          <p:nvPr/>
        </p:nvPicPr>
        <p:blipFill>
          <a:blip r:embed="rId2"/>
          <a:stretch>
            <a:fillRect/>
          </a:stretch>
        </p:blipFill>
        <p:spPr>
          <a:xfrm>
            <a:off x="1641496" y="1173971"/>
            <a:ext cx="8898194" cy="5262554"/>
          </a:xfrm>
          <a:prstGeom prst="rect">
            <a:avLst/>
          </a:prstGeom>
        </p:spPr>
      </p:pic>
    </p:spTree>
    <p:extLst>
      <p:ext uri="{BB962C8B-B14F-4D97-AF65-F5344CB8AC3E}">
        <p14:creationId xmlns:p14="http://schemas.microsoft.com/office/powerpoint/2010/main" val="3162726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A2C7F-4DBD-1FEE-0821-7E463CDB656C}"/>
              </a:ext>
            </a:extLst>
          </p:cNvPr>
          <p:cNvSpPr>
            <a:spLocks noGrp="1"/>
          </p:cNvSpPr>
          <p:nvPr>
            <p:ph type="title"/>
          </p:nvPr>
        </p:nvSpPr>
        <p:spPr>
          <a:xfrm>
            <a:off x="838200" y="324485"/>
            <a:ext cx="10515600" cy="1325563"/>
          </a:xfrm>
        </p:spPr>
        <p:txBody>
          <a:bodyPr>
            <a:normAutofit/>
          </a:bodyPr>
          <a:lstStyle/>
          <a:p>
            <a:r>
              <a:rPr lang="en-IN" sz="3600" b="1" dirty="0">
                <a:latin typeface="Times New Roman" panose="02020603050405020304" pitchFamily="18" charset="0"/>
                <a:cs typeface="Times New Roman" panose="02020603050405020304" pitchFamily="18" charset="0"/>
              </a:rPr>
              <a:t>EXISTING SYSTEMS</a:t>
            </a:r>
          </a:p>
        </p:txBody>
      </p:sp>
      <p:sp>
        <p:nvSpPr>
          <p:cNvPr id="4" name="TextBox 6">
            <a:extLst>
              <a:ext uri="{FF2B5EF4-FFF2-40B4-BE49-F238E27FC236}">
                <a16:creationId xmlns:a16="http://schemas.microsoft.com/office/drawing/2014/main" id="{C2C17067-AE95-34F4-D886-5BEC64C26850}"/>
              </a:ext>
            </a:extLst>
          </p:cNvPr>
          <p:cNvSpPr txBox="1">
            <a:spLocks noChangeArrowheads="1"/>
          </p:cNvSpPr>
          <p:nvPr/>
        </p:nvSpPr>
        <p:spPr bwMode="auto">
          <a:xfrm>
            <a:off x="838200" y="1389964"/>
            <a:ext cx="10199688" cy="5815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lgn="just">
              <a:lnSpc>
                <a:spcPct val="150000"/>
              </a:lnSpc>
              <a:spcAft>
                <a:spcPts val="1000"/>
              </a:spcAft>
              <a:buFont typeface="Arial" panose="020B0604020202020204" pitchFamily="34" charset="0"/>
              <a:buChar char="•"/>
              <a:tabLst>
                <a:tab pos="457200" algn="l"/>
              </a:tabLst>
            </a:pPr>
            <a:r>
              <a:rPr lang="en-US" altLang="en-GB" b="1" dirty="0">
                <a:latin typeface="Times New Roman" panose="02020603050405020304" pitchFamily="18" charset="0"/>
                <a:ea typeface="Times New Roman" panose="02020603050405020304" pitchFamily="18" charset="0"/>
              </a:rPr>
              <a:t>Fixed Time Signal Systems</a:t>
            </a:r>
            <a:r>
              <a:rPr lang="en-IN" altLang="en-GB" b="1" dirty="0">
                <a:latin typeface="Times New Roman" panose="02020603050405020304" pitchFamily="18" charset="0"/>
                <a:ea typeface="Times New Roman" panose="02020603050405020304" pitchFamily="18" charset="0"/>
              </a:rPr>
              <a:t> -</a:t>
            </a:r>
            <a:endParaRPr lang="en-IN" altLang="en-US" b="1" dirty="0">
              <a:latin typeface="Times New Roman" panose="02020603050405020304" pitchFamily="18" charset="0"/>
              <a:ea typeface="Times New Roman" panose="02020603050405020304" pitchFamily="18" charset="0"/>
            </a:endParaRPr>
          </a:p>
          <a:p>
            <a:pPr marL="0" lvl="0" indent="0" algn="just">
              <a:lnSpc>
                <a:spcPct val="150000"/>
              </a:lnSpc>
              <a:spcAft>
                <a:spcPts val="1000"/>
              </a:spcAft>
              <a:tabLst>
                <a:tab pos="457200" algn="l"/>
              </a:tabLst>
            </a:pPr>
            <a:r>
              <a:rPr lang="en-IN" altLang="en-US" dirty="0">
                <a:latin typeface="Calibri" panose="020F0502020204030204" pitchFamily="34" charset="0"/>
                <a:ea typeface="Times New Roman" panose="02020603050405020304" pitchFamily="18" charset="0"/>
              </a:rPr>
              <a:t>     		</a:t>
            </a:r>
            <a:r>
              <a:rPr lang="en-US" altLang="en-GB" dirty="0">
                <a:latin typeface="Calibri" panose="020F0502020204030204" pitchFamily="34" charset="0"/>
                <a:ea typeface="Times New Roman" panose="02020603050405020304" pitchFamily="18" charset="0"/>
              </a:rPr>
              <a:t>Operate traffic lights based on pre-set timers.</a:t>
            </a:r>
          </a:p>
          <a:p>
            <a:pPr marL="0" lvl="0" indent="0" algn="just">
              <a:lnSpc>
                <a:spcPct val="150000"/>
              </a:lnSpc>
              <a:spcAft>
                <a:spcPts val="1000"/>
              </a:spcAft>
              <a:tabLst>
                <a:tab pos="457200" algn="l"/>
              </a:tabLst>
            </a:pPr>
            <a:r>
              <a:rPr lang="en-IN" altLang="en-US" dirty="0">
                <a:latin typeface="Calibri" panose="020F0502020204030204" pitchFamily="34" charset="0"/>
                <a:ea typeface="Times New Roman" panose="02020603050405020304" pitchFamily="18" charset="0"/>
              </a:rPr>
              <a:t>      		</a:t>
            </a:r>
            <a:r>
              <a:rPr lang="en-US" altLang="en-GB" dirty="0">
                <a:latin typeface="Calibri" panose="020F0502020204030204" pitchFamily="34" charset="0"/>
                <a:ea typeface="Times New Roman" panose="02020603050405020304" pitchFamily="18" charset="0"/>
              </a:rPr>
              <a:t>Cannot adapt to real-time traffic flow, causing unnecessary delays and congestion.</a:t>
            </a:r>
          </a:p>
          <a:p>
            <a:pPr lvl="0" algn="just">
              <a:lnSpc>
                <a:spcPct val="150000"/>
              </a:lnSpc>
              <a:spcAft>
                <a:spcPts val="1000"/>
              </a:spcAft>
              <a:buFont typeface="Arial" panose="020B0604020202020204" pitchFamily="34" charset="0"/>
              <a:buChar char="•"/>
              <a:tabLst>
                <a:tab pos="457200" algn="l"/>
              </a:tabLst>
            </a:pPr>
            <a:r>
              <a:rPr lang="en-US" altLang="en-GB" b="1" dirty="0">
                <a:latin typeface="Times New Roman" panose="02020603050405020304" pitchFamily="18" charset="0"/>
                <a:ea typeface="Times New Roman" panose="02020603050405020304" pitchFamily="18" charset="0"/>
                <a:cs typeface="Times New Roman" panose="02020603050405020304" pitchFamily="18" charset="0"/>
              </a:rPr>
              <a:t>Manual Traffic Control</a:t>
            </a:r>
            <a:r>
              <a:rPr lang="en-US" b="1" dirty="0">
                <a:latin typeface="Times New Roman" panose="02020603050405020304" pitchFamily="18" charset="0"/>
                <a:ea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Times New Roman" panose="02020603050405020304" pitchFamily="18" charset="0"/>
                <a:cs typeface="Times New Roman" panose="02020603050405020304" pitchFamily="18" charset="0"/>
              </a:rPr>
              <a:t>- </a:t>
            </a:r>
          </a:p>
          <a:p>
            <a:pPr marL="0" lvl="0" indent="0" algn="just">
              <a:lnSpc>
                <a:spcPct val="150000"/>
              </a:lnSpc>
              <a:spcAft>
                <a:spcPts val="1000"/>
              </a:spcAft>
              <a:tabLst>
                <a:tab pos="457200" algn="l"/>
              </a:tabLst>
            </a:pPr>
            <a:r>
              <a:rPr lang="en-IN" alt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ea typeface="Times New Roman" panose="02020603050405020304" pitchFamily="18" charset="0"/>
                <a:cs typeface="Times New Roman" panose="02020603050405020304" pitchFamily="18" charset="0"/>
              </a:rPr>
              <a:t>Traffic police manage signals based on human judgment.</a:t>
            </a:r>
          </a:p>
          <a:p>
            <a:pPr marL="0" lvl="0" indent="0" algn="just">
              <a:lnSpc>
                <a:spcPct val="150000"/>
              </a:lnSpc>
              <a:spcAft>
                <a:spcPts val="1000"/>
              </a:spcAft>
              <a:tabLst>
                <a:tab pos="457200" algn="l"/>
              </a:tabLst>
            </a:pPr>
            <a:r>
              <a:rPr lang="en-IN" alt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dirty="0">
                <a:latin typeface="Times New Roman" panose="02020603050405020304" pitchFamily="18" charset="0"/>
                <a:ea typeface="Times New Roman" panose="02020603050405020304" pitchFamily="18" charset="0"/>
                <a:cs typeface="Times New Roman" panose="02020603050405020304" pitchFamily="18" charset="0"/>
              </a:rPr>
              <a:t>Prone to human error, inconsistent, and not scalable for large cities.</a:t>
            </a:r>
          </a:p>
          <a:p>
            <a:pPr lvl="0" algn="just">
              <a:lnSpc>
                <a:spcPct val="150000"/>
              </a:lnSpc>
              <a:spcAft>
                <a:spcPts val="1000"/>
              </a:spcAft>
              <a:buFont typeface="Arial" panose="020B0604020202020204" pitchFamily="34" charset="0"/>
              <a:buChar char="•"/>
              <a:tabLst>
                <a:tab pos="457200" algn="l"/>
              </a:tabLst>
            </a:pPr>
            <a:r>
              <a:rPr lang="en-US" altLang="en-GB" b="1" dirty="0">
                <a:latin typeface="Times New Roman" panose="02020603050405020304" pitchFamily="18" charset="0"/>
                <a:ea typeface="Times New Roman" panose="02020603050405020304" pitchFamily="18" charset="0"/>
                <a:cs typeface="Times New Roman" panose="02020603050405020304" pitchFamily="18" charset="0"/>
              </a:rPr>
              <a:t>Traditional Image Processing Technique -</a:t>
            </a:r>
          </a:p>
          <a:p>
            <a:pPr marL="0" lvl="0" indent="0" algn="just">
              <a:lnSpc>
                <a:spcPct val="150000"/>
              </a:lnSpc>
              <a:spcAft>
                <a:spcPts val="1000"/>
              </a:spcAft>
              <a:tabLst>
                <a:tab pos="457200" algn="l"/>
              </a:tabLst>
            </a:pPr>
            <a:r>
              <a:rPr lang="en-IN"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Use basic motion detection and background subtraction.</a:t>
            </a:r>
          </a:p>
          <a:p>
            <a:pPr marL="0" lvl="0" indent="0" algn="just">
              <a:lnSpc>
                <a:spcPct val="150000"/>
              </a:lnSpc>
              <a:spcAft>
                <a:spcPts val="1000"/>
              </a:spcAft>
              <a:tabLst>
                <a:tab pos="457200" algn="l"/>
              </a:tabLst>
            </a:pPr>
            <a:r>
              <a:rPr lang="en-IN"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Struggle with accuracy in poor lighting, occlusions, or complex traffic</a:t>
            </a:r>
            <a:r>
              <a:rPr lang=""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scenarios.</a:t>
            </a:r>
          </a:p>
          <a:p>
            <a:pPr marL="0" indent="0" algn="just" eaLnBrk="1" hangingPunct="1">
              <a:lnSpc>
                <a:spcPct val="150000"/>
              </a:lnSpc>
            </a:pPr>
            <a:endParaRPr lang="en-US" altLang="en-US" dirty="0">
              <a:latin typeface="Times New Roman" panose="02020603050405020304" pitchFamily="18" charset="0"/>
              <a:ea typeface="SimSun" panose="02010600030101010101" pitchFamily="2" charset="-122"/>
            </a:endParaRPr>
          </a:p>
          <a:p>
            <a:pPr eaLnBrk="1" hangingPunct="1">
              <a:lnSpc>
                <a:spcPct val="150000"/>
              </a:lnSpc>
              <a:buFont typeface="Arial" panose="020B0604020202020204" pitchFamily="34" charset="0"/>
              <a:buChar char="•"/>
            </a:pPr>
            <a:endParaRPr lang="en-US" altLang="en-US" dirty="0">
              <a:latin typeface="Times New Roman" panose="02020603050405020304" pitchFamily="18" charset="0"/>
              <a:ea typeface="SimSun" panose="02010600030101010101" pitchFamily="2" charset="-122"/>
            </a:endParaRPr>
          </a:p>
        </p:txBody>
      </p:sp>
      <p:sp>
        <p:nvSpPr>
          <p:cNvPr id="5" name="Rectangle 4">
            <a:extLst>
              <a:ext uri="{FF2B5EF4-FFF2-40B4-BE49-F238E27FC236}">
                <a16:creationId xmlns:a16="http://schemas.microsoft.com/office/drawing/2014/main" id="{44E3EFF4-4AF7-BA86-4FAD-AEAF3F770657}"/>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29539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E5ECA-3C15-4428-9252-309BBB34396D}"/>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LIMITATIONS</a:t>
            </a:r>
          </a:p>
        </p:txBody>
      </p:sp>
      <p:sp>
        <p:nvSpPr>
          <p:cNvPr id="3" name="Content Placeholder 2">
            <a:extLst>
              <a:ext uri="{FF2B5EF4-FFF2-40B4-BE49-F238E27FC236}">
                <a16:creationId xmlns:a16="http://schemas.microsoft.com/office/drawing/2014/main" id="{E20216CD-5495-E34D-5383-BC17CBCCFA42}"/>
              </a:ext>
            </a:extLst>
          </p:cNvPr>
          <p:cNvSpPr>
            <a:spLocks noGrp="1"/>
          </p:cNvSpPr>
          <p:nvPr>
            <p:ph idx="1"/>
          </p:nvPr>
        </p:nvSpPr>
        <p:spPr/>
        <p:txBody>
          <a:bodyPr/>
          <a:lstStyle/>
          <a:p>
            <a:pPr>
              <a:lnSpc>
                <a:spcPct val="200000"/>
              </a:lnSpc>
            </a:pPr>
            <a:r>
              <a:rPr lang="en-IN" sz="1800" dirty="0">
                <a:effectLst/>
                <a:latin typeface="Times New Roman" panose="02020603050405020304" pitchFamily="18" charset="0"/>
                <a:ea typeface="Times New Roman" panose="02020603050405020304" pitchFamily="18" charset="0"/>
              </a:rPr>
              <a:t>Inefficient during peak and off-peak hours.</a:t>
            </a:r>
            <a:endParaRPr lang="en-IN" sz="1800" dirty="0">
              <a:effectLst/>
              <a:latin typeface="Calibri" panose="020F0502020204030204" pitchFamily="34" charset="0"/>
              <a:ea typeface="Times New Roman" panose="02020603050405020304" pitchFamily="18" charset="0"/>
            </a:endParaRPr>
          </a:p>
          <a:p>
            <a:pPr>
              <a:lnSpc>
                <a:spcPct val="200000"/>
              </a:lnSpc>
            </a:pPr>
            <a:r>
              <a:rPr lang="en-IN" sz="1800" dirty="0">
                <a:effectLst/>
                <a:latin typeface="Times New Roman" panose="02020603050405020304" pitchFamily="18" charset="0"/>
                <a:ea typeface="Times New Roman" panose="02020603050405020304" pitchFamily="18" charset="0"/>
              </a:rPr>
              <a:t>Requires constant manpower and lacks scalability.</a:t>
            </a:r>
            <a:endParaRPr lang="en-IN" sz="1800" dirty="0">
              <a:effectLst/>
              <a:latin typeface="Calibri" panose="020F0502020204030204" pitchFamily="34" charset="0"/>
              <a:ea typeface="Times New Roman" panose="02020603050405020304" pitchFamily="18" charset="0"/>
            </a:endParaRPr>
          </a:p>
          <a:p>
            <a:pPr>
              <a:lnSpc>
                <a:spcPct val="200000"/>
              </a:lnSpc>
            </a:pPr>
            <a:r>
              <a:rPr lang="en-IN" sz="1800" dirty="0">
                <a:effectLst/>
                <a:latin typeface="Times New Roman" panose="02020603050405020304" pitchFamily="18" charset="0"/>
                <a:ea typeface="Times New Roman" panose="02020603050405020304" pitchFamily="18" charset="0"/>
              </a:rPr>
              <a:t>Not scalable for city-wide implementation.</a:t>
            </a:r>
          </a:p>
          <a:p>
            <a:pPr>
              <a:lnSpc>
                <a:spcPct val="200000"/>
              </a:lnSpc>
            </a:pPr>
            <a:r>
              <a:rPr lang="en-IN" sz="1800" dirty="0">
                <a:effectLst/>
                <a:latin typeface="Times New Roman" panose="02020603050405020304" pitchFamily="18" charset="0"/>
                <a:ea typeface="Times New Roman" panose="02020603050405020304" pitchFamily="18" charset="0"/>
              </a:rPr>
              <a:t>Requires constant manpower and lacks scalability.</a:t>
            </a:r>
            <a:endParaRPr lang="en-IN" sz="1800" dirty="0">
              <a:effectLst/>
              <a:latin typeface="Calibri" panose="020F0502020204030204" pitchFamily="34" charset="0"/>
              <a:ea typeface="Times New Roman" panose="02020603050405020304" pitchFamily="18" charset="0"/>
            </a:endParaRPr>
          </a:p>
          <a:p>
            <a:pPr>
              <a:lnSpc>
                <a:spcPct val="200000"/>
              </a:lnSpc>
            </a:pPr>
            <a:r>
              <a:rPr lang="en-IN" sz="1800" dirty="0">
                <a:effectLst/>
                <a:latin typeface="Times New Roman" panose="02020603050405020304" pitchFamily="18" charset="0"/>
                <a:ea typeface="Times New Roman" panose="02020603050405020304" pitchFamily="18" charset="0"/>
              </a:rPr>
              <a:t>Cannot adapt to real-time traffic changes or emergencies.</a:t>
            </a:r>
            <a:endParaRPr lang="en-IN" sz="1800" dirty="0">
              <a:effectLst/>
              <a:latin typeface="Calibri" panose="020F0502020204030204" pitchFamily="34" charset="0"/>
              <a:ea typeface="Times New Roman" panose="02020603050405020304" pitchFamily="18" charset="0"/>
            </a:endParaRPr>
          </a:p>
          <a:p>
            <a:endParaRPr lang="en-IN" dirty="0"/>
          </a:p>
        </p:txBody>
      </p:sp>
      <p:sp>
        <p:nvSpPr>
          <p:cNvPr id="4" name="Rectangle 3">
            <a:extLst>
              <a:ext uri="{FF2B5EF4-FFF2-40B4-BE49-F238E27FC236}">
                <a16:creationId xmlns:a16="http://schemas.microsoft.com/office/drawing/2014/main" id="{71C105DD-B2E8-C6D3-3997-F02AF6CFFE59}"/>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330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647E-3CC3-D424-BDDC-2A79F4D864F0}"/>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PROPOSED SYSTEM</a:t>
            </a:r>
          </a:p>
        </p:txBody>
      </p:sp>
      <p:sp>
        <p:nvSpPr>
          <p:cNvPr id="4" name="TextBox 2">
            <a:extLst>
              <a:ext uri="{FF2B5EF4-FFF2-40B4-BE49-F238E27FC236}">
                <a16:creationId xmlns:a16="http://schemas.microsoft.com/office/drawing/2014/main" id="{E1A27F42-DCDB-C16C-29D9-5A1719ED063C}"/>
              </a:ext>
            </a:extLst>
          </p:cNvPr>
          <p:cNvSpPr txBox="1">
            <a:spLocks noGrp="1" noChangeArrowheads="1"/>
          </p:cNvSpPr>
          <p:nvPr>
            <p:ph idx="1"/>
          </p:nvPr>
        </p:nvSpPr>
        <p:spPr bwMode="auto">
          <a:xfrm>
            <a:off x="838200" y="1825625"/>
            <a:ext cx="1051560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00000"/>
              </a:lnSpc>
              <a:spcAft>
                <a:spcPts val="1000"/>
              </a:spcAft>
            </a:pPr>
            <a:r>
              <a:rPr lang="en-US" alt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Real-Time Vehicle Detection</a:t>
            </a:r>
          </a:p>
          <a:p>
            <a:pPr marL="0" indent="0" algn="just">
              <a:lnSpc>
                <a:spcPct val="100000"/>
              </a:lnSpc>
              <a:spcAft>
                <a:spcPts val="1000"/>
              </a:spcAft>
              <a:buNone/>
            </a:pPr>
            <a:r>
              <a:rPr lang="en-IN"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Uses YOLOv8 to detect and classify vehicles from traffic images quickly and accurately</a:t>
            </a:r>
          </a:p>
          <a:p>
            <a:pPr algn="just">
              <a:lnSpc>
                <a:spcPct val="100000"/>
              </a:lnSpc>
              <a:spcAft>
                <a:spcPts val="1000"/>
              </a:spcAft>
            </a:pPr>
            <a:r>
              <a:rPr lang="en-US" alt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Smart Signal Timing</a:t>
            </a:r>
          </a:p>
          <a:p>
            <a:pPr marL="0" indent="0" algn="just">
              <a:lnSpc>
                <a:spcPct val="100000"/>
              </a:lnSpc>
              <a:spcAft>
                <a:spcPts val="1000"/>
              </a:spcAft>
              <a:buNone/>
            </a:pPr>
            <a:r>
              <a:rPr lang="en-US" altLang="en-GB"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Calculates dynamic green light duration based on the number of detected vehicles.</a:t>
            </a:r>
          </a:p>
          <a:p>
            <a:pPr algn="just">
              <a:lnSpc>
                <a:spcPct val="100000"/>
              </a:lnSpc>
              <a:spcAft>
                <a:spcPts val="1000"/>
              </a:spcAft>
            </a:pPr>
            <a:r>
              <a:rPr lang="en-US" alt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AWS SageMaker Integration</a:t>
            </a:r>
          </a:p>
          <a:p>
            <a:pPr marL="0" indent="0" algn="just">
              <a:lnSpc>
                <a:spcPct val="100000"/>
              </a:lnSpc>
              <a:spcAft>
                <a:spcPts val="1000"/>
              </a:spcAft>
              <a:buNone/>
            </a:pPr>
            <a:r>
              <a:rPr lang="en-IN" altLang="en-GB"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ML model is deployed using SageMaker for scalable and reliable inference.</a:t>
            </a:r>
          </a:p>
          <a:p>
            <a:pPr algn="just">
              <a:lnSpc>
                <a:spcPct val="100000"/>
              </a:lnSpc>
              <a:spcAft>
                <a:spcPts val="1000"/>
              </a:spcAft>
            </a:pPr>
            <a:r>
              <a:rPr lang="en-US" altLang="en-GB" sz="1800" b="1" dirty="0">
                <a:effectLst/>
                <a:latin typeface="Times New Roman" panose="02020603050405020304" pitchFamily="18" charset="0"/>
                <a:ea typeface="Times New Roman" panose="02020603050405020304" pitchFamily="18" charset="0"/>
                <a:cs typeface="Times New Roman" panose="02020603050405020304" pitchFamily="18" charset="0"/>
              </a:rPr>
              <a:t>Support for Multiple Vehicle Types</a:t>
            </a:r>
          </a:p>
          <a:p>
            <a:pPr marL="0" indent="0" algn="just">
              <a:lnSpc>
                <a:spcPct val="100000"/>
              </a:lnSpc>
              <a:spcAft>
                <a:spcPts val="1000"/>
              </a:spcAft>
              <a:buNone/>
            </a:pPr>
            <a:r>
              <a:rPr lang="en-IN" altLang="en-GB" sz="1800" dirty="0">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Recognizes cars, buses, trucks, and motorcycles using</a:t>
            </a:r>
            <a:r>
              <a:rPr lang=""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COCO</a:t>
            </a:r>
            <a:r>
              <a:rPr lang=""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class</a:t>
            </a:r>
            <a:r>
              <a:rPr lang="" alt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altLang="en-GB" sz="1800" dirty="0">
                <a:effectLst/>
                <a:latin typeface="Times New Roman" panose="02020603050405020304" pitchFamily="18" charset="0"/>
                <a:ea typeface="Times New Roman" panose="02020603050405020304" pitchFamily="18" charset="0"/>
                <a:cs typeface="Times New Roman" panose="02020603050405020304" pitchFamily="18" charset="0"/>
              </a:rPr>
              <a:t>IDs.</a:t>
            </a:r>
          </a:p>
        </p:txBody>
      </p:sp>
      <p:sp>
        <p:nvSpPr>
          <p:cNvPr id="5" name="Rectangle 4">
            <a:extLst>
              <a:ext uri="{FF2B5EF4-FFF2-40B4-BE49-F238E27FC236}">
                <a16:creationId xmlns:a16="http://schemas.microsoft.com/office/drawing/2014/main" id="{DC1B6416-A642-3874-89BC-5DD7EF2509D3}"/>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7503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55093-E642-D1DB-AD4D-89ABD021496B}"/>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ADVANTAGES</a:t>
            </a:r>
          </a:p>
        </p:txBody>
      </p:sp>
      <p:sp>
        <p:nvSpPr>
          <p:cNvPr id="4" name="TextBox 3">
            <a:extLst>
              <a:ext uri="{FF2B5EF4-FFF2-40B4-BE49-F238E27FC236}">
                <a16:creationId xmlns:a16="http://schemas.microsoft.com/office/drawing/2014/main" id="{81813F19-CD97-40CB-E92D-0D4563F68C85}"/>
              </a:ext>
            </a:extLst>
          </p:cNvPr>
          <p:cNvSpPr txBox="1"/>
          <p:nvPr/>
        </p:nvSpPr>
        <p:spPr>
          <a:xfrm>
            <a:off x="838200" y="1690688"/>
            <a:ext cx="10166985" cy="4197559"/>
          </a:xfrm>
          <a:prstGeom prst="rect">
            <a:avLst/>
          </a:prstGeom>
          <a:noFill/>
        </p:spPr>
        <p:txBody>
          <a:bodyPr wrap="square">
            <a:spAutoFit/>
          </a:bodyPr>
          <a:lstStyle/>
          <a:p>
            <a:pPr marL="285750" indent="-285750" fontAlgn="auto">
              <a:lnSpc>
                <a:spcPct val="150000"/>
              </a:lnSpc>
              <a:spcBef>
                <a:spcPts val="0"/>
              </a:spcBef>
              <a:spcAft>
                <a:spcPts val="0"/>
              </a:spcAft>
              <a:buFont typeface="Arial" panose="020B0604020202020204" pitchFamily="34" charset="0"/>
              <a:buChar char="•"/>
              <a:defRPr/>
            </a:pPr>
            <a:r>
              <a:rPr lang="en-US" altLang="en-GB" dirty="0">
                <a:latin typeface="Times New Roman" panose="02020603050405020304" pitchFamily="18" charset="0"/>
                <a:cs typeface="Times New Roman" panose="02020603050405020304" pitchFamily="18" charset="0"/>
              </a:rPr>
              <a:t>Dynamic Traffic Management: Adjusts signal timings in real-time based on actual traffic conditions, reducing congestion.</a:t>
            </a:r>
          </a:p>
          <a:p>
            <a:pPr fontAlgn="auto">
              <a:lnSpc>
                <a:spcPct val="150000"/>
              </a:lnSpc>
              <a:spcBef>
                <a:spcPts val="0"/>
              </a:spcBef>
              <a:spcAft>
                <a:spcPts val="0"/>
              </a:spcAft>
              <a:defRPr/>
            </a:pPr>
            <a:endParaRPr lang="en-US" altLang="en-GB" dirty="0">
              <a:latin typeface="Times New Roman" panose="02020603050405020304" pitchFamily="18" charset="0"/>
              <a:cs typeface="Times New Roman" panose="02020603050405020304" pitchFamily="18"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en-GB" dirty="0">
                <a:latin typeface="Times New Roman" panose="02020603050405020304" pitchFamily="18" charset="0"/>
                <a:cs typeface="Times New Roman" panose="02020603050405020304" pitchFamily="18" charset="0"/>
              </a:rPr>
              <a:t>Improved Traffic Flow: Optimizes green light duration to minimize waiting times and prevent traffic jams.</a:t>
            </a:r>
          </a:p>
          <a:p>
            <a:pPr fontAlgn="auto">
              <a:lnSpc>
                <a:spcPct val="150000"/>
              </a:lnSpc>
              <a:spcBef>
                <a:spcPts val="0"/>
              </a:spcBef>
              <a:spcAft>
                <a:spcPts val="0"/>
              </a:spcAft>
              <a:defRPr/>
            </a:pPr>
            <a:endParaRPr lang="en-US" altLang="en-GB" dirty="0">
              <a:latin typeface="Times New Roman" panose="02020603050405020304" pitchFamily="18" charset="0"/>
              <a:cs typeface="Times New Roman" panose="02020603050405020304" pitchFamily="18"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en-GB" dirty="0">
                <a:latin typeface="Times New Roman" panose="02020603050405020304" pitchFamily="18" charset="0"/>
                <a:cs typeface="Times New Roman" panose="02020603050405020304" pitchFamily="18" charset="0"/>
              </a:rPr>
              <a:t>Cost-Effective: Eliminates the need for expensive physical sensors or infrastructure upgrades.</a:t>
            </a:r>
          </a:p>
          <a:p>
            <a:pPr fontAlgn="auto">
              <a:lnSpc>
                <a:spcPct val="150000"/>
              </a:lnSpc>
              <a:spcBef>
                <a:spcPts val="0"/>
              </a:spcBef>
              <a:spcAft>
                <a:spcPts val="0"/>
              </a:spcAft>
              <a:defRPr/>
            </a:pPr>
            <a:endParaRPr lang="en-US" altLang="en-GB" dirty="0">
              <a:latin typeface="Times New Roman" panose="02020603050405020304" pitchFamily="18" charset="0"/>
              <a:cs typeface="Times New Roman" panose="02020603050405020304" pitchFamily="18" charset="0"/>
            </a:endParaRPr>
          </a:p>
          <a:p>
            <a:pPr marL="285750" indent="-285750" fontAlgn="auto">
              <a:lnSpc>
                <a:spcPct val="150000"/>
              </a:lnSpc>
              <a:spcBef>
                <a:spcPts val="0"/>
              </a:spcBef>
              <a:spcAft>
                <a:spcPts val="0"/>
              </a:spcAft>
              <a:buFont typeface="Arial" panose="020B0604020202020204" pitchFamily="34" charset="0"/>
              <a:buChar char="•"/>
              <a:defRPr/>
            </a:pPr>
            <a:r>
              <a:rPr lang="en-US" altLang="en-GB" dirty="0">
                <a:latin typeface="Times New Roman" panose="02020603050405020304" pitchFamily="18" charset="0"/>
                <a:cs typeface="Times New Roman" panose="02020603050405020304" pitchFamily="18" charset="0"/>
              </a:rPr>
              <a:t>Scalable and Flexible: Cloud deployment on AWS SageMaker allows easy scaling and updates without hardware changes.</a:t>
            </a:r>
          </a:p>
        </p:txBody>
      </p:sp>
      <p:sp>
        <p:nvSpPr>
          <p:cNvPr id="5" name="Rectangle 4">
            <a:extLst>
              <a:ext uri="{FF2B5EF4-FFF2-40B4-BE49-F238E27FC236}">
                <a16:creationId xmlns:a16="http://schemas.microsoft.com/office/drawing/2014/main" id="{F1DA9644-2591-7872-2DC8-AAB38BF55E70}"/>
              </a:ext>
            </a:extLst>
          </p:cNvPr>
          <p:cNvSpPr/>
          <p:nvPr/>
        </p:nvSpPr>
        <p:spPr>
          <a:xfrm>
            <a:off x="314632" y="314632"/>
            <a:ext cx="11551922" cy="622382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73498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TotalTime>
  <Words>1215</Words>
  <Application>Microsoft Office PowerPoint</Application>
  <PresentationFormat>Widescreen</PresentationFormat>
  <Paragraphs>129</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CONTENTS</vt:lpstr>
      <vt:lpstr>ABSTRACT</vt:lpstr>
      <vt:lpstr>INTRODUCTION</vt:lpstr>
      <vt:lpstr>LITERATURE SURVEY</vt:lpstr>
      <vt:lpstr>EXISTING SYSTEMS</vt:lpstr>
      <vt:lpstr>LIMITATIONS</vt:lpstr>
      <vt:lpstr>PROPOSED SYSTEM</vt:lpstr>
      <vt:lpstr>ADVANTAGES</vt:lpstr>
      <vt:lpstr>SOFTWARE REQUIREMENTS</vt:lpstr>
      <vt:lpstr>HARDWARE REQUIREMENTS</vt:lpstr>
      <vt:lpstr>TOOLS AND TECHNOLOGIES USED</vt:lpstr>
      <vt:lpstr>USE CASE DIAGRAM</vt:lpstr>
      <vt:lpstr>CLASS DIAGRAM</vt:lpstr>
      <vt:lpstr>SEQUENCE DIAGRAM</vt:lpstr>
      <vt:lpstr>ACTIVITY DIAGRAM</vt:lpstr>
      <vt:lpstr>SYSTEM ARCHITECTURE</vt:lpstr>
      <vt:lpstr>SYSTEM TESTING</vt:lpstr>
      <vt:lpstr>OUTPUT SCREENS</vt:lpstr>
      <vt:lpstr>PowerPoint Presentation</vt:lpstr>
      <vt:lpstr>PowerPoint Presentation</vt:lpstr>
      <vt:lpstr>CONCLUSION</vt:lpstr>
      <vt:lpstr>FUTURE ENHANCEMENTS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satish kumar</dc:creator>
  <cp:lastModifiedBy>satish kumar</cp:lastModifiedBy>
  <cp:revision>8</cp:revision>
  <dcterms:created xsi:type="dcterms:W3CDTF">2025-05-29T19:36:28Z</dcterms:created>
  <dcterms:modified xsi:type="dcterms:W3CDTF">2025-06-03T05:19:59Z</dcterms:modified>
</cp:coreProperties>
</file>