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8" r:id="rId3"/>
    <p:sldId id="274" r:id="rId4"/>
    <p:sldId id="273" r:id="rId5"/>
    <p:sldId id="260" r:id="rId6"/>
    <p:sldId id="259" r:id="rId7"/>
    <p:sldId id="271" r:id="rId8"/>
    <p:sldId id="272" r:id="rId9"/>
    <p:sldId id="269" r:id="rId10"/>
    <p:sldId id="268" r:id="rId11"/>
    <p:sldId id="262" r:id="rId12"/>
    <p:sldId id="267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4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1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1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1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8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1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5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899E5-C133-314D-B7E1-3495804444B9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58B47-930D-5843-85B5-09AE81F2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8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ill Sans MT"/>
                <a:cs typeface="Gill Sans MT"/>
              </a:rPr>
              <a:t>Identify tumor types with gene expression data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JHU </a:t>
            </a:r>
            <a:r>
              <a:rPr lang="en-US" dirty="0" err="1" smtClean="0"/>
              <a:t>DaSH</a:t>
            </a:r>
            <a:r>
              <a:rPr lang="en-US" dirty="0" smtClean="0"/>
              <a:t> </a:t>
            </a:r>
            <a:r>
              <a:rPr lang="en-US" dirty="0" err="1" smtClean="0"/>
              <a:t>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5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984807"/>
                </a:solidFill>
                <a:latin typeface="Gill Sans MT"/>
                <a:cs typeface="Gill Sans MT"/>
              </a:rPr>
              <a:t>Summary</a:t>
            </a:r>
            <a:endParaRPr lang="en-US" sz="4000" b="1" dirty="0">
              <a:solidFill>
                <a:srgbClr val="984807"/>
              </a:solidFill>
              <a:latin typeface="Gill Sans MT"/>
              <a:cs typeface="Gill Sans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>
                <a:latin typeface="Gill Sans MT"/>
                <a:cs typeface="Gill Sans MT"/>
              </a:rPr>
              <a:t>Achieved:</a:t>
            </a:r>
          </a:p>
          <a:p>
            <a:pPr marL="0" indent="0">
              <a:buNone/>
            </a:pPr>
            <a:r>
              <a:rPr lang="en-US" sz="2800" dirty="0" smtClean="0">
                <a:latin typeface="Gill Sans MT"/>
                <a:cs typeface="Gill Sans MT"/>
              </a:rPr>
              <a:t>Developed a tumor classification workflow</a:t>
            </a:r>
          </a:p>
          <a:p>
            <a:pPr marL="0" indent="0">
              <a:buNone/>
            </a:pPr>
            <a:endParaRPr lang="en-US" sz="2800" dirty="0" smtClean="0">
              <a:latin typeface="Gill Sans MT"/>
              <a:cs typeface="Gill Sans MT"/>
            </a:endParaRPr>
          </a:p>
          <a:p>
            <a:r>
              <a:rPr lang="en-US" sz="2800" dirty="0" smtClean="0">
                <a:latin typeface="Gill Sans MT"/>
                <a:cs typeface="Gill Sans MT"/>
              </a:rPr>
              <a:t>Challenges:</a:t>
            </a:r>
          </a:p>
          <a:p>
            <a:pPr marL="0" indent="0">
              <a:buNone/>
            </a:pPr>
            <a:r>
              <a:rPr lang="en-US" sz="2800" dirty="0" smtClean="0">
                <a:latin typeface="Gill Sans MT"/>
                <a:cs typeface="Gill Sans MT"/>
              </a:rPr>
              <a:t>Identify the right/useful data</a:t>
            </a:r>
          </a:p>
          <a:p>
            <a:pPr marL="0" indent="0">
              <a:buNone/>
            </a:pPr>
            <a:r>
              <a:rPr lang="en-US" sz="2800" dirty="0" smtClean="0">
                <a:latin typeface="Gill Sans MT"/>
                <a:cs typeface="Gill Sans MT"/>
              </a:rPr>
              <a:t>Batch effects when integrating multiple data</a:t>
            </a:r>
          </a:p>
          <a:p>
            <a:pPr marL="0" indent="0">
              <a:buNone/>
            </a:pPr>
            <a:r>
              <a:rPr lang="en-US" sz="2800" dirty="0" smtClean="0">
                <a:latin typeface="Gill Sans MT"/>
                <a:cs typeface="Gill Sans MT"/>
              </a:rPr>
              <a:t>Over-fitting issues with high dimensional data</a:t>
            </a:r>
          </a:p>
          <a:p>
            <a:pPr marL="0" indent="0">
              <a:buNone/>
            </a:pPr>
            <a:endParaRPr lang="en-US" sz="2800" dirty="0">
              <a:latin typeface="Gill Sans MT"/>
              <a:cs typeface="Gill Sans MT"/>
            </a:endParaRPr>
          </a:p>
          <a:p>
            <a:r>
              <a:rPr lang="en-US" sz="2800" dirty="0" smtClean="0">
                <a:latin typeface="Gill Sans MT"/>
                <a:cs typeface="Gill Sans MT"/>
              </a:rPr>
              <a:t>Repo:</a:t>
            </a:r>
          </a:p>
          <a:p>
            <a:pPr marL="0" indent="0">
              <a:buNone/>
            </a:pPr>
            <a:r>
              <a:rPr lang="en-US" sz="2800" dirty="0" smtClean="0">
                <a:latin typeface="Gill Sans MT"/>
                <a:cs typeface="Gill Sans MT"/>
              </a:rPr>
              <a:t>https</a:t>
            </a:r>
            <a:r>
              <a:rPr lang="en-US" sz="2800" dirty="0">
                <a:latin typeface="Gill Sans MT"/>
                <a:cs typeface="Gill Sans MT"/>
              </a:rPr>
              <a:t>://github.com/NCBI-Hackathons/</a:t>
            </a:r>
            <a:r>
              <a:rPr lang="en-US" sz="2800" dirty="0" smtClean="0">
                <a:latin typeface="Gill Sans MT"/>
                <a:cs typeface="Gill Sans MT"/>
              </a:rPr>
              <a:t>DASH_cell_type</a:t>
            </a:r>
          </a:p>
          <a:p>
            <a:pPr marL="0" indent="0">
              <a:buNone/>
            </a:pPr>
            <a:endParaRPr lang="en-US" sz="2800" dirty="0">
              <a:latin typeface="Gill Sans MT"/>
              <a:cs typeface="Gill Sans MT"/>
            </a:endParaRPr>
          </a:p>
          <a:p>
            <a:r>
              <a:rPr lang="en-US" sz="2800" dirty="0" smtClean="0">
                <a:latin typeface="Gill Sans MT"/>
                <a:cs typeface="Gill Sans MT"/>
              </a:rPr>
              <a:t>Slack:</a:t>
            </a:r>
          </a:p>
          <a:p>
            <a:pPr marL="0" indent="0">
              <a:buNone/>
            </a:pPr>
            <a:r>
              <a:rPr lang="en-US" sz="2800" dirty="0">
                <a:latin typeface="Gill Sans MT"/>
                <a:cs typeface="Gill Sans MT"/>
              </a:rPr>
              <a:t>https://</a:t>
            </a:r>
            <a:r>
              <a:rPr lang="en-US" sz="2800" dirty="0" err="1">
                <a:latin typeface="Gill Sans MT"/>
                <a:cs typeface="Gill Sans MT"/>
              </a:rPr>
              <a:t>dashcelltype.slack.com</a:t>
            </a:r>
            <a:r>
              <a:rPr lang="en-US" sz="2800" dirty="0">
                <a:latin typeface="Gill Sans MT"/>
                <a:cs typeface="Gill Sans MT"/>
              </a:rPr>
              <a:t>/</a:t>
            </a:r>
          </a:p>
          <a:p>
            <a:pPr marL="0" indent="0">
              <a:buNone/>
            </a:pPr>
            <a:endParaRPr lang="en-US" sz="28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4011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JHU Data Science Lab</a:t>
            </a:r>
          </a:p>
          <a:p>
            <a:r>
              <a:rPr lang="en-US" dirty="0" smtClean="0"/>
              <a:t>JHU Biostatistics</a:t>
            </a:r>
          </a:p>
          <a:p>
            <a:r>
              <a:rPr lang="en-US" dirty="0" smtClean="0"/>
              <a:t>NIH BD2K</a:t>
            </a:r>
          </a:p>
          <a:p>
            <a:r>
              <a:rPr lang="en-US" dirty="0" smtClean="0"/>
              <a:t>JHU </a:t>
            </a:r>
            <a:r>
              <a:rPr lang="en-US" dirty="0" err="1" smtClean="0"/>
              <a:t>DaSH</a:t>
            </a:r>
            <a:r>
              <a:rPr lang="en-US" dirty="0" smtClean="0"/>
              <a:t> </a:t>
            </a:r>
            <a:r>
              <a:rPr lang="en-US" dirty="0" err="1" smtClean="0"/>
              <a:t>Hackathon-ers</a:t>
            </a:r>
            <a:endParaRPr lang="en-US" dirty="0" smtClean="0"/>
          </a:p>
          <a:p>
            <a:r>
              <a:rPr lang="en-US" dirty="0" smtClean="0"/>
              <a:t>Team: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Gill Sans MT"/>
                <a:cs typeface="Gill Sans MT"/>
              </a:rPr>
              <a:t>Victoria Arthur: https://</a:t>
            </a:r>
            <a:r>
              <a:rPr lang="en-US" dirty="0" err="1">
                <a:latin typeface="Gill Sans MT"/>
                <a:cs typeface="Gill Sans MT"/>
              </a:rPr>
              <a:t>github.com</a:t>
            </a:r>
            <a:r>
              <a:rPr lang="en-US" dirty="0">
                <a:latin typeface="Gill Sans MT"/>
                <a:cs typeface="Gill Sans MT"/>
              </a:rPr>
              <a:t>/Ick22210</a:t>
            </a:r>
          </a:p>
          <a:p>
            <a:pPr marL="0" indent="0">
              <a:buNone/>
            </a:pPr>
            <a:r>
              <a:rPr lang="en-US" dirty="0">
                <a:latin typeface="Gill Sans MT"/>
                <a:cs typeface="Gill Sans MT"/>
              </a:rPr>
              <a:t>Han Fang: </a:t>
            </a:r>
            <a:r>
              <a:rPr lang="en-US" dirty="0" err="1">
                <a:latin typeface="Gill Sans MT"/>
                <a:cs typeface="Gill Sans MT"/>
              </a:rPr>
              <a:t>hanfang.github.io</a:t>
            </a:r>
            <a:endParaRPr lang="en-US" dirty="0">
              <a:latin typeface="Gill Sans MT"/>
              <a:cs typeface="Gill Sans MT"/>
            </a:endParaRPr>
          </a:p>
          <a:p>
            <a:pPr marL="0" indent="0">
              <a:buNone/>
            </a:pPr>
            <a:r>
              <a:rPr lang="en-US" dirty="0">
                <a:latin typeface="Gill Sans MT"/>
                <a:cs typeface="Gill Sans MT"/>
              </a:rPr>
              <a:t>Andrew </a:t>
            </a:r>
            <a:r>
              <a:rPr lang="en-US" dirty="0" err="1">
                <a:latin typeface="Gill Sans MT"/>
                <a:cs typeface="Gill Sans MT"/>
              </a:rPr>
              <a:t>Fant</a:t>
            </a:r>
            <a:r>
              <a:rPr lang="en-US" dirty="0">
                <a:latin typeface="Gill Sans MT"/>
                <a:cs typeface="Gill Sans MT"/>
              </a:rPr>
              <a:t>: https://</a:t>
            </a:r>
            <a:r>
              <a:rPr lang="en-US" dirty="0" err="1">
                <a:latin typeface="Gill Sans MT"/>
                <a:cs typeface="Gill Sans MT"/>
              </a:rPr>
              <a:t>github.com</a:t>
            </a:r>
            <a:r>
              <a:rPr lang="en-US" dirty="0">
                <a:latin typeface="Gill Sans MT"/>
                <a:cs typeface="Gill Sans MT"/>
              </a:rPr>
              <a:t>/</a:t>
            </a:r>
            <a:r>
              <a:rPr lang="en-US" dirty="0" err="1">
                <a:latin typeface="Gill Sans MT"/>
                <a:cs typeface="Gill Sans MT"/>
              </a:rPr>
              <a:t>molecuargeek</a:t>
            </a:r>
            <a:endParaRPr lang="en-US" dirty="0">
              <a:latin typeface="Gill Sans MT"/>
              <a:cs typeface="Gill Sans MT"/>
            </a:endParaRPr>
          </a:p>
          <a:p>
            <a:pPr marL="0" indent="0">
              <a:buNone/>
            </a:pPr>
            <a:r>
              <a:rPr lang="en-US" dirty="0">
                <a:latin typeface="Gill Sans MT"/>
                <a:cs typeface="Gill Sans MT"/>
              </a:rPr>
              <a:t>Nick </a:t>
            </a:r>
            <a:r>
              <a:rPr lang="en-US" dirty="0" err="1">
                <a:latin typeface="Gill Sans MT"/>
                <a:cs typeface="Gill Sans MT"/>
              </a:rPr>
              <a:t>Giangreco</a:t>
            </a:r>
            <a:r>
              <a:rPr lang="en-US" dirty="0">
                <a:latin typeface="Gill Sans MT"/>
                <a:cs typeface="Gill Sans MT"/>
              </a:rPr>
              <a:t>: https://</a:t>
            </a:r>
            <a:r>
              <a:rPr lang="en-US" dirty="0" err="1">
                <a:latin typeface="Gill Sans MT"/>
                <a:cs typeface="Gill Sans MT"/>
              </a:rPr>
              <a:t>github.com</a:t>
            </a:r>
            <a:r>
              <a:rPr lang="en-US" dirty="0">
                <a:latin typeface="Gill Sans MT"/>
                <a:cs typeface="Gill Sans MT"/>
              </a:rPr>
              <a:t>/</a:t>
            </a:r>
            <a:r>
              <a:rPr lang="en-US" dirty="0" err="1">
                <a:latin typeface="Gill Sans MT"/>
                <a:cs typeface="Gill Sans MT"/>
              </a:rPr>
              <a:t>ngiangre</a:t>
            </a:r>
            <a:endParaRPr lang="en-US" dirty="0">
              <a:latin typeface="Gill Sans MT"/>
              <a:cs typeface="Gill Sans MT"/>
            </a:endParaRPr>
          </a:p>
          <a:p>
            <a:pPr marL="0" indent="0">
              <a:buNone/>
            </a:pPr>
            <a:r>
              <a:rPr lang="en-US" dirty="0" err="1">
                <a:latin typeface="Gill Sans MT"/>
                <a:cs typeface="Gill Sans MT"/>
              </a:rPr>
              <a:t>Yuxing</a:t>
            </a:r>
            <a:r>
              <a:rPr lang="en-US" dirty="0">
                <a:latin typeface="Gill Sans MT"/>
                <a:cs typeface="Gill Sans MT"/>
              </a:rPr>
              <a:t> Liao: https://github.com/</a:t>
            </a:r>
            <a:r>
              <a:rPr lang="en-US" dirty="0" err="1">
                <a:latin typeface="Gill Sans MT"/>
                <a:cs typeface="Gill Sans MT"/>
              </a:rPr>
              <a:t>tryptochan</a:t>
            </a:r>
            <a:endParaRPr lang="en-US" dirty="0"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0604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39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ca_tissu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69631"/>
            <a:ext cx="8053294" cy="49883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Gill Sans MT"/>
                <a:cs typeface="Gill Sans MT"/>
              </a:rPr>
              <a:t>PCA - gene expression by tissue types</a:t>
            </a:r>
            <a:endParaRPr lang="en-US" sz="36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7843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ca_disease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97"/>
          <a:stretch/>
        </p:blipFill>
        <p:spPr>
          <a:xfrm>
            <a:off x="0" y="1798259"/>
            <a:ext cx="6081059" cy="5059741"/>
          </a:xfrm>
          <a:prstGeom prst="rect">
            <a:avLst/>
          </a:prstGeom>
        </p:spPr>
      </p:pic>
      <p:pic>
        <p:nvPicPr>
          <p:cNvPr id="4" name="Picture 3" descr="Screen Shot 2015-09-22 at 11.42.5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"/>
          <a:stretch/>
        </p:blipFill>
        <p:spPr>
          <a:xfrm>
            <a:off x="6196390" y="1417638"/>
            <a:ext cx="2947610" cy="54403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ill Sans MT"/>
                <a:cs typeface="Gill Sans MT"/>
              </a:rPr>
              <a:t>PCA </a:t>
            </a:r>
            <a:r>
              <a:rPr lang="en-US" sz="3600" dirty="0" smtClean="0">
                <a:latin typeface="Gill Sans MT"/>
                <a:cs typeface="Gill Sans MT"/>
              </a:rPr>
              <a:t>- gene </a:t>
            </a:r>
            <a:r>
              <a:rPr lang="en-US" sz="3600" dirty="0">
                <a:latin typeface="Gill Sans MT"/>
                <a:cs typeface="Gill Sans MT"/>
              </a:rPr>
              <a:t>expression by </a:t>
            </a:r>
            <a:r>
              <a:rPr lang="en-US" sz="3600" dirty="0" smtClean="0">
                <a:latin typeface="Gill Sans MT"/>
                <a:cs typeface="Gill Sans MT"/>
              </a:rPr>
              <a:t>disease types</a:t>
            </a:r>
            <a:endParaRPr lang="en-US" sz="36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5955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984807"/>
                </a:solidFill>
                <a:latin typeface="Gill Sans MT"/>
                <a:cs typeface="Gill Sans MT"/>
              </a:rPr>
              <a:t>Overview</a:t>
            </a:r>
            <a:endParaRPr lang="en-US" sz="4000" b="1" dirty="0">
              <a:solidFill>
                <a:srgbClr val="984807"/>
              </a:solidFill>
              <a:latin typeface="Gill Sans MT"/>
              <a:cs typeface="Gill Sans M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Question: Can we predict cancer status from</a:t>
            </a:r>
            <a:r>
              <a:rPr lang="en-US" dirty="0" smtClean="0"/>
              <a:t> single cell data based on gene expression?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Training Data: NCI 60 gene expression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Testing </a:t>
            </a:r>
            <a:r>
              <a:rPr lang="en-US" dirty="0"/>
              <a:t>Data</a:t>
            </a:r>
            <a:r>
              <a:rPr lang="en-US" dirty="0" smtClean="0"/>
              <a:t>: Single </a:t>
            </a:r>
            <a:r>
              <a:rPr lang="en-US" dirty="0"/>
              <a:t>cells gene expression </a:t>
            </a:r>
            <a:r>
              <a:rPr lang="en-US" dirty="0" smtClean="0"/>
              <a:t>data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Goal</a:t>
            </a:r>
            <a:r>
              <a:rPr lang="en-US" dirty="0" smtClean="0"/>
              <a:t>: build a classifier based on gene expression and make predictions on single cell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Methods: </a:t>
            </a:r>
          </a:p>
          <a:p>
            <a:pPr marL="514350" indent="-514350">
              <a:buAutoNum type="arabicParenR"/>
            </a:pPr>
            <a:r>
              <a:rPr lang="en-US" dirty="0" smtClean="0"/>
              <a:t>Unsupervised learning to explore the data </a:t>
            </a:r>
          </a:p>
          <a:p>
            <a:pPr marL="514350" indent="-514350">
              <a:buAutoNum type="arabicParenR"/>
            </a:pPr>
            <a:r>
              <a:rPr lang="en-US" dirty="0" smtClean="0"/>
              <a:t>Supervised learning to make predictions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0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84807"/>
                </a:solidFill>
                <a:latin typeface="Gill Sans MT"/>
                <a:cs typeface="Gill Sans MT"/>
              </a:rPr>
              <a:t>Training Data</a:t>
            </a:r>
            <a:endParaRPr lang="en-US" b="1" dirty="0">
              <a:solidFill>
                <a:srgbClr val="984807"/>
              </a:solidFill>
              <a:latin typeface="Gill Sans MT"/>
              <a:cs typeface="Gill Sans M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3647" y="2605723"/>
            <a:ext cx="6693647" cy="20469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398362"/>
            <a:ext cx="1066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N=200</a:t>
            </a:r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0589" y="1835991"/>
            <a:ext cx="17493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 MT"/>
                <a:cs typeface="Gill Sans MT"/>
              </a:rPr>
              <a:t>P=20,000</a:t>
            </a:r>
            <a:endParaRPr lang="en-US" sz="32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7016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ca_tissu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69631"/>
            <a:ext cx="8053294" cy="49883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984807"/>
                </a:solidFill>
                <a:latin typeface="Gill Sans MT"/>
                <a:cs typeface="Gill Sans MT"/>
              </a:rPr>
              <a:t>PCA - gene expression by tissue types</a:t>
            </a:r>
            <a:endParaRPr lang="en-US" sz="3600" b="1" dirty="0">
              <a:solidFill>
                <a:srgbClr val="984807"/>
              </a:solidFill>
              <a:latin typeface="Gill Sans MT"/>
              <a:cs typeface="Gill Sans M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06588" y="2076823"/>
            <a:ext cx="1927412" cy="13616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10000"/>
                </a:schemeClr>
              </a:gs>
              <a:gs pos="35000">
                <a:schemeClr val="accent1">
                  <a:tint val="37000"/>
                  <a:satMod val="300000"/>
                  <a:alpha val="10000"/>
                </a:schemeClr>
              </a:gs>
              <a:gs pos="100000">
                <a:schemeClr val="accent1">
                  <a:tint val="15000"/>
                  <a:satMod val="350000"/>
                  <a:alpha val="1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516" y="4739341"/>
            <a:ext cx="2372659" cy="164054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10000"/>
                </a:schemeClr>
              </a:gs>
              <a:gs pos="35000">
                <a:schemeClr val="accent1">
                  <a:tint val="37000"/>
                  <a:satMod val="300000"/>
                  <a:alpha val="10000"/>
                </a:schemeClr>
              </a:gs>
              <a:gs pos="100000">
                <a:schemeClr val="accent1">
                  <a:tint val="15000"/>
                  <a:satMod val="350000"/>
                  <a:alpha val="1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984807"/>
                </a:solidFill>
                <a:latin typeface="Gill Sans MT"/>
                <a:cs typeface="Gill Sans MT"/>
              </a:rPr>
              <a:t>PCA </a:t>
            </a:r>
            <a:r>
              <a:rPr lang="en-US" sz="3600" b="1" dirty="0" smtClean="0">
                <a:solidFill>
                  <a:srgbClr val="984807"/>
                </a:solidFill>
                <a:latin typeface="Gill Sans MT"/>
                <a:cs typeface="Gill Sans MT"/>
              </a:rPr>
              <a:t>– combining normal tissues</a:t>
            </a:r>
            <a:endParaRPr lang="en-US" sz="3600" b="1" dirty="0">
              <a:solidFill>
                <a:srgbClr val="984807"/>
              </a:solidFill>
            </a:endParaRPr>
          </a:p>
        </p:txBody>
      </p:sp>
      <p:pic>
        <p:nvPicPr>
          <p:cNvPr id="3" name="Picture 2" descr="pca_cancer_norm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338"/>
            <a:ext cx="9144000" cy="50636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47882" y="4318000"/>
            <a:ext cx="2330824" cy="194235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10000"/>
                </a:schemeClr>
              </a:gs>
              <a:gs pos="35000">
                <a:schemeClr val="accent1">
                  <a:tint val="37000"/>
                  <a:satMod val="300000"/>
                  <a:alpha val="10000"/>
                </a:schemeClr>
              </a:gs>
              <a:gs pos="100000">
                <a:schemeClr val="accent1">
                  <a:tint val="15000"/>
                  <a:satMod val="350000"/>
                  <a:alpha val="1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0518" y="4198470"/>
            <a:ext cx="1446306" cy="146124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3341" y="2542988"/>
            <a:ext cx="878542" cy="998071"/>
          </a:xfrm>
          <a:prstGeom prst="rect">
            <a:avLst/>
          </a:prstGeom>
          <a:solidFill>
            <a:srgbClr val="CCFFCC">
              <a:alpha val="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61883" y="3866775"/>
            <a:ext cx="110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Leukemia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8471" y="2173656"/>
            <a:ext cx="122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Melanoma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3694" y="3948668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Normal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856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984807"/>
                </a:solidFill>
                <a:latin typeface="Gill Sans MT"/>
                <a:cs typeface="Gill Sans MT"/>
              </a:rPr>
              <a:t>Hierarchical clustering of </a:t>
            </a:r>
            <a:r>
              <a:rPr lang="en-US" sz="3200" b="1" dirty="0">
                <a:solidFill>
                  <a:srgbClr val="984807"/>
                </a:solidFill>
                <a:latin typeface="Gill Sans MT"/>
                <a:cs typeface="Gill Sans MT"/>
              </a:rPr>
              <a:t>gene </a:t>
            </a:r>
            <a:r>
              <a:rPr lang="en-US" sz="3200" b="1" dirty="0" smtClean="0">
                <a:solidFill>
                  <a:srgbClr val="984807"/>
                </a:solidFill>
                <a:latin typeface="Gill Sans MT"/>
                <a:cs typeface="Gill Sans MT"/>
              </a:rPr>
              <a:t>expression</a:t>
            </a:r>
            <a:endParaRPr lang="en-US" sz="3200" b="1" dirty="0">
              <a:solidFill>
                <a:srgbClr val="984807"/>
              </a:solidFill>
            </a:endParaRPr>
          </a:p>
        </p:txBody>
      </p:sp>
      <p:pic>
        <p:nvPicPr>
          <p:cNvPr id="3" name="Picture 2" descr="hc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1998"/>
            <a:ext cx="9144000" cy="43636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45765" y="5760978"/>
            <a:ext cx="110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Leukemia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871" y="5760978"/>
            <a:ext cx="122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Melanoma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9882" y="5760978"/>
            <a:ext cx="285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Other type of cancer tissues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596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984807"/>
                </a:solidFill>
                <a:latin typeface="Gill Sans MT"/>
                <a:cs typeface="Gill Sans MT"/>
              </a:rPr>
              <a:t>Improving Melanoma Resolution	</a:t>
            </a:r>
            <a:endParaRPr lang="en-US" sz="3600" b="1" dirty="0">
              <a:solidFill>
                <a:srgbClr val="984807"/>
              </a:solidFill>
              <a:latin typeface="Gill Sans MT"/>
              <a:cs typeface="Gill Sans M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 MT"/>
                <a:cs typeface="Gill Sans MT"/>
              </a:rPr>
              <a:t>8 Separate melanoma cell lines in NCI-60</a:t>
            </a:r>
          </a:p>
          <a:p>
            <a:r>
              <a:rPr lang="en-US" dirty="0" smtClean="0">
                <a:latin typeface="Gill Sans MT"/>
                <a:cs typeface="Gill Sans MT"/>
              </a:rPr>
              <a:t>Drill down into each cell line for genes distinctly expressed relative to other melanomas</a:t>
            </a:r>
          </a:p>
          <a:p>
            <a:r>
              <a:rPr lang="en-US" dirty="0" smtClean="0">
                <a:latin typeface="Gill Sans MT"/>
                <a:cs typeface="Gill Sans MT"/>
              </a:rPr>
              <a:t>Cluster with GO and/or response to chemotherapy agents</a:t>
            </a:r>
          </a:p>
          <a:p>
            <a:r>
              <a:rPr lang="en-US" dirty="0" smtClean="0">
                <a:latin typeface="Gill Sans MT"/>
                <a:cs typeface="Gill Sans MT"/>
              </a:rPr>
              <a:t>Can we harvest these genes to be descriptors for an improved melanoma classifier?</a:t>
            </a:r>
            <a:endParaRPr lang="en-US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93202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9-23 at 8.40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994"/>
            <a:ext cx="9144000" cy="665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2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984807"/>
                </a:solidFill>
                <a:latin typeface="Gill Sans MT"/>
                <a:cs typeface="Gill Sans MT"/>
              </a:rPr>
              <a:t>Classification</a:t>
            </a:r>
            <a:endParaRPr lang="en-US" sz="4000" b="1" dirty="0">
              <a:solidFill>
                <a:srgbClr val="984807"/>
              </a:solidFill>
              <a:latin typeface="Gill Sans MT"/>
              <a:cs typeface="Gill Sans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41917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Gill Sans MT"/>
                <a:cs typeface="Gill Sans MT"/>
              </a:rPr>
              <a:t>Input: gene expression levels for 400 differential expressed genes</a:t>
            </a:r>
          </a:p>
          <a:p>
            <a:pPr marL="0" indent="0">
              <a:buNone/>
            </a:pPr>
            <a:r>
              <a:rPr lang="en-US" sz="2200" dirty="0" smtClean="0">
                <a:latin typeface="Gill Sans MT"/>
                <a:cs typeface="Gill Sans MT"/>
              </a:rPr>
              <a:t>-&gt;  </a:t>
            </a:r>
            <a:r>
              <a:rPr lang="en-US" sz="2200" dirty="0">
                <a:latin typeface="Gill Sans MT"/>
                <a:cs typeface="Gill Sans MT"/>
              </a:rPr>
              <a:t>top 40 PCs </a:t>
            </a:r>
            <a:r>
              <a:rPr lang="en-US" sz="2200" dirty="0" smtClean="0">
                <a:latin typeface="Gill Sans MT"/>
                <a:cs typeface="Gill Sans MT"/>
              </a:rPr>
              <a:t>as </a:t>
            </a:r>
            <a:r>
              <a:rPr lang="en-US" sz="2200" dirty="0">
                <a:latin typeface="Gill Sans MT"/>
                <a:cs typeface="Gill Sans MT"/>
              </a:rPr>
              <a:t>input features </a:t>
            </a:r>
            <a:endParaRPr lang="en-US" sz="2200" dirty="0" smtClean="0">
              <a:latin typeface="Gill Sans MT"/>
              <a:cs typeface="Gill Sans MT"/>
            </a:endParaRPr>
          </a:p>
          <a:p>
            <a:r>
              <a:rPr lang="en-US" sz="2200" dirty="0" smtClean="0">
                <a:latin typeface="Gill Sans MT"/>
                <a:cs typeface="Gill Sans MT"/>
              </a:rPr>
              <a:t>Output: tissue + cancer status</a:t>
            </a:r>
          </a:p>
          <a:p>
            <a:r>
              <a:rPr lang="en-US" sz="2200" dirty="0" smtClean="0">
                <a:latin typeface="Gill Sans MT"/>
                <a:cs typeface="Gill Sans MT"/>
              </a:rPr>
              <a:t>Tried SVM (Linear/RBF kernel), Logistic regression, Random forest, Naïve Bayes </a:t>
            </a:r>
            <a:r>
              <a:rPr lang="en-US" sz="2200" dirty="0">
                <a:latin typeface="Gill Sans MT"/>
                <a:cs typeface="Gill Sans MT"/>
              </a:rPr>
              <a:t>(</a:t>
            </a:r>
            <a:r>
              <a:rPr lang="en-US" sz="2200" dirty="0" err="1">
                <a:latin typeface="Gill Sans MT"/>
                <a:cs typeface="Gill Sans MT"/>
              </a:rPr>
              <a:t>scikit</a:t>
            </a:r>
            <a:r>
              <a:rPr lang="en-US" sz="2200" dirty="0">
                <a:latin typeface="Gill Sans MT"/>
                <a:cs typeface="Gill Sans MT"/>
              </a:rPr>
              <a:t>-learn)</a:t>
            </a:r>
            <a:endParaRPr lang="en-US" sz="2200" dirty="0" smtClean="0">
              <a:latin typeface="Gill Sans MT"/>
              <a:cs typeface="Gill Sans MT"/>
            </a:endParaRPr>
          </a:p>
          <a:p>
            <a:r>
              <a:rPr lang="en-US" sz="2200" dirty="0" smtClean="0">
                <a:latin typeface="Gill Sans MT"/>
                <a:cs typeface="Gill Sans MT"/>
              </a:rPr>
              <a:t>Model: Logistic regression, </a:t>
            </a:r>
            <a:r>
              <a:rPr lang="en-US" sz="2200" dirty="0" err="1" smtClean="0">
                <a:latin typeface="Gill Sans MT"/>
                <a:cs typeface="Gill Sans MT"/>
              </a:rPr>
              <a:t>elasticnet</a:t>
            </a:r>
            <a:r>
              <a:rPr lang="en-US" sz="2200" dirty="0" smtClean="0">
                <a:latin typeface="Gill Sans MT"/>
                <a:cs typeface="Gill Sans MT"/>
              </a:rPr>
              <a:t> penalty</a:t>
            </a:r>
          </a:p>
          <a:p>
            <a:r>
              <a:rPr lang="en-US" sz="2200" dirty="0" smtClean="0">
                <a:latin typeface="Gill Sans MT"/>
                <a:cs typeface="Gill Sans MT"/>
              </a:rPr>
              <a:t>On training data cross validation 4-fold: accuracy 84.8%</a:t>
            </a:r>
            <a:endParaRPr lang="en-US" sz="2200" dirty="0">
              <a:latin typeface="Gill Sans MT"/>
              <a:cs typeface="Gill Sans M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98334"/>
              </p:ext>
            </p:extLst>
          </p:nvPr>
        </p:nvGraphicFramePr>
        <p:xfrm>
          <a:off x="902448" y="4854688"/>
          <a:ext cx="7599080" cy="1107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29434"/>
                <a:gridCol w="1370106"/>
                <a:gridCol w="1899770"/>
                <a:gridCol w="18997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Test data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Accuracy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# TP/ #</a:t>
                      </a:r>
                      <a:r>
                        <a:rPr lang="en-US" baseline="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baseline="0" dirty="0" smtClean="0">
                          <a:latin typeface="Gill Sans MT"/>
                          <a:cs typeface="Gill Sans MT"/>
                        </a:rPr>
                        <a:t>Cancer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Gill Sans MT"/>
                          <a:cs typeface="Gill Sans MT"/>
                        </a:rPr>
                        <a:t># TP/ #</a:t>
                      </a:r>
                      <a:r>
                        <a:rPr lang="en-US" baseline="0" dirty="0" smtClean="0">
                          <a:latin typeface="Gill Sans MT"/>
                          <a:cs typeface="Gill Sans MT"/>
                        </a:rPr>
                        <a:t> Normal</a:t>
                      </a:r>
                      <a:endParaRPr lang="en-US" dirty="0" smtClean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Leukemia single cells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88.5%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45</a:t>
                      </a:r>
                      <a:r>
                        <a:rPr lang="en-US" baseline="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dirty="0" smtClean="0">
                          <a:latin typeface="Gill Sans MT"/>
                          <a:cs typeface="Gill Sans MT"/>
                        </a:rPr>
                        <a:t>/ 48 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1/4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Melanoma single cells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44.4%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 MT"/>
                          <a:cs typeface="Gill Sans MT"/>
                        </a:rPr>
                        <a:t>12 / 27 </a:t>
                      </a:r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515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352</Words>
  <Application>Microsoft Macintosh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Identify tumor types with gene expression data</vt:lpstr>
      <vt:lpstr>Overview</vt:lpstr>
      <vt:lpstr>Training Data</vt:lpstr>
      <vt:lpstr>PCA - gene expression by tissue types</vt:lpstr>
      <vt:lpstr>PCA – combining normal tissues</vt:lpstr>
      <vt:lpstr>Hierarchical clustering of gene expression</vt:lpstr>
      <vt:lpstr>Improving Melanoma Resolution </vt:lpstr>
      <vt:lpstr>PowerPoint Presentation</vt:lpstr>
      <vt:lpstr>Classification</vt:lpstr>
      <vt:lpstr>Summary</vt:lpstr>
      <vt:lpstr>Acknowledgement</vt:lpstr>
      <vt:lpstr>Supplemental</vt:lpstr>
      <vt:lpstr>PCA - gene expression by tissue types</vt:lpstr>
      <vt:lpstr>PCA - gene expression by disease types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Fang</dc:creator>
  <cp:lastModifiedBy>Han Fang</cp:lastModifiedBy>
  <cp:revision>153</cp:revision>
  <dcterms:created xsi:type="dcterms:W3CDTF">2015-09-22T15:23:48Z</dcterms:created>
  <dcterms:modified xsi:type="dcterms:W3CDTF">2015-09-23T16:25:37Z</dcterms:modified>
</cp:coreProperties>
</file>