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BAA3-158B-4F8E-AEC7-980ABF057DE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03C6-8461-41C3-9D74-7F21BE97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CBI-Hackathons/Machine_Learning_Immunogenicity" TargetMode="External"/><Relationship Id="rId3" Type="http://schemas.openxmlformats.org/officeDocument/2006/relationships/hyperlink" Target="mailto:fbreitw1@jhu.edu" TargetMode="External"/><Relationship Id="rId7" Type="http://schemas.openxmlformats.org/officeDocument/2006/relationships/hyperlink" Target="mailto:yuchen.yue@nist.gov" TargetMode="External"/><Relationship Id="rId2" Type="http://schemas.openxmlformats.org/officeDocument/2006/relationships/hyperlink" Target="mailto:john.didion@nih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ragyansmita@gmail.com" TargetMode="External"/><Relationship Id="rId5" Type="http://schemas.openxmlformats.org/officeDocument/2006/relationships/hyperlink" Target="mailto:tlink@janushost.com" TargetMode="External"/><Relationship Id="rId4" Type="http://schemas.openxmlformats.org/officeDocument/2006/relationships/hyperlink" Target="mailto:roger.jiang@nih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aid.nih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merlab/pepdata" TargetMode="External"/><Relationship Id="rId7" Type="http://schemas.openxmlformats.org/officeDocument/2006/relationships/hyperlink" Target="http://fred-2.github.io/" TargetMode="External"/><Relationship Id="rId2" Type="http://schemas.openxmlformats.org/officeDocument/2006/relationships/hyperlink" Target="http://www.aaai.org/ocs/index.php/AAAI/AAAI16/paper/view/12440/115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db.org/home_v3.php" TargetMode="External"/><Relationship Id="rId5" Type="http://schemas.openxmlformats.org/officeDocument/2006/relationships/hyperlink" Target="http://projects.met-hilab.org/DFRMLI/index.php" TargetMode="External"/><Relationship Id="rId4" Type="http://schemas.openxmlformats.org/officeDocument/2006/relationships/hyperlink" Target="https://cran.r-project.org/web/packages/Peptide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232" y="0"/>
            <a:ext cx="9807737" cy="2308860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Immunogenicity </a:t>
            </a:r>
            <a:br>
              <a:rPr lang="en-US" sz="4400" b="1" dirty="0"/>
            </a:br>
            <a:r>
              <a:rPr lang="en-US" sz="4400" b="1" dirty="0"/>
              <a:t>from Peptides and Amino Acid Properties </a:t>
            </a:r>
            <a:br>
              <a:rPr lang="en-US" sz="4400" b="1" dirty="0"/>
            </a:br>
            <a:r>
              <a:rPr lang="en-US" sz="4400" b="1" dirty="0"/>
              <a:t>using IEDB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779" y="2503170"/>
            <a:ext cx="10845208" cy="395478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u="sng" dirty="0"/>
              <a:t>Team Members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John </a:t>
            </a:r>
            <a:r>
              <a:rPr lang="en-US" dirty="0" err="1"/>
              <a:t>Didion</a:t>
            </a:r>
            <a:r>
              <a:rPr lang="en-US" dirty="0"/>
              <a:t>, </a:t>
            </a:r>
            <a:r>
              <a:rPr lang="en-US" u="sng" dirty="0">
                <a:hlinkClick r:id="rId2"/>
              </a:rPr>
              <a:t>john.didion@nih.gov</a:t>
            </a:r>
            <a:r>
              <a:rPr lang="en-US" u="sng" dirty="0"/>
              <a:t> </a:t>
            </a:r>
            <a:r>
              <a:rPr lang="en-US" dirty="0"/>
              <a:t>National Institute of Health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Florian P </a:t>
            </a:r>
            <a:r>
              <a:rPr lang="en-US" dirty="0" err="1"/>
              <a:t>Breitwieser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fbreitw1@jhu.edu</a:t>
            </a:r>
            <a:r>
              <a:rPr lang="en-US" dirty="0"/>
              <a:t> Johns Hopkins School of Medicine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Xu Jiang, </a:t>
            </a:r>
            <a:r>
              <a:rPr lang="en-US" u="sng" dirty="0">
                <a:hlinkClick r:id="rId4"/>
              </a:rPr>
              <a:t>roger.jiang@nih.gov</a:t>
            </a:r>
            <a:r>
              <a:rPr lang="en-US" u="sng" dirty="0"/>
              <a:t> </a:t>
            </a:r>
            <a:r>
              <a:rPr lang="en-US" dirty="0"/>
              <a:t>National Institute of Health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Tony Link, </a:t>
            </a:r>
            <a:r>
              <a:rPr lang="en-US" u="sng" dirty="0">
                <a:hlinkClick r:id="rId5"/>
              </a:rPr>
              <a:t>tlink@janushost.com</a:t>
            </a:r>
            <a:endParaRPr lang="en-US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Pragyansmita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</a:t>
            </a:r>
            <a:r>
              <a:rPr lang="en-US" u="sng" dirty="0">
                <a:hlinkClick r:id="rId6"/>
              </a:rPr>
              <a:t>pragyansmita@gmail.com</a:t>
            </a:r>
            <a:r>
              <a:rPr lang="en-US" dirty="0"/>
              <a:t> CGI Federal Inc.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Yuchen</a:t>
            </a:r>
            <a:r>
              <a:rPr lang="en-US" dirty="0"/>
              <a:t> Yue, </a:t>
            </a:r>
            <a:r>
              <a:rPr lang="en-US" u="sng" dirty="0">
                <a:hlinkClick r:id="rId7"/>
              </a:rPr>
              <a:t>yuchen.yue@nist.gov</a:t>
            </a:r>
            <a:r>
              <a:rPr lang="en-US" dirty="0"/>
              <a:t> National Institute of Standards and Technology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000" b="1" i="1" dirty="0" err="1"/>
              <a:t>Github</a:t>
            </a:r>
            <a:r>
              <a:rPr lang="en-US" sz="2000" i="1" dirty="0"/>
              <a:t>: </a:t>
            </a:r>
            <a:r>
              <a:rPr lang="en-US" sz="2000" i="1" dirty="0">
                <a:hlinkClick r:id="rId8"/>
              </a:rPr>
              <a:t>https://github.com/NCBI-Hackathons/Machine_Learning_Immunogenicity</a:t>
            </a:r>
            <a:r>
              <a:rPr lang="en-US" sz="2000" i="1" dirty="0"/>
              <a:t> </a:t>
            </a:r>
          </a:p>
          <a:p>
            <a:r>
              <a:rPr lang="en-US" dirty="0"/>
              <a:t>NCBI Hackathon, 8/15 - 8/17/2016</a:t>
            </a:r>
          </a:p>
          <a:p>
            <a:pPr algn="l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 Immunogenicity (Categorical; Positive/Negative) from Peptides using Machine Learning techniques using Logistic Regressions and Neural Networks</a:t>
            </a:r>
          </a:p>
          <a:p>
            <a:r>
              <a:rPr lang="en-US" dirty="0"/>
              <a:t>Data Source: IEDB (The Immune Epitope </a:t>
            </a:r>
            <a:r>
              <a:rPr lang="en-US" dirty="0" err="1"/>
              <a:t>DataBase</a:t>
            </a:r>
            <a:r>
              <a:rPr lang="en-US" dirty="0"/>
              <a:t> is a free resource, funded by a contract from the </a:t>
            </a:r>
            <a:r>
              <a:rPr lang="en-US" dirty="0">
                <a:hlinkClick r:id="rId2"/>
              </a:rPr>
              <a:t>National Institute of Allergy and Infectious Diseases</a:t>
            </a:r>
            <a:r>
              <a:rPr lang="en-US" dirty="0"/>
              <a:t>.)</a:t>
            </a:r>
          </a:p>
          <a:p>
            <a:r>
              <a:rPr lang="en-US" dirty="0"/>
              <a:t>Use Open source Machine Learning software “</a:t>
            </a:r>
            <a:r>
              <a:rPr lang="en-US" dirty="0" err="1"/>
              <a:t>Tensorflow</a:t>
            </a:r>
            <a:r>
              <a:rPr lang="en-US" dirty="0"/>
              <a:t>” </a:t>
            </a:r>
          </a:p>
          <a:p>
            <a:r>
              <a:rPr lang="en-US" dirty="0"/>
              <a:t>Data wrangling stage </a:t>
            </a:r>
          </a:p>
          <a:p>
            <a:pPr lvl="1"/>
            <a:r>
              <a:rPr lang="en-US" dirty="0"/>
              <a:t>Identifying attributes of interest including addition of data from other sources</a:t>
            </a:r>
          </a:p>
          <a:p>
            <a:pPr lvl="1"/>
            <a:r>
              <a:rPr lang="en-US" dirty="0"/>
              <a:t>De-duplication of data for effective training and removal of ambiguous training data</a:t>
            </a:r>
          </a:p>
          <a:p>
            <a:pPr lvl="1"/>
            <a:r>
              <a:rPr lang="en-US" dirty="0"/>
              <a:t>Remove records with Peptide sequence length greater than 20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47509"/>
              </p:ext>
            </p:extLst>
          </p:nvPr>
        </p:nvGraphicFramePr>
        <p:xfrm>
          <a:off x="3532667" y="5544509"/>
          <a:ext cx="4391248" cy="1223832"/>
        </p:xfrm>
        <a:graphic>
          <a:graphicData uri="http://schemas.openxmlformats.org/drawingml/2006/table">
            <a:tbl>
              <a:tblPr/>
              <a:tblGrid>
                <a:gridCol w="2195624">
                  <a:extLst>
                    <a:ext uri="{9D8B030D-6E8A-4147-A177-3AD203B41FA5}">
                      <a16:colId xmlns:a16="http://schemas.microsoft.com/office/drawing/2014/main" val="2011485799"/>
                    </a:ext>
                  </a:extLst>
                </a:gridCol>
                <a:gridCol w="2195624">
                  <a:extLst>
                    <a:ext uri="{9D8B030D-6E8A-4147-A177-3AD203B41FA5}">
                      <a16:colId xmlns:a16="http://schemas.microsoft.com/office/drawing/2014/main" val="954413688"/>
                    </a:ext>
                  </a:extLst>
                </a:gridCol>
              </a:tblGrid>
              <a:tr h="236135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Category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effectLst/>
                        </a:rPr>
                        <a:t>Record</a:t>
                      </a:r>
                      <a:r>
                        <a:rPr lang="en-US" sz="1500" b="1" baseline="0" dirty="0">
                          <a:effectLst/>
                        </a:rPr>
                        <a:t> Count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25712"/>
                  </a:ext>
                </a:extLst>
              </a:tr>
              <a:tr h="23613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285,725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68059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B Cell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>
                          <a:effectLst/>
                        </a:rPr>
                        <a:t>385,639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52430"/>
                  </a:ext>
                </a:extLst>
              </a:tr>
              <a:tr h="270586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MHC Ligand Assays</a:t>
                      </a:r>
                    </a:p>
                  </a:txBody>
                  <a:tcPr marL="77357" marR="77357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effectLst/>
                        </a:rPr>
                        <a:t>510,786</a:t>
                      </a:r>
                    </a:p>
                  </a:txBody>
                  <a:tcPr marL="77357" marR="64464" marT="38679" marB="3867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7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944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71"/>
            <a:ext cx="6499860" cy="4963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 of Machine Learning algorithms to t-cell and b-cell datasets:</a:t>
            </a:r>
          </a:p>
          <a:p>
            <a:pPr lvl="1"/>
            <a:r>
              <a:rPr lang="en-US" dirty="0"/>
              <a:t>Logistic Regression ~ 85%, accuracy</a:t>
            </a:r>
          </a:p>
          <a:p>
            <a:pPr lvl="1"/>
            <a:r>
              <a:rPr lang="en-US" dirty="0"/>
              <a:t>Neural Networks ~ </a:t>
            </a:r>
          </a:p>
          <a:p>
            <a:pPr lvl="2"/>
            <a:r>
              <a:rPr lang="en-US" dirty="0"/>
              <a:t>F1 Score = 59.6 (b-cell) </a:t>
            </a:r>
          </a:p>
          <a:p>
            <a:pPr lvl="2"/>
            <a:r>
              <a:rPr lang="en-US" dirty="0"/>
              <a:t>F1 Score = 52.8 (t-cell)</a:t>
            </a:r>
          </a:p>
          <a:p>
            <a:r>
              <a:rPr lang="en-US" dirty="0"/>
              <a:t>Performed cross validation w/ multiple K values w/ holdout ~ 25%</a:t>
            </a:r>
          </a:p>
          <a:p>
            <a:r>
              <a:rPr lang="en-US" dirty="0"/>
              <a:t>Amino Acid properties inclusion into the dataset</a:t>
            </a:r>
          </a:p>
          <a:p>
            <a:r>
              <a:rPr lang="en-US" dirty="0"/>
              <a:t>Study usage to compare findings against other published methods (FRED2 package)</a:t>
            </a:r>
          </a:p>
        </p:txBody>
      </p:sp>
      <p:pic>
        <p:nvPicPr>
          <p:cNvPr id="2052" name="Picture 4" descr="different data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28" y="1696764"/>
            <a:ext cx="4759817" cy="33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ML algorithms to be evaluated:</a:t>
            </a:r>
          </a:p>
          <a:p>
            <a:pPr lvl="1"/>
            <a:r>
              <a:rPr lang="en-US" dirty="0"/>
              <a:t>DNN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MUST-CNN</a:t>
            </a:r>
          </a:p>
          <a:p>
            <a:pPr lvl="1"/>
            <a:r>
              <a:rPr lang="en-US" dirty="0"/>
              <a:t>RESNET</a:t>
            </a:r>
          </a:p>
          <a:p>
            <a:pPr lvl="1"/>
            <a:r>
              <a:rPr lang="en-US" dirty="0"/>
              <a:t>Bayesian Network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Compare and contrast cancer data with bacteria\virus data – cluster and study the similarities\dissimilarities</a:t>
            </a:r>
          </a:p>
        </p:txBody>
      </p:sp>
    </p:spTree>
    <p:extLst>
      <p:ext uri="{BB962C8B-B14F-4D97-AF65-F5344CB8AC3E}">
        <p14:creationId xmlns:p14="http://schemas.microsoft.com/office/powerpoint/2010/main" val="3955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“MUST-CNN: A Multilayer Shift-and-Stitch Deep Convolutional Architecture for Sequence-Based Protein Structure Prediction”, Proceedings of the Thirtieth AAAI Conference on Artificial Intelligence (AAAI-16) URL: </a:t>
            </a:r>
            <a:r>
              <a:rPr lang="en-US" u="sng" dirty="0">
                <a:hlinkClick r:id="rId2"/>
              </a:rPr>
              <a:t>http://www.aaai.org/ocs/index.php/AAAI/AAAI16/paper/view/12440/11559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 err="1"/>
              <a:t>pepdata</a:t>
            </a:r>
            <a:r>
              <a:rPr lang="en-US" dirty="0"/>
              <a:t> provides simple Python/</a:t>
            </a:r>
            <a:r>
              <a:rPr lang="en-US" dirty="0" err="1"/>
              <a:t>NumPy</a:t>
            </a:r>
            <a:r>
              <a:rPr lang="en-US" dirty="0"/>
              <a:t>/Pandas interfaces to commonly used immunology and bioinformatics datasets. URL: </a:t>
            </a:r>
            <a:r>
              <a:rPr lang="en-US" u="sng" dirty="0">
                <a:hlinkClick r:id="rId3"/>
              </a:rPr>
              <a:t>https://github.com/hammerlab/pepdata</a:t>
            </a:r>
            <a:r>
              <a:rPr lang="en-US" dirty="0"/>
              <a:t> 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R package Peptides: Calculate Indices and Theoretical Properties of Protein Sequences URL: </a:t>
            </a:r>
            <a:r>
              <a:rPr lang="en-US" u="sng" dirty="0">
                <a:hlinkClick r:id="rId4"/>
              </a:rPr>
              <a:t>https://cran.r-project.org/web/packages/Peptides/index.html</a:t>
            </a:r>
            <a:r>
              <a:rPr lang="en-US" dirty="0"/>
              <a:t> 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Dana-Farber Repository for Machine Learning in Immunology URL: </a:t>
            </a:r>
            <a:r>
              <a:rPr lang="en-US" u="sng" dirty="0">
                <a:hlinkClick r:id="rId5"/>
              </a:rPr>
              <a:t>http://projects.met-hilab.org/DFRMLI/index.php</a:t>
            </a:r>
            <a:r>
              <a:rPr lang="en-US" dirty="0"/>
              <a:t> 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IEDB “A free resource, funded by a contract from the National Institute of Allergy and Infectious Diseases. It offers easy searching of experimental data characterizing antibody and T cell epitopes studied in humans, non-human primates, and other animal species.” URL: </a:t>
            </a:r>
            <a:r>
              <a:rPr lang="en-US" u="sng" dirty="0">
                <a:hlinkClick r:id="rId6"/>
              </a:rPr>
              <a:t>http://www.iedb.org/home_v3.php</a:t>
            </a:r>
            <a:r>
              <a:rPr lang="en-US" dirty="0"/>
              <a:t> 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r>
              <a:rPr lang="en-US" dirty="0"/>
              <a:t>FRED 2 is a framework for T-cell epitope detection, and vaccine design. URL: </a:t>
            </a:r>
            <a:r>
              <a:rPr lang="en-US" u="sng" dirty="0">
                <a:hlinkClick r:id="rId7"/>
              </a:rPr>
              <a:t>http://fred-2.github.io/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5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240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Immunogenicity  from Peptides and Amino Acid Properties  using IEDB data</vt:lpstr>
      <vt:lpstr>Scope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Immunogenicity </dc:title>
  <dc:creator>ITS Admin</dc:creator>
  <cp:lastModifiedBy>ITS Admin</cp:lastModifiedBy>
  <cp:revision>18</cp:revision>
  <dcterms:created xsi:type="dcterms:W3CDTF">2016-08-15T16:01:05Z</dcterms:created>
  <dcterms:modified xsi:type="dcterms:W3CDTF">2016-08-17T21:04:55Z</dcterms:modified>
</cp:coreProperties>
</file>