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7" name="Shape 7"/>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8" name="Shape 8"/>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1" name="Shape 11"/>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2" name="Shape 12"/>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7" name="Shape 17"/>
          <p:cNvSpPr/>
          <p:nvPr>
            <p:ph type="title"/>
          </p:nvPr>
        </p:nvSpPr>
        <p:spPr>
          <a:xfrm>
            <a:off x="571500" y="1435100"/>
            <a:ext cx="5334000" cy="3175000"/>
          </a:xfrm>
          <a:prstGeom prst="rect">
            <a:avLst/>
          </a:prstGeom>
        </p:spPr>
        <p:txBody>
          <a:bodyPr/>
          <a:lstStyle/>
          <a:p>
            <a:pPr lvl="0">
              <a:defRPr sz="1800"/>
            </a:pPr>
            <a:r>
              <a:rPr sz="4200"/>
              <a:t>Title Text</a:t>
            </a:r>
          </a:p>
        </p:txBody>
      </p:sp>
      <p:sp>
        <p:nvSpPr>
          <p:cNvPr id="18" name="Shape 18"/>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4200"/>
              <a:t>Title Text</a:t>
            </a:r>
          </a:p>
        </p:txBody>
      </p:sp>
      <p:sp>
        <p:nvSpPr>
          <p:cNvPr id="23" name="Shape 23"/>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5" name="Shape 25"/>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6" name="Shape 26"/>
          <p:cNvSpPr/>
          <p:nvPr>
            <p:ph type="title"/>
          </p:nvPr>
        </p:nvSpPr>
        <p:spPr>
          <a:xfrm>
            <a:off x="571500" y="330200"/>
            <a:ext cx="5080000" cy="1397000"/>
          </a:xfrm>
          <a:prstGeom prst="rect">
            <a:avLst/>
          </a:prstGeom>
        </p:spPr>
        <p:txBody>
          <a:bodyPr/>
          <a:lstStyle/>
          <a:p>
            <a:pPr lvl="0">
              <a:defRPr sz="1800"/>
            </a:pPr>
            <a:r>
              <a:rPr sz="4200"/>
              <a:t>Title Text</a:t>
            </a:r>
          </a:p>
        </p:txBody>
      </p:sp>
      <p:sp>
        <p:nvSpPr>
          <p:cNvPr id="27" name="Shape 27"/>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9" name="Shape 29"/>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1" name="Shape 31"/>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2" name="Shape 32"/>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3" name="Shape 33"/>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xfrm>
            <a:off x="431800" y="431800"/>
            <a:ext cx="11861800" cy="3175000"/>
          </a:xfrm>
          <a:prstGeom prst="rect">
            <a:avLst/>
          </a:prstGeom>
        </p:spPr>
        <p:txBody>
          <a:bodyPr/>
          <a:lstStyle>
            <a:lvl1pPr algn="ctr">
              <a:defRPr>
                <a:latin typeface="DIN Condensed"/>
                <a:ea typeface="DIN Condensed"/>
                <a:cs typeface="DIN Condensed"/>
                <a:sym typeface="DIN Condensed"/>
              </a:defRPr>
            </a:lvl1pPr>
          </a:lstStyle>
          <a:p>
            <a:pPr lvl="0">
              <a:defRPr sz="1800"/>
            </a:pPr>
            <a:r>
              <a:rPr sz="4200"/>
              <a:t>Project Los Gatos: An Algorithm to Numerically Compute Green’s Theorem for Physics/Engineering Applications</a:t>
            </a:r>
          </a:p>
        </p:txBody>
      </p:sp>
      <p:sp>
        <p:nvSpPr>
          <p:cNvPr id="41" name="Shape 41"/>
          <p:cNvSpPr/>
          <p:nvPr>
            <p:ph type="body" idx="1"/>
          </p:nvPr>
        </p:nvSpPr>
        <p:spPr>
          <a:xfrm>
            <a:off x="431800" y="5080000"/>
            <a:ext cx="11861800" cy="1978968"/>
          </a:xfrm>
          <a:prstGeom prst="rect">
            <a:avLst/>
          </a:prstGeom>
        </p:spPr>
        <p:txBody>
          <a:bodyPr/>
          <a:lstStyle/>
          <a:p>
            <a:pPr lvl="0" defTabSz="414781">
              <a:defRPr sz="1800">
                <a:solidFill>
                  <a:srgbClr val="000000"/>
                </a:solidFill>
              </a:defRPr>
            </a:pPr>
            <a:r>
              <a:rPr sz="1845">
                <a:latin typeface="DIN Alternate"/>
                <a:ea typeface="DIN Alternate"/>
                <a:cs typeface="DIN Alternate"/>
                <a:sym typeface="DIN Alternate"/>
              </a:rPr>
              <a:t>Eric Gelphman</a:t>
            </a:r>
            <a:endParaRPr sz="1845">
              <a:latin typeface="DIN Alternate"/>
              <a:ea typeface="DIN Alternate"/>
              <a:cs typeface="DIN Alternate"/>
              <a:sym typeface="DIN Alternate"/>
            </a:endParaRPr>
          </a:p>
          <a:p>
            <a:pPr lvl="0" defTabSz="414781">
              <a:defRPr sz="1800">
                <a:solidFill>
                  <a:srgbClr val="000000"/>
                </a:solidFill>
              </a:defRPr>
            </a:pPr>
            <a:r>
              <a:rPr sz="1845">
                <a:latin typeface="DIN Alternate"/>
                <a:ea typeface="DIN Alternate"/>
                <a:cs typeface="DIN Alternate"/>
                <a:sym typeface="DIN Alternate"/>
              </a:rPr>
              <a:t>University of California, San Diego Department of Physics</a:t>
            </a:r>
            <a:endParaRPr sz="1845">
              <a:latin typeface="DIN Alternate"/>
              <a:ea typeface="DIN Alternate"/>
              <a:cs typeface="DIN Alternate"/>
              <a:sym typeface="DIN Alternate"/>
            </a:endParaRPr>
          </a:p>
          <a:p>
            <a:pPr lvl="0" defTabSz="414781">
              <a:defRPr sz="1800">
                <a:solidFill>
                  <a:srgbClr val="000000"/>
                </a:solidFill>
              </a:defRPr>
            </a:pPr>
            <a:endParaRPr sz="1845">
              <a:latin typeface="DIN Alternate"/>
              <a:ea typeface="DIN Alternate"/>
              <a:cs typeface="DIN Alternate"/>
              <a:sym typeface="DIN Alternate"/>
            </a:endParaRPr>
          </a:p>
          <a:p>
            <a:pPr lvl="0" defTabSz="414781">
              <a:defRPr sz="1800">
                <a:solidFill>
                  <a:srgbClr val="000000"/>
                </a:solidFill>
              </a:defRPr>
            </a:pPr>
            <a:r>
              <a:rPr sz="1845">
                <a:latin typeface="DIN Alternate"/>
                <a:ea typeface="DIN Alternate"/>
                <a:cs typeface="DIN Alternate"/>
                <a:sym typeface="DIN Alternate"/>
              </a:rPr>
              <a:t>Matt Uffenheimer</a:t>
            </a:r>
            <a:endParaRPr sz="1845">
              <a:latin typeface="DIN Alternate"/>
              <a:ea typeface="DIN Alternate"/>
              <a:cs typeface="DIN Alternate"/>
              <a:sym typeface="DIN Alternate"/>
            </a:endParaRPr>
          </a:p>
          <a:p>
            <a:pPr lvl="0" defTabSz="414781">
              <a:defRPr sz="1800">
                <a:solidFill>
                  <a:srgbClr val="000000"/>
                </a:solidFill>
              </a:defRPr>
            </a:pPr>
            <a:r>
              <a:rPr sz="1845">
                <a:latin typeface="DIN Alternate"/>
                <a:ea typeface="DIN Alternate"/>
                <a:cs typeface="DIN Alternate"/>
                <a:sym typeface="DIN Alternate"/>
              </a:rPr>
              <a:t>University of California, Santa Barbara College of Creative Studies(CCS)</a:t>
            </a:r>
            <a:endParaRPr sz="1845">
              <a:latin typeface="DIN Alternate"/>
              <a:ea typeface="DIN Alternate"/>
              <a:cs typeface="DIN Alternate"/>
              <a:sym typeface="DIN Alternate"/>
            </a:endParaRPr>
          </a:p>
          <a:p>
            <a:pPr lvl="0" defTabSz="414781">
              <a:defRPr sz="1800">
                <a:solidFill>
                  <a:srgbClr val="000000"/>
                </a:solidFill>
              </a:defRPr>
            </a:pPr>
            <a:endParaRPr sz="1845">
              <a:latin typeface="DIN Alternate"/>
              <a:ea typeface="DIN Alternate"/>
              <a:cs typeface="DIN Alternate"/>
              <a:sym typeface="DIN Alternate"/>
            </a:endParaRPr>
          </a:p>
          <a:p>
            <a:pPr lvl="0" defTabSz="414781">
              <a:defRPr sz="1800">
                <a:solidFill>
                  <a:srgbClr val="000000"/>
                </a:solidFill>
              </a:defRPr>
            </a:pPr>
            <a:r>
              <a:rPr sz="1845">
                <a:latin typeface="DIN Alternate"/>
                <a:ea typeface="DIN Alternate"/>
                <a:cs typeface="DIN Alternate"/>
                <a:sym typeface="DIN Alternate"/>
              </a:rPr>
              <a:t>November 2016</a:t>
            </a:r>
          </a:p>
        </p:txBody>
      </p:sp>
      <p:pic>
        <p:nvPicPr>
          <p:cNvPr id="42" name="Screen Shot 2016-11-14 at 12.55.58 PM.png"/>
          <p:cNvPicPr/>
          <p:nvPr/>
        </p:nvPicPr>
        <p:blipFill>
          <a:blip r:embed="rId2">
            <a:extLst/>
          </a:blip>
          <a:stretch>
            <a:fillRect/>
          </a:stretch>
        </p:blipFill>
        <p:spPr>
          <a:xfrm>
            <a:off x="5770150" y="6722991"/>
            <a:ext cx="3853871" cy="853453"/>
          </a:xfrm>
          <a:prstGeom prst="rect">
            <a:avLst/>
          </a:prstGeom>
          <a:ln w="12700">
            <a:miter lim="400000"/>
          </a:ln>
        </p:spPr>
      </p:pic>
      <p:pic>
        <p:nvPicPr>
          <p:cNvPr id="43" name="Screen Shot 2016-11-14 at 12.56.13 PM.png"/>
          <p:cNvPicPr/>
          <p:nvPr/>
        </p:nvPicPr>
        <p:blipFill>
          <a:blip r:embed="rId3">
            <a:extLst/>
          </a:blip>
          <a:stretch>
            <a:fillRect/>
          </a:stretch>
        </p:blipFill>
        <p:spPr>
          <a:xfrm>
            <a:off x="2104307" y="7094510"/>
            <a:ext cx="2609739" cy="2080893"/>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Test Data</a:t>
            </a:r>
          </a:p>
        </p:txBody>
      </p:sp>
      <p:sp>
        <p:nvSpPr>
          <p:cNvPr id="74" name="Shape 74"/>
          <p:cNvSpPr/>
          <p:nvPr>
            <p:ph type="body" idx="1"/>
          </p:nvPr>
        </p:nvSpPr>
        <p:spPr>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For ellipse f(x,y) = x^2 + xy + y^2 - 4 = 0</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True Area:14.510</a:t>
            </a:r>
          </a:p>
        </p:txBody>
      </p:sp>
      <p:graphicFrame>
        <p:nvGraphicFramePr>
          <p:cNvPr id="75" name="Table 75"/>
          <p:cNvGraphicFramePr/>
          <p:nvPr/>
        </p:nvGraphicFramePr>
        <p:xfrm>
          <a:off x="4927600" y="2844800"/>
          <a:ext cx="5930900" cy="6667500"/>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1186180"/>
                <a:gridCol w="1186180"/>
                <a:gridCol w="1186180"/>
                <a:gridCol w="1186180"/>
                <a:gridCol w="1186180"/>
              </a:tblGrid>
              <a:tr h="1666875">
                <a:tc>
                  <a:txBody>
                    <a:bodyPr/>
                    <a:lstStyle/>
                    <a:p>
                      <a:pPr lvl="0" algn="ctr" defTabSz="457200">
                        <a:defRPr sz="1800">
                          <a:solidFill>
                            <a:srgbClr val="000000"/>
                          </a:solidFill>
                        </a:defRPr>
                      </a:pPr>
                      <a:r>
                        <a:rPr sz="2800">
                          <a:solidFill>
                            <a:srgbClr val="FFFFFF"/>
                          </a:solidFill>
                        </a:rPr>
                        <a:t>h</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FFFFFF"/>
                          </a:solidFill>
                        </a:rPr>
                        <a:t>n</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FFFFFF"/>
                          </a:solidFill>
                        </a:rPr>
                        <a:t>t(s)</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FFFFFF"/>
                          </a:solidFill>
                        </a:rPr>
                        <a:t>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FFFFFF"/>
                          </a:solidFill>
                        </a:rPr>
                        <a:t>% Error</a:t>
                      </a:r>
                    </a:p>
                  </a:txBody>
                  <a:tcPr marL="50800" marR="50800" marT="50800" marB="50800" anchor="ctr" anchorCtr="0" horzOverflow="overflow">
                    <a:lnL w="12700">
                      <a:miter lim="400000"/>
                    </a:lnL>
                    <a:lnR w="12700">
                      <a:miter lim="400000"/>
                    </a:lnR>
                    <a:lnT w="12700">
                      <a:miter lim="400000"/>
                    </a:lnT>
                    <a:lnB w="12700">
                      <a:miter lim="400000"/>
                    </a:lnB>
                  </a:tcPr>
                </a:tc>
              </a:tr>
              <a:tr h="1666875">
                <a:tc>
                  <a:txBody>
                    <a:bodyPr/>
                    <a:lstStyle/>
                    <a:p>
                      <a:pPr lvl="0" algn="ctr" defTabSz="457200">
                        <a:defRPr sz="1800">
                          <a:solidFill>
                            <a:srgbClr val="000000"/>
                          </a:solidFill>
                        </a:defRPr>
                      </a:pPr>
                      <a:r>
                        <a:rPr sz="2800">
                          <a:solidFill>
                            <a:srgbClr val="444444"/>
                          </a:solidFill>
                        </a:rPr>
                        <a:t>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127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0.518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14.520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0.066</a:t>
                      </a:r>
                    </a:p>
                  </a:txBody>
                  <a:tcPr marL="50800" marR="50800" marT="50800" marB="50800" anchor="ctr" anchorCtr="0" horzOverflow="overflow">
                    <a:lnL w="12700">
                      <a:miter lim="400000"/>
                    </a:lnL>
                    <a:lnR w="12700">
                      <a:miter lim="400000"/>
                    </a:lnR>
                    <a:lnT w="12700">
                      <a:miter lim="400000"/>
                    </a:lnT>
                    <a:lnB w="12700">
                      <a:miter lim="400000"/>
                    </a:lnB>
                  </a:tcPr>
                </a:tc>
              </a:tr>
              <a:tr h="1666875">
                <a:tc>
                  <a:txBody>
                    <a:bodyPr/>
                    <a:lstStyle/>
                    <a:p>
                      <a:pPr lvl="0" algn="ctr" defTabSz="457200">
                        <a:defRPr sz="1800">
                          <a:solidFill>
                            <a:srgbClr val="000000"/>
                          </a:solidFill>
                        </a:defRPr>
                      </a:pPr>
                      <a:r>
                        <a:rPr sz="2800">
                          <a:solidFill>
                            <a:srgbClr val="444444"/>
                          </a:solidFill>
                        </a:rPr>
                        <a:t>0.05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253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1.877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14.505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0.037</a:t>
                      </a:r>
                    </a:p>
                  </a:txBody>
                  <a:tcPr marL="50800" marR="50800" marT="50800" marB="50800" anchor="ctr" anchorCtr="0" horzOverflow="overflow">
                    <a:lnL w="12700">
                      <a:miter lim="400000"/>
                    </a:lnL>
                    <a:lnR w="12700">
                      <a:miter lim="400000"/>
                    </a:lnR>
                    <a:lnT w="12700">
                      <a:miter lim="400000"/>
                    </a:lnT>
                    <a:lnB w="12700">
                      <a:miter lim="400000"/>
                    </a:lnB>
                  </a:tcPr>
                </a:tc>
              </a:tr>
              <a:tr h="1666875">
                <a:tc>
                  <a:txBody>
                    <a:bodyPr/>
                    <a:lstStyle/>
                    <a:p>
                      <a:pPr lvl="0" algn="ctr" defTabSz="457200">
                        <a:defRPr sz="1800">
                          <a:solidFill>
                            <a:srgbClr val="000000"/>
                          </a:solidFill>
                        </a:defRPr>
                      </a:pPr>
                      <a:r>
                        <a:rPr sz="2800">
                          <a:solidFill>
                            <a:srgbClr val="444444"/>
                          </a:solidFill>
                        </a:rPr>
                        <a:t>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1269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53.006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14.513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lvl="0" algn="ctr" defTabSz="457200">
                        <a:defRPr sz="1800">
                          <a:solidFill>
                            <a:srgbClr val="000000"/>
                          </a:solidFill>
                        </a:defRPr>
                      </a:pPr>
                      <a:r>
                        <a:rPr sz="2800">
                          <a:solidFill>
                            <a:srgbClr val="444444"/>
                          </a:solidFill>
                        </a:rPr>
                        <a:t>0.019</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Application to Thermodynamics</a:t>
            </a:r>
          </a:p>
        </p:txBody>
      </p:sp>
      <p:sp>
        <p:nvSpPr>
          <p:cNvPr id="78" name="Shape 78"/>
          <p:cNvSpPr/>
          <p:nvPr>
            <p:ph type="body" idx="1"/>
          </p:nvPr>
        </p:nvSpPr>
        <p:spPr>
          <a:xfrm>
            <a:off x="584200" y="2222500"/>
            <a:ext cx="11861800" cy="6667500"/>
          </a:xfrm>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For any internal combustion engine, the efficiency of the engine is calculated by dividing the work done by the engine by the heat required to run the engine(by burning fuel such as gasoline)</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The work done by the engine is calculated by integrating along the path of the engine’s cycle on a pressure vs. volume graph(p-V diagram)</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The heat required to run the engine is calculated by integrating along the path of the engine’s cycle on a temperature vs. entropy graph(T-S diagram)</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P-V and T-S Diagrams for Stirling Cycle</a:t>
            </a:r>
          </a:p>
        </p:txBody>
      </p:sp>
      <p:pic>
        <p:nvPicPr>
          <p:cNvPr id="81" name="Screen Shot 2016-11-14 at 5.07.57 PM.png"/>
          <p:cNvPicPr/>
          <p:nvPr/>
        </p:nvPicPr>
        <p:blipFill>
          <a:blip r:embed="rId2">
            <a:extLst/>
          </a:blip>
          <a:stretch>
            <a:fillRect/>
          </a:stretch>
        </p:blipFill>
        <p:spPr>
          <a:xfrm>
            <a:off x="1296937" y="2312735"/>
            <a:ext cx="9762807" cy="3379434"/>
          </a:xfrm>
          <a:prstGeom prst="rect">
            <a:avLst/>
          </a:prstGeom>
          <a:ln w="12700">
            <a:miter lim="400000"/>
          </a:ln>
        </p:spPr>
      </p:pic>
      <p:pic>
        <p:nvPicPr>
          <p:cNvPr id="82" name="Screen Shot 2016-11-14 at 5.12.18 PM.png"/>
          <p:cNvPicPr/>
          <p:nvPr/>
        </p:nvPicPr>
        <p:blipFill>
          <a:blip r:embed="rId3">
            <a:extLst/>
          </a:blip>
          <a:stretch>
            <a:fillRect/>
          </a:stretch>
        </p:blipFill>
        <p:spPr>
          <a:xfrm>
            <a:off x="919117" y="5541624"/>
            <a:ext cx="9902221" cy="4136603"/>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How Hyades Calculates Efficiency and Power</a:t>
            </a:r>
          </a:p>
        </p:txBody>
      </p:sp>
      <p:sp>
        <p:nvSpPr>
          <p:cNvPr id="85" name="Shape 85"/>
          <p:cNvSpPr/>
          <p:nvPr>
            <p:ph type="body" idx="1"/>
          </p:nvPr>
        </p:nvSpPr>
        <p:spPr>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First, given the pressure vs. volume equations for the cycle, Hyades calculates work</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Second, given the temperature vs. entropy equations for the cycle, Hyades calculates heat</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Efficiency = Work Output / Heat Input</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Power = dw/dt</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Thus, by knowing how much time it takes to complete one cycle, Hyades can also calculate power</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lvl1pPr>
              <a:defRPr>
                <a:latin typeface="DIN Condensed"/>
                <a:ea typeface="DIN Condensed"/>
                <a:cs typeface="DIN Condensed"/>
                <a:sym typeface="DIN Condensed"/>
              </a:defRPr>
            </a:lvl1pPr>
          </a:lstStyle>
          <a:p>
            <a:pPr lvl="0">
              <a:defRPr sz="1800"/>
            </a:pPr>
            <a:r>
              <a:rPr sz="4200"/>
              <a:t>Another Application: Ampere’s Law</a:t>
            </a:r>
          </a:p>
        </p:txBody>
      </p:sp>
      <p:sp>
        <p:nvSpPr>
          <p:cNvPr id="88" name="Shape 88"/>
          <p:cNvSpPr/>
          <p:nvPr>
            <p:ph type="body" idx="1"/>
          </p:nvPr>
        </p:nvSpPr>
        <p:spPr>
          <a:prstGeom prst="rect">
            <a:avLst/>
          </a:prstGeom>
        </p:spPr>
        <p:txBody>
          <a:bodyPr/>
          <a:lstStyle/>
          <a:p>
            <a:pPr lvl="0"/>
          </a:p>
        </p:txBody>
      </p:sp>
      <p:pic>
        <p:nvPicPr>
          <p:cNvPr id="89" name="Screen Shot 2016-11-14 at 5.23.12 PM.png"/>
          <p:cNvPicPr/>
          <p:nvPr/>
        </p:nvPicPr>
        <p:blipFill>
          <a:blip r:embed="rId2">
            <a:extLst/>
          </a:blip>
          <a:stretch>
            <a:fillRect/>
          </a:stretch>
        </p:blipFill>
        <p:spPr>
          <a:xfrm>
            <a:off x="568081" y="2222500"/>
            <a:ext cx="7258415" cy="6492879"/>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Ampere’s Law</a:t>
            </a:r>
          </a:p>
        </p:txBody>
      </p:sp>
      <p:sp>
        <p:nvSpPr>
          <p:cNvPr id="92" name="Shape 92"/>
          <p:cNvSpPr/>
          <p:nvPr>
            <p:ph type="body" idx="1"/>
          </p:nvPr>
        </p:nvSpPr>
        <p:spPr>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By integrating the component of the magnetic field along a closed path, we can then calculate the current enclosed by the closed loop using Hyades</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However, Hyades alone cannot calculate the component of the field along the path</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Multithreading</a:t>
            </a:r>
          </a:p>
        </p:txBody>
      </p:sp>
      <p:sp>
        <p:nvSpPr>
          <p:cNvPr id="95" name="Shape 95"/>
          <p:cNvSpPr/>
          <p:nvPr>
            <p:ph type="body" idx="1"/>
          </p:nvPr>
        </p:nvSpPr>
        <p:spPr>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Hyades can be made into a parallel algorithm for faster computation of the the parametrization via the traversal</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Each functionStruct that makes up the boundary of the shape will be passed for a thread to executes the DFS</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The vectors returned by the DFS will then be combined to compute the area</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Interpolation/Integration Via Differential Forms</a:t>
            </a:r>
          </a:p>
        </p:txBody>
      </p:sp>
      <p:sp>
        <p:nvSpPr>
          <p:cNvPr id="98" name="Shape 98"/>
          <p:cNvSpPr/>
          <p:nvPr>
            <p:ph type="body" idx="1"/>
          </p:nvPr>
        </p:nvSpPr>
        <p:spPr>
          <a:prstGeom prst="rect">
            <a:avLst/>
          </a:prstGeom>
        </p:spPr>
        <p:txBody>
          <a:bodyPr/>
          <a:lstStyle/>
          <a:p>
            <a:pPr lvl="0">
              <a:defRPr sz="1800">
                <a:solidFill>
                  <a:srgbClr val="000000"/>
                </a:solidFill>
              </a:defRPr>
            </a:pPr>
            <a:r>
              <a:rPr sz="3600">
                <a:solidFill>
                  <a:srgbClr val="747474"/>
                </a:solidFill>
              </a:rPr>
              <a:t>Since the traversal algorithm generates an ordered list of points, it is then possible to generate a parametrized function c(t) = &lt;x(t), y(t)&gt; for the boundary of the shape</a:t>
            </a:r>
            <a:endParaRPr sz="3600">
              <a:solidFill>
                <a:srgbClr val="747474"/>
              </a:solidFill>
            </a:endParaRPr>
          </a:p>
          <a:p>
            <a:pPr lvl="0">
              <a:defRPr sz="1800">
                <a:solidFill>
                  <a:srgbClr val="000000"/>
                </a:solidFill>
              </a:defRPr>
            </a:pPr>
            <a:r>
              <a:rPr sz="3600">
                <a:solidFill>
                  <a:srgbClr val="747474"/>
                </a:solidFill>
              </a:rPr>
              <a:t>c(t) can then be used to compute the line integral via differential forms</a:t>
            </a:r>
            <a:endParaRPr sz="3600">
              <a:solidFill>
                <a:srgbClr val="747474"/>
              </a:solidFill>
            </a:endParaRPr>
          </a:p>
          <a:p>
            <a:pPr lvl="0">
              <a:defRPr sz="1800">
                <a:solidFill>
                  <a:srgbClr val="000000"/>
                </a:solidFill>
              </a:defRPr>
            </a:pPr>
            <a:r>
              <a:rPr sz="3600">
                <a:solidFill>
                  <a:srgbClr val="747474"/>
                </a:solidFill>
              </a:rPr>
              <a:t>This makes the algorithm extendable to any number of dimensions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Thank You For Attending This Presentation!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Intro to Project</a:t>
            </a:r>
          </a:p>
        </p:txBody>
      </p:sp>
      <p:sp>
        <p:nvSpPr>
          <p:cNvPr id="46" name="Shape 46"/>
          <p:cNvSpPr/>
          <p:nvPr>
            <p:ph type="body" idx="1"/>
          </p:nvPr>
        </p:nvSpPr>
        <p:spPr>
          <a:prstGeom prst="rect">
            <a:avLst/>
          </a:prstGeom>
        </p:spPr>
        <p:txBody>
          <a:bodyPr/>
          <a:lstStyle/>
          <a:p>
            <a:pPr lvl="0">
              <a:defRPr sz="1800">
                <a:solidFill>
                  <a:srgbClr val="000000"/>
                </a:solidFill>
              </a:defRPr>
            </a:pPr>
            <a:r>
              <a:rPr sz="2600">
                <a:solidFill>
                  <a:srgbClr val="747474"/>
                </a:solidFill>
                <a:latin typeface="DIN Alternate"/>
                <a:ea typeface="DIN Alternate"/>
                <a:cs typeface="DIN Alternate"/>
                <a:sym typeface="DIN Alternate"/>
              </a:rPr>
              <a:t>Idea for numerical area calculation program in C</a:t>
            </a:r>
            <a:endParaRPr sz="2600">
              <a:solidFill>
                <a:srgbClr val="747474"/>
              </a:solidFill>
              <a:latin typeface="DIN Alternate"/>
              <a:ea typeface="DIN Alternate"/>
              <a:cs typeface="DIN Alternate"/>
              <a:sym typeface="DIN Alternate"/>
            </a:endParaRPr>
          </a:p>
          <a:p>
            <a:pPr lvl="0">
              <a:defRPr sz="1800">
                <a:solidFill>
                  <a:srgbClr val="000000"/>
                </a:solidFill>
              </a:defRPr>
            </a:pPr>
            <a:r>
              <a:rPr sz="2600">
                <a:solidFill>
                  <a:srgbClr val="747474"/>
                </a:solidFill>
                <a:latin typeface="DIN Alternate"/>
                <a:ea typeface="DIN Alternate"/>
                <a:cs typeface="DIN Alternate"/>
                <a:sym typeface="DIN Alternate"/>
              </a:rPr>
              <a:t>Derivation of “Slicker” Formula for area of irregular polygon</a:t>
            </a:r>
            <a:endParaRPr sz="2600">
              <a:solidFill>
                <a:srgbClr val="747474"/>
              </a:solidFill>
              <a:latin typeface="DIN Alternate"/>
              <a:ea typeface="DIN Alternate"/>
              <a:cs typeface="DIN Alternate"/>
              <a:sym typeface="DIN Alternate"/>
            </a:endParaRPr>
          </a:p>
          <a:p>
            <a:pPr lvl="0">
              <a:defRPr sz="1800">
                <a:solidFill>
                  <a:srgbClr val="000000"/>
                </a:solidFill>
              </a:defRPr>
            </a:pPr>
            <a:r>
              <a:rPr sz="2600">
                <a:solidFill>
                  <a:srgbClr val="747474"/>
                </a:solidFill>
                <a:latin typeface="DIN Alternate"/>
                <a:ea typeface="DIN Alternate"/>
                <a:cs typeface="DIN Alternate"/>
                <a:sym typeface="DIN Alternate"/>
              </a:rPr>
              <a:t>Prototype-PA3</a:t>
            </a:r>
            <a:endParaRPr sz="2600">
              <a:solidFill>
                <a:srgbClr val="747474"/>
              </a:solidFill>
              <a:latin typeface="DIN Alternate"/>
              <a:ea typeface="DIN Alternate"/>
              <a:cs typeface="DIN Alternate"/>
              <a:sym typeface="DIN Alternate"/>
            </a:endParaRPr>
          </a:p>
          <a:p>
            <a:pPr lvl="0">
              <a:defRPr sz="1800">
                <a:solidFill>
                  <a:srgbClr val="000000"/>
                </a:solidFill>
              </a:defRPr>
            </a:pPr>
            <a:r>
              <a:rPr sz="2600">
                <a:solidFill>
                  <a:srgbClr val="747474"/>
                </a:solidFill>
                <a:latin typeface="DIN Alternate"/>
                <a:ea typeface="DIN Alternate"/>
                <a:cs typeface="DIN Alternate"/>
                <a:sym typeface="DIN Alternate"/>
              </a:rPr>
              <a:t>Program could become more powerful/useful-creation of Hyades</a:t>
            </a:r>
            <a:endParaRPr sz="2600">
              <a:solidFill>
                <a:srgbClr val="747474"/>
              </a:solidFill>
              <a:latin typeface="DIN Alternate"/>
              <a:ea typeface="DIN Alternate"/>
              <a:cs typeface="DIN Alternate"/>
              <a:sym typeface="DIN Alternate"/>
            </a:endParaRPr>
          </a:p>
          <a:p>
            <a:pPr lvl="0">
              <a:defRPr sz="1800">
                <a:solidFill>
                  <a:srgbClr val="000000"/>
                </a:solidFill>
              </a:defRPr>
            </a:pPr>
            <a:r>
              <a:rPr sz="2600">
                <a:solidFill>
                  <a:srgbClr val="747474"/>
                </a:solidFill>
                <a:latin typeface="DIN Alternate"/>
                <a:ea typeface="DIN Alternate"/>
                <a:cs typeface="DIN Alternate"/>
                <a:sym typeface="DIN Alternate"/>
              </a:rPr>
              <a:t>Good way to apply math/physics/CS knowledge</a:t>
            </a:r>
          </a:p>
        </p:txBody>
      </p:sp>
      <p:pic>
        <p:nvPicPr>
          <p:cNvPr id="47" name="IMG_0274 copy.jpg"/>
          <p:cNvPicPr/>
          <p:nvPr/>
        </p:nvPicPr>
        <p:blipFill>
          <a:blip r:embed="rId2">
            <a:extLst/>
          </a:blip>
          <a:stretch>
            <a:fillRect/>
          </a:stretch>
        </p:blipFill>
        <p:spPr>
          <a:xfrm>
            <a:off x="5524500" y="980757"/>
            <a:ext cx="5943600" cy="4457701"/>
          </a:xfrm>
          <a:prstGeom prst="rect">
            <a:avLst/>
          </a:prstGeom>
          <a:ln w="12700">
            <a:miter lim="400000"/>
          </a:ln>
        </p:spPr>
      </p:pic>
      <p:pic>
        <p:nvPicPr>
          <p:cNvPr id="48" name="IMG_0275 copy.jpg"/>
          <p:cNvPicPr/>
          <p:nvPr/>
        </p:nvPicPr>
        <p:blipFill>
          <a:blip r:embed="rId3">
            <a:extLst/>
          </a:blip>
          <a:stretch>
            <a:fillRect/>
          </a:stretch>
        </p:blipFill>
        <p:spPr>
          <a:xfrm>
            <a:off x="5524500" y="5372100"/>
            <a:ext cx="5943600" cy="44577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Prototype: Polygonal Area Approximation Algorithm(PA3)</a:t>
            </a:r>
          </a:p>
        </p:txBody>
      </p:sp>
      <p:sp>
        <p:nvSpPr>
          <p:cNvPr id="51" name="Shape 51"/>
          <p:cNvSpPr/>
          <p:nvPr>
            <p:ph type="body" idx="1"/>
          </p:nvPr>
        </p:nvSpPr>
        <p:spPr>
          <a:prstGeom prst="rect">
            <a:avLst/>
          </a:prstGeom>
        </p:spPr>
        <p:txBody>
          <a:bodyPr/>
          <a:lstStyle/>
          <a:p>
            <a:pPr lvl="0"/>
          </a:p>
        </p:txBody>
      </p:sp>
      <p:pic>
        <p:nvPicPr>
          <p:cNvPr id="52" name="Screen Shot 2016-11-14 at 12.35.24 PM.png"/>
          <p:cNvPicPr/>
          <p:nvPr/>
        </p:nvPicPr>
        <p:blipFill>
          <a:blip r:embed="rId2">
            <a:extLst/>
          </a:blip>
          <a:stretch>
            <a:fillRect/>
          </a:stretch>
        </p:blipFill>
        <p:spPr>
          <a:xfrm>
            <a:off x="584851" y="1974721"/>
            <a:ext cx="9193532" cy="7301493"/>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Solution to Problem</a:t>
            </a:r>
          </a:p>
        </p:txBody>
      </p:sp>
      <p:sp>
        <p:nvSpPr>
          <p:cNvPr id="55" name="Shape 55"/>
          <p:cNvSpPr/>
          <p:nvPr>
            <p:ph type="body" idx="1"/>
          </p:nvPr>
        </p:nvSpPr>
        <p:spPr>
          <a:xfrm>
            <a:off x="50800" y="2228850"/>
            <a:ext cx="11861800" cy="6667500"/>
          </a:xfrm>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Obtain points by traversing boundary of shape, starting from any arbitrary point</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Traversal is a depth-first search(DFS) that executes in linear time O(n)</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Add points to list(vector) during traversal in correct order to then pass to area formula</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Also add visited points to a hash table to check if algorithm has been to that point before to prevent backtracking/oscillations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Why C/C++?</a:t>
            </a:r>
          </a:p>
        </p:txBody>
      </p:sp>
      <p:sp>
        <p:nvSpPr>
          <p:cNvPr id="58" name="Shape 58"/>
          <p:cNvSpPr/>
          <p:nvPr>
            <p:ph type="body" idx="1"/>
          </p:nvPr>
        </p:nvSpPr>
        <p:spPr>
          <a:prstGeom prst="rect">
            <a:avLst/>
          </a:prstGeom>
        </p:spPr>
        <p:txBody>
          <a:bodyPr/>
          <a:lstStyle/>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Probably the best optimized general-purpose language for mathematical operations, especially for fast numerical computations(sorry, Python)</a:t>
            </a:r>
            <a:endParaRPr sz="2916">
              <a:solidFill>
                <a:srgbClr val="747474"/>
              </a:solidFill>
              <a:latin typeface="DIN Alternate"/>
              <a:ea typeface="DIN Alternate"/>
              <a:cs typeface="DIN Alternate"/>
              <a:sym typeface="DIN Alternate"/>
            </a:endParaRPr>
          </a:p>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Can do both numerical and symbolic calculations in C++ by making use of operator overloading</a:t>
            </a:r>
            <a:endParaRPr sz="2916">
              <a:solidFill>
                <a:srgbClr val="747474"/>
              </a:solidFill>
              <a:latin typeface="DIN Alternate"/>
              <a:ea typeface="DIN Alternate"/>
              <a:cs typeface="DIN Alternate"/>
              <a:sym typeface="DIN Alternate"/>
            </a:endParaRPr>
          </a:p>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C++ well optimized for data structures, also has STL</a:t>
            </a:r>
            <a:endParaRPr sz="2916">
              <a:solidFill>
                <a:srgbClr val="747474"/>
              </a:solidFill>
              <a:latin typeface="DIN Alternate"/>
              <a:ea typeface="DIN Alternate"/>
              <a:cs typeface="DIN Alternate"/>
              <a:sym typeface="DIN Alternate"/>
            </a:endParaRPr>
          </a:p>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Well-supported with many math libraries</a:t>
            </a:r>
            <a:endParaRPr sz="2916">
              <a:solidFill>
                <a:srgbClr val="747474"/>
              </a:solidFill>
              <a:latin typeface="DIN Alternate"/>
              <a:ea typeface="DIN Alternate"/>
              <a:cs typeface="DIN Alternate"/>
              <a:sym typeface="DIN Alternate"/>
            </a:endParaRPr>
          </a:p>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Possibility of publishing as open-source library</a:t>
            </a:r>
            <a:endParaRPr sz="2916">
              <a:solidFill>
                <a:srgbClr val="747474"/>
              </a:solidFill>
              <a:latin typeface="DIN Alternate"/>
              <a:ea typeface="DIN Alternate"/>
              <a:cs typeface="DIN Alternate"/>
              <a:sym typeface="DIN Alternate"/>
            </a:endParaRPr>
          </a:p>
          <a:p>
            <a:pPr lvl="0" marL="370331" indent="-370331" defTabSz="473201">
              <a:spcBef>
                <a:spcPts val="3400"/>
              </a:spcBef>
              <a:defRPr sz="1800">
                <a:solidFill>
                  <a:srgbClr val="000000"/>
                </a:solidFill>
              </a:defRPr>
            </a:pPr>
            <a:r>
              <a:rPr sz="2916">
                <a:solidFill>
                  <a:srgbClr val="747474"/>
                </a:solidFill>
                <a:latin typeface="DIN Alternate"/>
                <a:ea typeface="DIN Alternate"/>
                <a:cs typeface="DIN Alternate"/>
                <a:sym typeface="DIN Alternate"/>
              </a:rPr>
              <a:t>Mathematica and MATLAB, while easier to use, are limited in their functionality, and I am not as familiar with them</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Key Structures</a:t>
            </a:r>
          </a:p>
        </p:txBody>
      </p:sp>
      <p:sp>
        <p:nvSpPr>
          <p:cNvPr id="61" name="Shape 61"/>
          <p:cNvSpPr/>
          <p:nvPr>
            <p:ph type="body" idx="1"/>
          </p:nvPr>
        </p:nvSpPr>
        <p:spPr>
          <a:prstGeom prst="rect">
            <a:avLst/>
          </a:prstGeom>
        </p:spPr>
        <p:txBody>
          <a:bodyPr/>
          <a:lstStyle/>
          <a:p>
            <a:pPr lvl="0">
              <a:defRPr sz="1800">
                <a:solidFill>
                  <a:srgbClr val="000000"/>
                </a:solidFill>
              </a:defRPr>
            </a:pPr>
            <a:r>
              <a:rPr sz="3600">
                <a:solidFill>
                  <a:srgbClr val="747474"/>
                </a:solidFill>
                <a:latin typeface="DIN Alternate"/>
                <a:ea typeface="DIN Alternate"/>
                <a:cs typeface="DIN Alternate"/>
                <a:sym typeface="DIN Alternate"/>
              </a:rPr>
              <a:t>C++ gives programmers the option of organizing data by using structures instead of objects</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Hyades contains two structure definitions: point and functionStruct</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Point struct: double coordinates for x and y</a:t>
            </a:r>
            <a:endParaRPr sz="3600">
              <a:solidFill>
                <a:srgbClr val="747474"/>
              </a:solidFill>
              <a:latin typeface="DIN Alternate"/>
              <a:ea typeface="DIN Alternate"/>
              <a:cs typeface="DIN Alternate"/>
              <a:sym typeface="DIN Alternate"/>
            </a:endParaRPr>
          </a:p>
          <a:p>
            <a:pPr lvl="0">
              <a:defRPr sz="1800">
                <a:solidFill>
                  <a:srgbClr val="000000"/>
                </a:solidFill>
              </a:defRPr>
            </a:pPr>
            <a:r>
              <a:rPr sz="3600">
                <a:solidFill>
                  <a:srgbClr val="747474"/>
                </a:solidFill>
                <a:latin typeface="DIN Alternate"/>
                <a:ea typeface="DIN Alternate"/>
                <a:cs typeface="DIN Alternate"/>
                <a:sym typeface="DIN Alternate"/>
              </a:rPr>
              <a:t>functionStruct: Has function f(x,y) = 0 for the boundary of the shape as well as the maximum and minimum x- and y-coordinates for which the function is defined on the boundary</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Two Key Sub-Algorithms</a:t>
            </a:r>
          </a:p>
        </p:txBody>
      </p:sp>
      <p:sp>
        <p:nvSpPr>
          <p:cNvPr id="64" name="Shape 64"/>
          <p:cNvSpPr/>
          <p:nvPr>
            <p:ph type="body" idx="1"/>
          </p:nvPr>
        </p:nvSpPr>
        <p:spPr>
          <a:xfrm>
            <a:off x="571500" y="1816100"/>
            <a:ext cx="11861800" cy="6667500"/>
          </a:xfrm>
          <a:prstGeom prst="rect">
            <a:avLst/>
          </a:prstGeom>
        </p:spPr>
        <p:txBody>
          <a:bodyPr/>
          <a:lstStyle/>
          <a:p>
            <a:pPr lvl="0" marL="425195" indent="-425195" defTabSz="543305">
              <a:spcBef>
                <a:spcPts val="3900"/>
              </a:spcBef>
              <a:defRPr sz="1800">
                <a:solidFill>
                  <a:srgbClr val="000000"/>
                </a:solidFill>
              </a:defRPr>
            </a:pPr>
            <a:r>
              <a:rPr sz="3348">
                <a:solidFill>
                  <a:srgbClr val="747474"/>
                </a:solidFill>
                <a:latin typeface="DIN Alternate"/>
                <a:ea typeface="DIN Alternate"/>
                <a:cs typeface="DIN Alternate"/>
                <a:sym typeface="DIN Alternate"/>
              </a:rPr>
              <a:t>Hash Function: R17L23XOR Hash Algorithm </a:t>
            </a:r>
            <a:endParaRPr sz="3348">
              <a:solidFill>
                <a:srgbClr val="747474"/>
              </a:solidFill>
              <a:latin typeface="DIN Alternate"/>
              <a:ea typeface="DIN Alternate"/>
              <a:cs typeface="DIN Alternate"/>
              <a:sym typeface="DIN Alternate"/>
            </a:endParaRPr>
          </a:p>
          <a:p>
            <a:pPr lvl="0" marL="425195" indent="-425195" defTabSz="543305">
              <a:spcBef>
                <a:spcPts val="3900"/>
              </a:spcBef>
              <a:defRPr sz="1800">
                <a:solidFill>
                  <a:srgbClr val="000000"/>
                </a:solidFill>
              </a:defRPr>
            </a:pPr>
            <a:r>
              <a:rPr sz="3348">
                <a:solidFill>
                  <a:srgbClr val="747474"/>
                </a:solidFill>
                <a:latin typeface="DIN Alternate"/>
                <a:ea typeface="DIN Alternate"/>
                <a:cs typeface="DIN Alternate"/>
                <a:sym typeface="DIN Alternate"/>
              </a:rPr>
              <a:t>Basic(but surprisingly effective) hash function to hash the double coordinates of the points</a:t>
            </a:r>
            <a:endParaRPr sz="3348">
              <a:solidFill>
                <a:srgbClr val="747474"/>
              </a:solidFill>
              <a:latin typeface="DIN Alternate"/>
              <a:ea typeface="DIN Alternate"/>
              <a:cs typeface="DIN Alternate"/>
              <a:sym typeface="DIN Alternate"/>
            </a:endParaRPr>
          </a:p>
          <a:p>
            <a:pPr lvl="0" marL="425195" indent="-425195" defTabSz="543305">
              <a:spcBef>
                <a:spcPts val="3900"/>
              </a:spcBef>
              <a:defRPr sz="1800">
                <a:solidFill>
                  <a:srgbClr val="000000"/>
                </a:solidFill>
              </a:defRPr>
            </a:pPr>
            <a:r>
              <a:rPr sz="3348">
                <a:solidFill>
                  <a:srgbClr val="747474"/>
                </a:solidFill>
                <a:latin typeface="DIN Alternate"/>
                <a:ea typeface="DIN Alternate"/>
                <a:cs typeface="DIN Alternate"/>
                <a:sym typeface="DIN Alternate"/>
              </a:rPr>
              <a:t>Called so because it right-shifts the x and y coordinates by 17 bits, then left shifts them by 23 bits, then bitwise XORs them together</a:t>
            </a:r>
            <a:endParaRPr sz="3348">
              <a:solidFill>
                <a:srgbClr val="747474"/>
              </a:solidFill>
              <a:latin typeface="DIN Alternate"/>
              <a:ea typeface="DIN Alternate"/>
              <a:cs typeface="DIN Alternate"/>
              <a:sym typeface="DIN Alternate"/>
            </a:endParaRPr>
          </a:p>
          <a:p>
            <a:pPr lvl="0" marL="425195" indent="-425195" defTabSz="543305">
              <a:spcBef>
                <a:spcPts val="3900"/>
              </a:spcBef>
              <a:defRPr sz="1800">
                <a:solidFill>
                  <a:srgbClr val="000000"/>
                </a:solidFill>
              </a:defRPr>
            </a:pPr>
            <a:r>
              <a:rPr sz="3348">
                <a:solidFill>
                  <a:srgbClr val="747474"/>
                </a:solidFill>
                <a:latin typeface="DIN Alternate"/>
                <a:ea typeface="DIN Alternate"/>
                <a:cs typeface="DIN Alternate"/>
                <a:sym typeface="DIN Alternate"/>
              </a:rPr>
              <a:t>A few arithmetic operations are needed before the bitwise operations to account for negative coordinates</a:t>
            </a:r>
            <a:endParaRPr sz="3348">
              <a:solidFill>
                <a:srgbClr val="747474"/>
              </a:solidFill>
              <a:latin typeface="DIN Alternate"/>
              <a:ea typeface="DIN Alternate"/>
              <a:cs typeface="DIN Alternate"/>
              <a:sym typeface="DIN Alternate"/>
            </a:endParaRPr>
          </a:p>
          <a:p>
            <a:pPr lvl="0" marL="425195" indent="-425195" defTabSz="543305">
              <a:spcBef>
                <a:spcPts val="3900"/>
              </a:spcBef>
              <a:defRPr sz="1800">
                <a:solidFill>
                  <a:srgbClr val="000000"/>
                </a:solidFill>
              </a:defRPr>
            </a:pPr>
            <a:r>
              <a:rPr sz="3348">
                <a:solidFill>
                  <a:srgbClr val="747474"/>
                </a:solidFill>
                <a:latin typeface="DIN Alternate"/>
                <a:ea typeface="DIN Alternate"/>
                <a:cs typeface="DIN Alternate"/>
                <a:sym typeface="DIN Alternate"/>
              </a:rPr>
              <a:t>Algorithm’s performance still suffers for small step sizes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lvl1pPr>
              <a:defRPr>
                <a:latin typeface="DIN Alternate"/>
                <a:ea typeface="DIN Alternate"/>
                <a:cs typeface="DIN Alternate"/>
                <a:sym typeface="DIN Alternate"/>
              </a:defRPr>
            </a:lvl1pPr>
          </a:lstStyle>
          <a:p>
            <a:pPr lvl="0">
              <a:defRPr sz="1800"/>
            </a:pPr>
            <a:r>
              <a:rPr sz="4200"/>
              <a:t>Two Key Sub-Algorithms</a:t>
            </a:r>
          </a:p>
        </p:txBody>
      </p:sp>
      <p:sp>
        <p:nvSpPr>
          <p:cNvPr id="67" name="Shape 67"/>
          <p:cNvSpPr/>
          <p:nvPr>
            <p:ph type="body" idx="1"/>
          </p:nvPr>
        </p:nvSpPr>
        <p:spPr>
          <a:xfrm>
            <a:off x="571500" y="2222500"/>
            <a:ext cx="11998028" cy="7507685"/>
          </a:xfrm>
          <a:prstGeom prst="rect">
            <a:avLst/>
          </a:prstGeom>
        </p:spPr>
        <p:txBody>
          <a:bodyPr/>
          <a:lstStyle/>
          <a:p>
            <a:pPr lvl="0" marL="452627" indent="-452627" defTabSz="578358">
              <a:spcBef>
                <a:spcPts val="4100"/>
              </a:spcBef>
              <a:defRPr sz="1800">
                <a:solidFill>
                  <a:srgbClr val="000000"/>
                </a:solidFill>
              </a:defRPr>
            </a:pPr>
            <a:r>
              <a:rPr sz="3564">
                <a:solidFill>
                  <a:srgbClr val="747474"/>
                </a:solidFill>
                <a:latin typeface="DIN Alternate"/>
                <a:ea typeface="DIN Alternate"/>
                <a:cs typeface="DIN Alternate"/>
                <a:sym typeface="DIN Alternate"/>
              </a:rPr>
              <a:t>Traversal: BlackBirdN</a:t>
            </a:r>
            <a:endParaRPr sz="3564">
              <a:solidFill>
                <a:srgbClr val="747474"/>
              </a:solidFill>
              <a:latin typeface="DIN Alternate"/>
              <a:ea typeface="DIN Alternate"/>
              <a:cs typeface="DIN Alternate"/>
              <a:sym typeface="DIN Alternate"/>
            </a:endParaRPr>
          </a:p>
          <a:p>
            <a:pPr lvl="0" marL="452627" indent="-452627" defTabSz="578358">
              <a:spcBef>
                <a:spcPts val="4100"/>
              </a:spcBef>
              <a:defRPr sz="1800">
                <a:solidFill>
                  <a:srgbClr val="000000"/>
                </a:solidFill>
              </a:defRPr>
            </a:pPr>
            <a:r>
              <a:rPr sz="3564">
                <a:solidFill>
                  <a:srgbClr val="747474"/>
                </a:solidFill>
                <a:latin typeface="DIN Alternate"/>
                <a:ea typeface="DIN Alternate"/>
                <a:cs typeface="DIN Alternate"/>
                <a:sym typeface="DIN Alternate"/>
              </a:rPr>
              <a:t>The traversal algorithm was by far the most difficult part of the project</a:t>
            </a:r>
            <a:endParaRPr sz="3564">
              <a:solidFill>
                <a:srgbClr val="747474"/>
              </a:solidFill>
              <a:latin typeface="DIN Alternate"/>
              <a:ea typeface="DIN Alternate"/>
              <a:cs typeface="DIN Alternate"/>
              <a:sym typeface="DIN Alternate"/>
            </a:endParaRPr>
          </a:p>
          <a:p>
            <a:pPr lvl="0" marL="452627" indent="-452627" defTabSz="578358">
              <a:spcBef>
                <a:spcPts val="4100"/>
              </a:spcBef>
              <a:defRPr sz="1800">
                <a:solidFill>
                  <a:srgbClr val="000000"/>
                </a:solidFill>
              </a:defRPr>
            </a:pPr>
            <a:r>
              <a:rPr sz="3564">
                <a:solidFill>
                  <a:srgbClr val="747474"/>
                </a:solidFill>
                <a:latin typeface="DIN Alternate"/>
                <a:ea typeface="DIN Alternate"/>
                <a:cs typeface="DIN Alternate"/>
                <a:sym typeface="DIN Alternate"/>
              </a:rPr>
              <a:t>Solution: Take partial derivatives of boundary function f(x,y) = 0 at search point (x0, y0) to form a tangent line approximation. Then, for a search grid of 8 points a fixed step distance around the search point, find the point that is closest to the line</a:t>
            </a:r>
            <a:endParaRPr sz="3564">
              <a:solidFill>
                <a:srgbClr val="747474"/>
              </a:solidFill>
              <a:latin typeface="DIN Alternate"/>
              <a:ea typeface="DIN Alternate"/>
              <a:cs typeface="DIN Alternate"/>
              <a:sym typeface="DIN Alternate"/>
            </a:endParaRPr>
          </a:p>
          <a:p>
            <a:pPr lvl="0" marL="452627" indent="-452627" defTabSz="578358">
              <a:spcBef>
                <a:spcPts val="4100"/>
              </a:spcBef>
              <a:defRPr sz="1800">
                <a:solidFill>
                  <a:srgbClr val="000000"/>
                </a:solidFill>
              </a:defRPr>
            </a:pPr>
            <a:r>
              <a:rPr sz="3564">
                <a:solidFill>
                  <a:srgbClr val="747474"/>
                </a:solidFill>
                <a:latin typeface="DIN Alternate"/>
                <a:ea typeface="DIN Alternate"/>
                <a:cs typeface="DIN Alternate"/>
                <a:sym typeface="DIN Alternate"/>
              </a:rPr>
              <a:t>That point becomes the next search point in the traversal</a:t>
            </a:r>
            <a:endParaRPr sz="3564">
              <a:solidFill>
                <a:srgbClr val="747474"/>
              </a:solidFill>
              <a:latin typeface="DIN Alternate"/>
              <a:ea typeface="DIN Alternate"/>
              <a:cs typeface="DIN Alternate"/>
              <a:sym typeface="DIN Alternate"/>
            </a:endParaRPr>
          </a:p>
          <a:p>
            <a:pPr lvl="0" marL="452627" indent="-452627" defTabSz="578358">
              <a:spcBef>
                <a:spcPts val="4100"/>
              </a:spcBef>
              <a:defRPr sz="1800">
                <a:solidFill>
                  <a:srgbClr val="000000"/>
                </a:solidFill>
              </a:defRPr>
            </a:pPr>
            <a:r>
              <a:rPr sz="3564">
                <a:solidFill>
                  <a:srgbClr val="747474"/>
                </a:solidFill>
                <a:latin typeface="DIN Alternate"/>
                <a:ea typeface="DIN Alternate"/>
                <a:cs typeface="DIN Alternate"/>
                <a:sym typeface="DIN Alternate"/>
              </a:rPr>
              <a:t>Search then keeps going until it reaches the end</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571500" y="317628"/>
            <a:ext cx="11861800" cy="1397001"/>
          </a:xfrm>
          <a:prstGeom prst="rect">
            <a:avLst/>
          </a:prstGeom>
        </p:spPr>
        <p:txBody>
          <a:bodyPr/>
          <a:lstStyle>
            <a:lvl1pPr>
              <a:defRPr>
                <a:latin typeface="DIN Alternate"/>
                <a:ea typeface="DIN Alternate"/>
                <a:cs typeface="DIN Alternate"/>
                <a:sym typeface="DIN Alternate"/>
              </a:defRPr>
            </a:lvl1pPr>
          </a:lstStyle>
          <a:p>
            <a:pPr lvl="0">
              <a:defRPr sz="1800"/>
            </a:pPr>
            <a:r>
              <a:rPr sz="4200"/>
              <a:t>Flow Chart of Algorithm</a:t>
            </a:r>
          </a:p>
        </p:txBody>
      </p:sp>
      <p:sp>
        <p:nvSpPr>
          <p:cNvPr id="70" name="Shape 70"/>
          <p:cNvSpPr/>
          <p:nvPr>
            <p:ph type="body" idx="1"/>
          </p:nvPr>
        </p:nvSpPr>
        <p:spPr>
          <a:prstGeom prst="rect">
            <a:avLst/>
          </a:prstGeom>
        </p:spPr>
        <p:txBody>
          <a:bodyPr/>
          <a:lstStyle/>
          <a:p>
            <a:pPr lvl="0"/>
          </a:p>
        </p:txBody>
      </p:sp>
      <p:pic>
        <p:nvPicPr>
          <p:cNvPr id="71" name="IMG_0411.png"/>
          <p:cNvPicPr/>
          <p:nvPr/>
        </p:nvPicPr>
        <p:blipFill>
          <a:blip r:embed="rId2">
            <a:extLst/>
          </a:blip>
          <a:stretch>
            <a:fillRect/>
          </a:stretch>
        </p:blipFill>
        <p:spPr>
          <a:xfrm>
            <a:off x="587871" y="2129879"/>
            <a:ext cx="6096001" cy="8128001"/>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