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1"/>
    <p:sldMasterId id="2147483932" r:id="rId2"/>
  </p:sldMasterIdLst>
  <p:notesMasterIdLst>
    <p:notesMasterId r:id="rId43"/>
  </p:notesMasterIdLst>
  <p:sldIdLst>
    <p:sldId id="815" r:id="rId3"/>
    <p:sldId id="908" r:id="rId4"/>
    <p:sldId id="910" r:id="rId5"/>
    <p:sldId id="900" r:id="rId6"/>
    <p:sldId id="915" r:id="rId7"/>
    <p:sldId id="916" r:id="rId8"/>
    <p:sldId id="903" r:id="rId9"/>
    <p:sldId id="904" r:id="rId10"/>
    <p:sldId id="905" r:id="rId11"/>
    <p:sldId id="909" r:id="rId12"/>
    <p:sldId id="887" r:id="rId13"/>
    <p:sldId id="868" r:id="rId14"/>
    <p:sldId id="875" r:id="rId15"/>
    <p:sldId id="872" r:id="rId16"/>
    <p:sldId id="876" r:id="rId17"/>
    <p:sldId id="878" r:id="rId18"/>
    <p:sldId id="906" r:id="rId19"/>
    <p:sldId id="880" r:id="rId20"/>
    <p:sldId id="882" r:id="rId21"/>
    <p:sldId id="881" r:id="rId22"/>
    <p:sldId id="883" r:id="rId23"/>
    <p:sldId id="884" r:id="rId24"/>
    <p:sldId id="885" r:id="rId25"/>
    <p:sldId id="886" r:id="rId26"/>
    <p:sldId id="888" r:id="rId27"/>
    <p:sldId id="914" r:id="rId28"/>
    <p:sldId id="912" r:id="rId29"/>
    <p:sldId id="899" r:id="rId30"/>
    <p:sldId id="889" r:id="rId31"/>
    <p:sldId id="890" r:id="rId32"/>
    <p:sldId id="891" r:id="rId33"/>
    <p:sldId id="892" r:id="rId34"/>
    <p:sldId id="893" r:id="rId35"/>
    <p:sldId id="894" r:id="rId36"/>
    <p:sldId id="896" r:id="rId37"/>
    <p:sldId id="897" r:id="rId38"/>
    <p:sldId id="898" r:id="rId39"/>
    <p:sldId id="901" r:id="rId40"/>
    <p:sldId id="911" r:id="rId41"/>
    <p:sldId id="907" r:id="rId42"/>
  </p:sldIdLst>
  <p:sldSz cx="12188825" cy="6858000"/>
  <p:notesSz cx="6858000" cy="9296400"/>
  <p:defaultTextStyle>
    <a:defPPr>
      <a:defRPr lang="en-US"/>
    </a:defPPr>
    <a:lvl1pPr marL="0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28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572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C3300"/>
    <a:srgbClr val="4343FF"/>
    <a:srgbClr val="0000A2"/>
    <a:srgbClr val="FCFDF5"/>
    <a:srgbClr val="DDF2FF"/>
    <a:srgbClr val="CC6600"/>
    <a:srgbClr val="766000"/>
    <a:srgbClr val="9E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5" autoAdjust="0"/>
    <p:restoredTop sz="94667" autoAdjust="0"/>
  </p:normalViewPr>
  <p:slideViewPr>
    <p:cSldViewPr snapToGrid="0" snapToObjects="1">
      <p:cViewPr varScale="1">
        <p:scale>
          <a:sx n="87" d="100"/>
          <a:sy n="87" d="100"/>
        </p:scale>
        <p:origin x="-372" y="-78"/>
      </p:cViewPr>
      <p:guideLst>
        <p:guide orient="horz" pos="429"/>
        <p:guide pos="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6BAB9-A208-C44A-90DB-0A9B66C4C999}" type="datetimeFigureOut">
              <a:rPr lang="en-US" smtClean="0"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F0DBD-9DF1-AB46-98AF-B3C13BB4C3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8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2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0DBD-9DF1-AB46-98AF-B3C13BB4C3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0DBD-9DF1-AB46-98AF-B3C13BB4C3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539292" y="5948637"/>
            <a:ext cx="798577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47413" y="5948637"/>
            <a:ext cx="630456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0606" y="5948637"/>
            <a:ext cx="630456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3807683" y="831275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1095669" y="471678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776212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7824455" y="6614160"/>
            <a:ext cx="1040145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9241869" y="661416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8" tIns="45715" rIns="91428" bIns="45715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921225" y="6719456"/>
            <a:ext cx="88316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3724579" y="6668598"/>
            <a:ext cx="1038871" cy="55463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6559405" y="1025239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7187313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 rot="10800000" flipH="1">
            <a:off x="454967" y="6708756"/>
            <a:ext cx="1040145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10714877" y="8318272"/>
            <a:ext cx="1040145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10880166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5026567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5"/>
            <a:ext cx="1216884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" y="6545269"/>
            <a:ext cx="12168841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1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85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33"/>
            <a:ext cx="10813350" cy="2907239"/>
          </a:xfrm>
        </p:spPr>
        <p:txBody>
          <a:bodyPr/>
          <a:lstStyle>
            <a:lvl1pPr algn="l" defTabSz="914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91" name="Group 67"/>
          <p:cNvGrpSpPr/>
          <p:nvPr userDrawn="1"/>
        </p:nvGrpSpPr>
        <p:grpSpPr>
          <a:xfrm>
            <a:off x="455617" y="301885"/>
            <a:ext cx="839969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7" name="Rectangle 5"/>
          <p:cNvSpPr>
            <a:spLocks noChangeArrowheads="1"/>
          </p:cNvSpPr>
          <p:nvPr userDrawn="1"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6" y="4785927"/>
            <a:ext cx="10810875" cy="395288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677"/>
            <a:ext cx="10829926" cy="400051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2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 userDrawn="1"/>
        </p:nvGrpSpPr>
        <p:grpSpPr>
          <a:xfrm>
            <a:off x="3" y="-2056030"/>
            <a:ext cx="13110173" cy="19379147"/>
            <a:chOff x="0" y="-2056029"/>
            <a:chExt cx="13110173" cy="19379146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0699" y="3308943"/>
              <a:ext cx="2305719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0" name="Rounded Rectangle 39"/>
            <p:cNvSpPr/>
            <p:nvPr userDrawn="1"/>
          </p:nvSpPr>
          <p:spPr>
            <a:xfrm>
              <a:off x="0" y="123668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 rot="10800000">
              <a:off x="1351370" y="424860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8778358" y="-205602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10804454" y="278378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 rot="10800000">
              <a:off x="4047043" y="174390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36693"/>
            <a:ext cx="10813350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3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r>
              <a:rPr lang="en-US" sz="700" dirty="0">
                <a:solidFill>
                  <a:srgbClr val="FFFFFF"/>
                </a:solidFill>
              </a:rPr>
              <a:t>Cisco Confidential</a:t>
            </a:r>
          </a:p>
        </p:txBody>
      </p:sp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455615" y="304803"/>
            <a:ext cx="841815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defTabSz="814285"/>
            <a:r>
              <a:rPr lang="en-US" sz="700" dirty="0" smtClean="0">
                <a:solidFill>
                  <a:srgbClr val="FFFFFF"/>
                </a:solidFill>
              </a:rPr>
              <a:t>© 2013 Cisco and/or its affiliates. All rights reserved.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fld id="{DFCF27A5-1A5B-48D3-A060-2758FFBB1ADD}" type="slidenum">
              <a:rPr lang="en-US" sz="700">
                <a:solidFill>
                  <a:srgbClr val="FFFFFF"/>
                </a:solidFill>
              </a:rPr>
              <a:pPr algn="r" defTabSz="814285"/>
              <a:t>‹#›</a:t>
            </a:fld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4782761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/>
          </p:nvPr>
        </p:nvSpPr>
        <p:spPr>
          <a:xfrm>
            <a:off x="314325" y="5273255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5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5635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1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831273"/>
            <a:ext cx="11424907" cy="547808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3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336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6189" y="831273"/>
            <a:ext cx="5360092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15987" y="831273"/>
            <a:ext cx="5628454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67" y="13115"/>
            <a:ext cx="11438251" cy="651903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42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60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08618" y="841664"/>
            <a:ext cx="5392882" cy="5467696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Bef>
                <a:spcPts val="1480"/>
              </a:spcBef>
              <a:buNone/>
              <a:defRPr sz="2300">
                <a:solidFill>
                  <a:srgbClr val="435153"/>
                </a:solidFill>
                <a:latin typeface="+mj-lt"/>
              </a:defRPr>
            </a:lvl1pPr>
            <a:lvl2pPr marL="749252" indent="-3429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92118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5883" y="1600205"/>
            <a:ext cx="3495823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7" y="1600201"/>
            <a:ext cx="3457733" cy="4362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4" y="1600201"/>
            <a:ext cx="3510635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11" y="100584"/>
            <a:ext cx="355701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3401" y="100584"/>
            <a:ext cx="346557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0758" y="100584"/>
            <a:ext cx="351129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2108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003473" y="862445"/>
            <a:ext cx="5049982" cy="5455228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480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 userDrawn="1"/>
        </p:nvSpPr>
        <p:spPr>
          <a:xfrm>
            <a:off x="859367" y="3060489"/>
            <a:ext cx="2467343" cy="646331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Thank you.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8409358" y="3708605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black">
          <a:xfrm>
            <a:off x="9088715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7921204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9548392" y="3697607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black">
          <a:xfrm>
            <a:off x="8676490" y="3697607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5" name="Freeform 24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black">
          <a:xfrm>
            <a:off x="7997133" y="2930181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black">
          <a:xfrm>
            <a:off x="8299525" y="272082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black">
          <a:xfrm>
            <a:off x="8607334" y="2930183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black">
          <a:xfrm>
            <a:off x="8908364" y="308244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black">
          <a:xfrm>
            <a:off x="9216179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black">
          <a:xfrm>
            <a:off x="9523990" y="2720826"/>
            <a:ext cx="111191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black">
          <a:xfrm>
            <a:off x="9826374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black">
          <a:xfrm>
            <a:off x="10134186" y="308244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145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 userDrawn="1"/>
        </p:nvGrpSpPr>
        <p:grpSpPr>
          <a:xfrm>
            <a:off x="3" y="-2056030"/>
            <a:ext cx="13110173" cy="19379147"/>
            <a:chOff x="0" y="-2056029"/>
            <a:chExt cx="13110173" cy="19379146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0699" y="3308943"/>
              <a:ext cx="2305719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0" name="Rounded Rectangle 39"/>
            <p:cNvSpPr/>
            <p:nvPr userDrawn="1"/>
          </p:nvSpPr>
          <p:spPr>
            <a:xfrm>
              <a:off x="0" y="123668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 rot="10800000">
              <a:off x="1351370" y="424860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85" rtl="0" eaLnBrk="1" latinLnBrk="0" hangingPunct="1"/>
              <a:endParaRPr lang="en-US" sz="19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8778358" y="-205602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10804454" y="278378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 rot="10800000">
              <a:off x="4047043" y="174390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36693"/>
            <a:ext cx="10813350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3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455615" y="304803"/>
            <a:ext cx="841815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4782761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/>
          </p:nvPr>
        </p:nvSpPr>
        <p:spPr>
          <a:xfrm>
            <a:off x="314325" y="5273255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5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1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831273"/>
            <a:ext cx="11424907" cy="547808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3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6189" y="831273"/>
            <a:ext cx="5360092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15987" y="831273"/>
            <a:ext cx="5628454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67" y="13115"/>
            <a:ext cx="11438251" cy="651903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60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08618" y="841664"/>
            <a:ext cx="5392882" cy="5467696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Bef>
                <a:spcPts val="1480"/>
              </a:spcBef>
              <a:buNone/>
              <a:defRPr sz="2300">
                <a:solidFill>
                  <a:srgbClr val="435153"/>
                </a:solidFill>
                <a:latin typeface="+mj-lt"/>
              </a:defRPr>
            </a:lvl1pPr>
            <a:lvl2pPr marL="749252" indent="-3429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92873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5883" y="1600205"/>
            <a:ext cx="3495823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7" y="1600201"/>
            <a:ext cx="3457733" cy="4362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4" y="1600201"/>
            <a:ext cx="3510635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11" y="100584"/>
            <a:ext cx="355701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3401" y="100584"/>
            <a:ext cx="346557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0758" y="100584"/>
            <a:ext cx="351129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003473" y="862445"/>
            <a:ext cx="5049982" cy="5455228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 userDrawn="1"/>
        </p:nvSpPr>
        <p:spPr>
          <a:xfrm>
            <a:off x="859367" y="3060489"/>
            <a:ext cx="2467343" cy="646331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8409358" y="3708605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black">
          <a:xfrm>
            <a:off x="9088715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7921204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9548392" y="3697607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black">
          <a:xfrm>
            <a:off x="8676490" y="3697607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black">
          <a:xfrm>
            <a:off x="7997133" y="2930181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black">
          <a:xfrm>
            <a:off x="8299525" y="272082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black">
          <a:xfrm>
            <a:off x="8607334" y="2930183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black">
          <a:xfrm>
            <a:off x="8908364" y="308244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black">
          <a:xfrm>
            <a:off x="9216179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black">
          <a:xfrm>
            <a:off x="9523990" y="2720826"/>
            <a:ext cx="111191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black">
          <a:xfrm>
            <a:off x="9826374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black">
          <a:xfrm>
            <a:off x="10134186" y="308244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539292" y="5948637"/>
            <a:ext cx="798577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47413" y="5948637"/>
            <a:ext cx="630456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0606" y="5948637"/>
            <a:ext cx="630456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3807683" y="831275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1095669" y="471678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776212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7824455" y="6614160"/>
            <a:ext cx="1040145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9241869" y="661416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8" tIns="45715" rIns="91428" bIns="45715" anchor="ctr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921225" y="6719456"/>
            <a:ext cx="88316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3724579" y="6668598"/>
            <a:ext cx="1038871" cy="55463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6559405" y="1025239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7187313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 rot="10800000" flipH="1">
            <a:off x="454967" y="6708756"/>
            <a:ext cx="1040145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10714877" y="8318272"/>
            <a:ext cx="1040145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10880166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5026567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5"/>
            <a:ext cx="1216884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" y="6545269"/>
            <a:ext cx="12168841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1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85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33"/>
            <a:ext cx="10813350" cy="2907239"/>
          </a:xfrm>
        </p:spPr>
        <p:txBody>
          <a:bodyPr/>
          <a:lstStyle>
            <a:lvl1pPr algn="l" defTabSz="914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91" name="Group 67"/>
          <p:cNvGrpSpPr/>
          <p:nvPr userDrawn="1"/>
        </p:nvGrpSpPr>
        <p:grpSpPr>
          <a:xfrm>
            <a:off x="455617" y="301885"/>
            <a:ext cx="839969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</p:grpSp>
      <p:sp>
        <p:nvSpPr>
          <p:cNvPr id="57" name="Rectangle 5"/>
          <p:cNvSpPr>
            <a:spLocks noChangeArrowheads="1"/>
          </p:cNvSpPr>
          <p:nvPr userDrawn="1"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r>
              <a:rPr lang="en-US" sz="7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fld id="{DFCF27A5-1A5B-48D3-A060-2758FFBB1ADD}" type="slidenum">
              <a:rPr lang="en-US" sz="700">
                <a:solidFill>
                  <a:srgbClr val="C0C0C0"/>
                </a:solidFill>
              </a:rPr>
              <a:pPr algn="r" defTabSz="814285"/>
              <a:t>‹#›</a:t>
            </a:fld>
            <a:endParaRPr lang="en-US" sz="700" dirty="0">
              <a:solidFill>
                <a:srgbClr val="C0C0C0"/>
              </a:solidFill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6" y="4785927"/>
            <a:ext cx="10810875" cy="395288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677"/>
            <a:ext cx="10829926" cy="400051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2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defTabSz="814285"/>
            <a:r>
              <a:rPr lang="en-US" sz="700" dirty="0" smtClean="0">
                <a:solidFill>
                  <a:srgbClr val="C0C0C0"/>
                </a:solidFill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295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gue texture.jpg"/>
          <p:cNvPicPr>
            <a:picLocks noChangeAspect="1"/>
          </p:cNvPicPr>
          <p:nvPr/>
        </p:nvPicPr>
        <p:blipFill>
          <a:blip r:embed="rId10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8" y="432215"/>
            <a:ext cx="11438253" cy="838200"/>
          </a:xfrm>
          <a:prstGeom prst="rect">
            <a:avLst/>
          </a:prstGeom>
        </p:spPr>
        <p:txBody>
          <a:bodyPr vert="horz" lIns="82284" tIns="45715" rIns="82284" bIns="45715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8" y="1339749"/>
            <a:ext cx="11438253" cy="4965699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01" r:id="rId3"/>
    <p:sldLayoutId id="2147483902" r:id="rId4"/>
    <p:sldLayoutId id="2147483931" r:id="rId5"/>
    <p:sldLayoutId id="2147483906" r:id="rId6"/>
    <p:sldLayoutId id="2147483911" r:id="rId7"/>
    <p:sldLayoutId id="2147483925" r:id="rId8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285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572" indent="-228572" algn="l" defTabSz="914285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352" indent="0" algn="l" defTabSz="914285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9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428" indent="-1588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889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588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gue texture.jpg"/>
          <p:cNvPicPr>
            <a:picLocks noChangeAspect="1"/>
          </p:cNvPicPr>
          <p:nvPr/>
        </p:nvPicPr>
        <p:blipFill>
          <a:blip r:embed="rId10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8" y="432215"/>
            <a:ext cx="11438253" cy="838200"/>
          </a:xfrm>
          <a:prstGeom prst="rect">
            <a:avLst/>
          </a:prstGeom>
        </p:spPr>
        <p:txBody>
          <a:bodyPr vert="horz" lIns="82284" tIns="45715" rIns="82284" bIns="45715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8" y="1339749"/>
            <a:ext cx="11438253" cy="4965699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defTabSz="814285"/>
            <a:r>
              <a:rPr lang="en-US" sz="700" dirty="0" smtClean="0">
                <a:solidFill>
                  <a:srgbClr val="C0C0C0"/>
                </a:solidFill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r>
              <a:rPr lang="en-US" sz="7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fld id="{DFCF27A5-1A5B-48D3-A060-2758FFBB1ADD}" type="slidenum">
              <a:rPr lang="en-US" sz="700">
                <a:solidFill>
                  <a:srgbClr val="C0C0C0"/>
                </a:solidFill>
              </a:rPr>
              <a:pPr algn="r" defTabSz="814285"/>
              <a:t>‹#›</a:t>
            </a:fld>
            <a:endParaRPr lang="en-US" sz="7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285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572" indent="-228572" algn="l" defTabSz="914285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352" indent="0" algn="l" defTabSz="914285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9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428" indent="-1588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889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588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uanpe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ckert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id/draft-ietf-mboned-auto-multica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3810" TargetMode="External"/><Relationship Id="rId2" Type="http://schemas.openxmlformats.org/officeDocument/2006/relationships/hyperlink" Target="http://tools.ietf.org/html/rfc337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ools.ietf.org/html/rfc367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co/SSMAMTtools.gif" TargetMode="External"/><Relationship Id="rId2" Type="http://schemas.openxmlformats.org/officeDocument/2006/relationships/hyperlink" Target="https://github.com/cisco/SSMAMTtool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isco.box.com/s/0e2zh32opzqrg24vlf3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sco/SSMAMTtool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5114" y="1236693"/>
            <a:ext cx="11783472" cy="2918779"/>
          </a:xfrm>
        </p:spPr>
        <p:txBody>
          <a:bodyPr/>
          <a:lstStyle/>
          <a:p>
            <a:r>
              <a:rPr lang="en-US" sz="3600" dirty="0"/>
              <a:t>EBU Workshop, 09/24/2014 </a:t>
            </a:r>
            <a:r>
              <a:rPr lang="en-US" sz="3600" dirty="0" smtClean="0"/>
              <a:t>Geneva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/>
              <a:t>Developing for SSM and AMT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9021" y="4155472"/>
            <a:ext cx="9369808" cy="1795346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Duanpei </a:t>
            </a:r>
            <a:r>
              <a:rPr lang="en-US" sz="2400" dirty="0" smtClean="0">
                <a:ea typeface="ＭＳ Ｐゴシック" pitchFamily="34" charset="-128"/>
              </a:rPr>
              <a:t>Wu, </a:t>
            </a:r>
            <a:r>
              <a:rPr lang="en-US" sz="2400" dirty="0">
                <a:ea typeface="ＭＳ Ｐゴシック" pitchFamily="34" charset="-128"/>
                <a:hlinkClick r:id="rId3"/>
              </a:rPr>
              <a:t>duanpei@cisco.com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Toerless </a:t>
            </a:r>
            <a:r>
              <a:rPr lang="en-US" sz="2400" dirty="0" smtClean="0">
                <a:ea typeface="ＭＳ Ｐゴシック" pitchFamily="34" charset="-128"/>
              </a:rPr>
              <a:t>Eckert,  </a:t>
            </a:r>
            <a:r>
              <a:rPr lang="en-US" sz="2400" dirty="0">
                <a:ea typeface="ＭＳ Ｐゴシック" pitchFamily="34" charset="-128"/>
                <a:hlinkClick r:id="rId4"/>
              </a:rPr>
              <a:t>eckert@cisco.com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1900" dirty="0" smtClean="0"/>
              <a:t>Sept</a:t>
            </a:r>
            <a:r>
              <a:rPr lang="en-US" sz="1900" dirty="0"/>
              <a:t>. </a:t>
            </a:r>
            <a:r>
              <a:rPr lang="en-US" sz="1900" smtClean="0"/>
              <a:t>19, </a:t>
            </a:r>
            <a:r>
              <a:rPr lang="en-US" sz="19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9140159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tunnel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842209"/>
            <a:ext cx="69058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AMT works correctly by subscribing a channel </a:t>
            </a: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Subscribe a channel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0" y="1896810"/>
            <a:ext cx="11204461" cy="202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340" y="4355430"/>
            <a:ext cx="98318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amtpoll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subscribes a AMT channel and prints out the packet received. The source code is in …/[amt_gw_10]/test/</a:t>
            </a:r>
            <a:r>
              <a:rPr lang="en-US" i="1" dirty="0" err="1" smtClean="0">
                <a:solidFill>
                  <a:srgbClr val="000000"/>
                </a:solidFill>
              </a:rPr>
              <a:t>amtpoll.c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94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7307" y="3055434"/>
            <a:ext cx="6486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AMT Gateway Library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804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5" y="0"/>
            <a:ext cx="11438251" cy="838200"/>
          </a:xfrm>
        </p:spPr>
        <p:txBody>
          <a:bodyPr/>
          <a:lstStyle/>
          <a:p>
            <a:r>
              <a:rPr lang="en-US" dirty="0" smtClean="0"/>
              <a:t>AMT Gateway Protocols </a:t>
            </a:r>
            <a:r>
              <a:rPr lang="en-US" dirty="0"/>
              <a:t>Implementation </a:t>
            </a:r>
            <a:r>
              <a:rPr lang="en-US" dirty="0" smtClean="0"/>
              <a:t>and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5" y="978196"/>
            <a:ext cx="11424907" cy="5331165"/>
          </a:xfrm>
        </p:spPr>
        <p:txBody>
          <a:bodyPr/>
          <a:lstStyle/>
          <a:p>
            <a:pPr marL="171419" indent="-171419"/>
            <a:r>
              <a:rPr lang="en-US" sz="3200" b="1" dirty="0">
                <a:solidFill>
                  <a:srgbClr val="000000"/>
                </a:solidFill>
                <a:hlinkClick r:id="rId2"/>
              </a:rPr>
              <a:t>Automatic Multicast </a:t>
            </a:r>
            <a:r>
              <a:rPr lang="en-US" sz="3200" b="1" dirty="0" smtClean="0">
                <a:solidFill>
                  <a:srgbClr val="000000"/>
                </a:solidFill>
                <a:hlinkClick r:id="rId2"/>
              </a:rPr>
              <a:t>Tunneling  </a:t>
            </a:r>
            <a:r>
              <a:rPr lang="en-US" sz="3200" b="1" dirty="0" smtClean="0">
                <a:solidFill>
                  <a:srgbClr val="000000"/>
                </a:solidFill>
              </a:rPr>
              <a:t>-- version 17</a:t>
            </a:r>
          </a:p>
          <a:p>
            <a:pPr marL="349199" lvl="1" indent="-171419"/>
            <a:r>
              <a:rPr lang="en-US" sz="2400" b="1" dirty="0" smtClean="0">
                <a:solidFill>
                  <a:srgbClr val="000000"/>
                </a:solidFill>
              </a:rPr>
              <a:t>Implemented</a:t>
            </a:r>
            <a:r>
              <a:rPr lang="en-US" sz="2400" b="1" i="1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2400" b="1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(1) Six messages: Relay Discovery, Relay Advertisement, Request, Membership Query , Membership Update and multicast </a:t>
            </a:r>
            <a:r>
              <a:rPr lang="en-US" sz="2000" i="1" dirty="0" err="1" smtClean="0">
                <a:solidFill>
                  <a:srgbClr val="000000"/>
                </a:solidFill>
              </a:rPr>
              <a:t>dataMIP</a:t>
            </a:r>
            <a:r>
              <a:rPr lang="en-US" sz="2000" i="1" dirty="0" smtClean="0">
                <a:solidFill>
                  <a:srgbClr val="000000"/>
                </a:solidFill>
              </a:rPr>
              <a:t> v4 complete; IP v6 in progress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(2) IP v4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(3) Periodic Three-way handshake :  Request 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Membership </a:t>
            </a:r>
            <a:r>
              <a:rPr lang="en-US" sz="2000" i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Queuy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membership Update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  <a:sym typeface="Wingdings" panose="05000000000000000000" pitchFamily="2" charset="2"/>
              </a:rPr>
              <a:t> 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(4) Retry with timing: initial time   2^#iterations</a:t>
            </a:r>
          </a:p>
          <a:p>
            <a:pPr marL="349199" lvl="1" indent="-171419"/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	(5) default timeout: as specified in protocols such as 125seconds for query interval</a:t>
            </a:r>
          </a:p>
          <a:p>
            <a:pPr marL="349199" lvl="1" indent="-171419"/>
            <a:r>
              <a:rPr lang="en-US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Not yet implemented today:</a:t>
            </a:r>
          </a:p>
          <a:p>
            <a:pPr marL="349199" lvl="1" indent="-171419"/>
            <a:r>
              <a:rPr 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(1) one message: Teardown (optional gateway message)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  <a:sym typeface="Wingdings" panose="05000000000000000000" pitchFamily="2" charset="2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(2) IP v6</a:t>
            </a:r>
            <a:endParaRPr lang="en-US" sz="20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171419" indent="-171419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009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5" y="0"/>
            <a:ext cx="11438251" cy="838200"/>
          </a:xfrm>
        </p:spPr>
        <p:txBody>
          <a:bodyPr/>
          <a:lstStyle/>
          <a:p>
            <a:r>
              <a:rPr lang="en-US" dirty="0" smtClean="0"/>
              <a:t>AMT </a:t>
            </a:r>
            <a:r>
              <a:rPr lang="en-US" dirty="0"/>
              <a:t>Gateway Protocols Implementation </a:t>
            </a:r>
            <a:r>
              <a:rPr lang="en-US" dirty="0" smtClean="0"/>
              <a:t>and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5" y="978196"/>
            <a:ext cx="11424907" cy="5331165"/>
          </a:xfrm>
        </p:spPr>
        <p:txBody>
          <a:bodyPr/>
          <a:lstStyle/>
          <a:p>
            <a:pPr marL="171419" lvl="1" indent="-171419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fr-FR" sz="2400" b="1" dirty="0" smtClean="0">
                <a:solidFill>
                  <a:srgbClr val="000000"/>
                </a:solidFill>
              </a:rPr>
              <a:t>Internet </a:t>
            </a:r>
            <a:r>
              <a:rPr lang="fr-FR" sz="2400" b="1" dirty="0">
                <a:solidFill>
                  <a:srgbClr val="000000"/>
                </a:solidFill>
              </a:rPr>
              <a:t>Group Management Protocol, </a:t>
            </a:r>
            <a:r>
              <a:rPr lang="fr-FR" sz="2400" b="1" dirty="0" smtClean="0">
                <a:solidFill>
                  <a:srgbClr val="000000"/>
                </a:solidFill>
                <a:hlinkClick r:id="rId2"/>
              </a:rPr>
              <a:t>IGMPv3</a:t>
            </a:r>
            <a:r>
              <a:rPr lang="fr-FR" sz="2400" b="1" dirty="0" smtClean="0">
                <a:solidFill>
                  <a:srgbClr val="000000"/>
                </a:solidFill>
              </a:rPr>
              <a:t/>
            </a:r>
            <a:br>
              <a:rPr lang="fr-FR" sz="2400" b="1" dirty="0" smtClean="0">
                <a:solidFill>
                  <a:srgbClr val="000000"/>
                </a:solidFill>
              </a:rPr>
            </a:br>
            <a:r>
              <a:rPr lang="fr-FR" sz="2400" b="1" dirty="0" smtClean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Implemented</a:t>
            </a:r>
            <a:r>
              <a:rPr lang="fr-FR" sz="2400" dirty="0" smtClean="0">
                <a:solidFill>
                  <a:srgbClr val="000000"/>
                </a:solidFill>
              </a:rPr>
              <a:t>: </a:t>
            </a:r>
            <a:r>
              <a:rPr lang="fr-FR" sz="1800" dirty="0" smtClean="0">
                <a:solidFill>
                  <a:srgbClr val="000000"/>
                </a:solidFill>
              </a:rPr>
              <a:t>Version </a:t>
            </a:r>
            <a:r>
              <a:rPr lang="fr-FR" sz="1800" dirty="0">
                <a:solidFill>
                  <a:srgbClr val="000000"/>
                </a:solidFill>
              </a:rPr>
              <a:t>3 for IP </a:t>
            </a:r>
            <a:r>
              <a:rPr lang="fr-FR" sz="1800" dirty="0" smtClean="0">
                <a:solidFill>
                  <a:srgbClr val="000000"/>
                </a:solidFill>
              </a:rPr>
              <a:t>v4</a:t>
            </a:r>
            <a:endParaRPr lang="fr-FR" sz="1600" dirty="0">
              <a:solidFill>
                <a:srgbClr val="000000"/>
              </a:solidFill>
            </a:endParaRPr>
          </a:p>
          <a:p>
            <a:pPr marL="171419" indent="-171419"/>
            <a:r>
              <a:rPr lang="fr-FR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Multicast </a:t>
            </a:r>
            <a:r>
              <a:rPr lang="en-US" sz="2400" b="1" dirty="0">
                <a:solidFill>
                  <a:srgbClr val="000000"/>
                </a:solidFill>
              </a:rPr>
              <a:t>Listener </a:t>
            </a:r>
            <a:r>
              <a:rPr lang="en-US" sz="2400" b="1" dirty="0" smtClean="0">
                <a:solidFill>
                  <a:srgbClr val="000000"/>
                </a:solidFill>
              </a:rPr>
              <a:t>Discovery, </a:t>
            </a:r>
            <a:r>
              <a:rPr lang="en-US" sz="2400" b="1" dirty="0" smtClean="0">
                <a:solidFill>
                  <a:srgbClr val="000000"/>
                </a:solidFill>
                <a:hlinkClick r:id="rId3"/>
              </a:rPr>
              <a:t>MLDv2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349199" lvl="1" indent="-171419"/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dirty="0" smtClean="0">
                <a:solidFill>
                  <a:srgbClr val="000000"/>
                </a:solidFill>
              </a:rPr>
              <a:t>ot yet implemented: Version 2  for IP v6</a:t>
            </a:r>
            <a:endParaRPr lang="fr-FR" sz="240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Socket Interface Extensions for Multicast Source Filters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Through socket lib,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setsockopt </a:t>
            </a:r>
            <a:r>
              <a:rPr lang="en-US" sz="1600" dirty="0" smtClean="0">
                <a:solidFill>
                  <a:srgbClr val="000000"/>
                </a:solidFill>
              </a:rPr>
              <a:t>(…, IP_ADD_SOURCE_MEMBERSHIP, …)  </a:t>
            </a:r>
          </a:p>
          <a:p>
            <a:pPr marL="228600" indent="-220663"/>
            <a:r>
              <a:rPr lang="en-US" sz="2400" b="1" dirty="0" smtClean="0">
                <a:solidFill>
                  <a:srgbClr val="000000"/>
                </a:solidFill>
              </a:rPr>
              <a:t>Others </a:t>
            </a:r>
          </a:p>
          <a:p>
            <a:pPr marL="7937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     </a:t>
            </a:r>
            <a:r>
              <a:rPr lang="en-US" sz="2000" b="1" i="1" dirty="0" smtClean="0">
                <a:solidFill>
                  <a:srgbClr val="000000"/>
                </a:solidFill>
              </a:rPr>
              <a:t>-- GNU C lib: such as Socket</a:t>
            </a:r>
          </a:p>
          <a:p>
            <a:pPr marL="7937" indent="0"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</a:rPr>
              <a:t>    -- …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294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All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Feature APIs</a:t>
            </a:r>
          </a:p>
          <a:p>
            <a:pPr lvl="1" defTabSz="917575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amt_openChannel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() 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-- 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open a 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channel through </a:t>
            </a:r>
            <a:r>
              <a:rPr lang="en-US" sz="1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ssm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or </a:t>
            </a:r>
            <a:r>
              <a:rPr lang="en-US" sz="1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with an option to try both and to use whichever gets first connected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amt_closeChanne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   </a:t>
            </a:r>
            <a:r>
              <a:rPr lang="en-US" sz="11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-- close the opened channel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amt_poll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-- poll the channel status: data-in, data-close, data-err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amt_recvfrom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		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-- receive packets (buffered) from the network through AMT/SSM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Sink API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amt_addRecvHook</a:t>
            </a:r>
            <a:r>
              <a:rPr lang="en-US" sz="1400" b="1" dirty="0" smtClean="0">
                <a:solidFill>
                  <a:srgbClr val="000000"/>
                </a:solidFill>
              </a:rPr>
              <a:t>() 	</a:t>
            </a:r>
            <a:r>
              <a:rPr lang="en-US" sz="1200" dirty="0" smtClean="0">
                <a:solidFill>
                  <a:srgbClr val="000000"/>
                </a:solidFill>
              </a:rPr>
              <a:t>-- callback functions to send received packets from AMT/SSM to the App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Status Check API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amt_getState</a:t>
            </a:r>
            <a:r>
              <a:rPr lang="en-US" sz="1200" b="1" dirty="0" smtClean="0">
                <a:solidFill>
                  <a:srgbClr val="000000"/>
                </a:solidFill>
              </a:rPr>
              <a:t>() 		</a:t>
            </a:r>
            <a:r>
              <a:rPr lang="en-US" sz="1200" dirty="0" smtClean="0">
                <a:solidFill>
                  <a:srgbClr val="000000"/>
                </a:solidFill>
              </a:rPr>
              <a:t>-- Get the channel or relay state: joining, joined, etc.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Initialization/reset APIs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Amt_init</a:t>
            </a:r>
            <a:r>
              <a:rPr lang="en-US" sz="1200" b="1" dirty="0" smtClean="0">
                <a:solidFill>
                  <a:srgbClr val="000000"/>
                </a:solidFill>
              </a:rPr>
              <a:t>()		</a:t>
            </a:r>
            <a:r>
              <a:rPr lang="en-US" sz="1200" dirty="0" smtClean="0">
                <a:solidFill>
                  <a:srgbClr val="000000"/>
                </a:solidFill>
              </a:rPr>
              <a:t>-- do initialization (optional)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amt_reset</a:t>
            </a:r>
            <a:r>
              <a:rPr lang="en-US" sz="1200" b="1" dirty="0" smtClean="0">
                <a:solidFill>
                  <a:srgbClr val="000000"/>
                </a:solidFill>
              </a:rPr>
              <a:t>() 		</a:t>
            </a:r>
            <a:r>
              <a:rPr lang="en-US" sz="1200" dirty="0" smtClean="0">
                <a:solidFill>
                  <a:srgbClr val="000000"/>
                </a:solidFill>
              </a:rPr>
              <a:t>-- reset the module to clear up resources and set the module to the initial state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Trace APIs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amt_setTraceSink</a:t>
            </a:r>
            <a:r>
              <a:rPr lang="en-US" sz="1200" b="1" dirty="0" smtClean="0">
                <a:solidFill>
                  <a:srgbClr val="000000"/>
                </a:solidFill>
              </a:rPr>
              <a:t>()	</a:t>
            </a:r>
            <a:r>
              <a:rPr lang="en-US" sz="1200" dirty="0" smtClean="0">
                <a:solidFill>
                  <a:srgbClr val="000000"/>
                </a:solidFill>
              </a:rPr>
              <a:t>-- set trace the hook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amt_setTraceLevel</a:t>
            </a:r>
            <a:r>
              <a:rPr lang="en-US" sz="1200" b="1" dirty="0" smtClean="0">
                <a:solidFill>
                  <a:srgbClr val="000000"/>
                </a:solidFill>
              </a:rPr>
              <a:t>()	</a:t>
            </a:r>
            <a:r>
              <a:rPr lang="en-US" sz="1200" dirty="0" smtClean="0">
                <a:solidFill>
                  <a:srgbClr val="000000"/>
                </a:solidFill>
              </a:rPr>
              <a:t>-- set trace level</a:t>
            </a:r>
          </a:p>
          <a:p>
            <a:pPr marL="282575" indent="-282575"/>
            <a:r>
              <a:rPr lang="en-US" sz="1600" b="1" dirty="0" smtClean="0">
                <a:solidFill>
                  <a:srgbClr val="000000"/>
                </a:solidFill>
              </a:rPr>
              <a:t>Other APIs</a:t>
            </a:r>
          </a:p>
          <a:p>
            <a:pPr marL="460355" lvl="1" indent="-282575"/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</a:rPr>
              <a:t>amt_getVer</a:t>
            </a:r>
            <a:r>
              <a:rPr lang="en-US" sz="1200" dirty="0" smtClean="0">
                <a:solidFill>
                  <a:srgbClr val="000000"/>
                </a:solidFill>
              </a:rPr>
              <a:t>()		-- get the version of 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the module: the date code posted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marL="171419" indent="-171419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31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/>
          <p:cNvSpPr/>
          <p:nvPr/>
        </p:nvSpPr>
        <p:spPr>
          <a:xfrm>
            <a:off x="729343" y="3256914"/>
            <a:ext cx="3701143" cy="1725001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Call-flows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1711" y="760575"/>
            <a:ext cx="3308548" cy="568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952" lvl="1" indent="-228600"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65642" y="1510578"/>
            <a:ext cx="2246398" cy="34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2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02099" y="2105315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79779" y="3413521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71839" y="3934467"/>
            <a:ext cx="2832412" cy="2843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Elbow Connector 11"/>
          <p:cNvCxnSpPr>
            <a:stCxn id="13" idx="1"/>
            <a:endCxn id="9" idx="1"/>
          </p:cNvCxnSpPr>
          <p:nvPr/>
        </p:nvCxnSpPr>
        <p:spPr>
          <a:xfrm rot="10800000" flipH="1">
            <a:off x="1271839" y="3570948"/>
            <a:ext cx="7940" cy="1101414"/>
          </a:xfrm>
          <a:prstGeom prst="bentConnector3">
            <a:avLst>
              <a:gd name="adj1" fmla="val -2879093"/>
            </a:avLst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71839" y="4473519"/>
            <a:ext cx="2832412" cy="3976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Call-APP()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2688841" y="1329287"/>
            <a:ext cx="7144" cy="181291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58" idx="0"/>
          </p:cNvCxnSpPr>
          <p:nvPr/>
        </p:nvCxnSpPr>
        <p:spPr>
          <a:xfrm flipH="1">
            <a:off x="2686062" y="1855253"/>
            <a:ext cx="2779" cy="365319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2" idx="2"/>
            <a:endCxn id="9" idx="0"/>
          </p:cNvCxnSpPr>
          <p:nvPr/>
        </p:nvCxnSpPr>
        <p:spPr>
          <a:xfrm>
            <a:off x="2686062" y="3032551"/>
            <a:ext cx="9923" cy="380970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 flipH="1">
            <a:off x="2688045" y="3728375"/>
            <a:ext cx="7940" cy="206092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3" idx="0"/>
          </p:cNvCxnSpPr>
          <p:nvPr/>
        </p:nvCxnSpPr>
        <p:spPr>
          <a:xfrm>
            <a:off x="2688045" y="4218823"/>
            <a:ext cx="0" cy="254696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202099" y="5171030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202099" y="5810751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8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13" idx="2"/>
            <a:endCxn id="69" idx="0"/>
          </p:cNvCxnSpPr>
          <p:nvPr/>
        </p:nvCxnSpPr>
        <p:spPr>
          <a:xfrm>
            <a:off x="2688045" y="4871204"/>
            <a:ext cx="796" cy="299826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9" idx="2"/>
            <a:endCxn id="70" idx="0"/>
          </p:cNvCxnSpPr>
          <p:nvPr/>
        </p:nvCxnSpPr>
        <p:spPr>
          <a:xfrm>
            <a:off x="2688841" y="5555814"/>
            <a:ext cx="0" cy="25493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789368" y="760575"/>
            <a:ext cx="3308548" cy="568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952" lvl="1" indent="-228600"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320443" y="1682914"/>
            <a:ext cx="2246398" cy="34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2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027436" y="310214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095864" y="4476290"/>
            <a:ext cx="2832412" cy="3976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Call-APP()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Straight Arrow Connector 105"/>
          <p:cNvCxnSpPr>
            <a:stCxn id="99" idx="2"/>
            <a:endCxn id="100" idx="0"/>
          </p:cNvCxnSpPr>
          <p:nvPr/>
        </p:nvCxnSpPr>
        <p:spPr>
          <a:xfrm>
            <a:off x="8443642" y="1329287"/>
            <a:ext cx="0" cy="35362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19" idx="0"/>
          </p:cNvCxnSpPr>
          <p:nvPr/>
        </p:nvCxnSpPr>
        <p:spPr>
          <a:xfrm>
            <a:off x="8443642" y="2027589"/>
            <a:ext cx="0" cy="38057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7017755" y="5080782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025328" y="5859806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Straight Arrow Connector 112"/>
          <p:cNvCxnSpPr>
            <a:stCxn id="105" idx="2"/>
            <a:endCxn id="111" idx="0"/>
          </p:cNvCxnSpPr>
          <p:nvPr/>
        </p:nvCxnSpPr>
        <p:spPr>
          <a:xfrm flipH="1">
            <a:off x="8504497" y="4873975"/>
            <a:ext cx="7573" cy="20680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2"/>
            <a:endCxn id="112" idx="0"/>
          </p:cNvCxnSpPr>
          <p:nvPr/>
        </p:nvCxnSpPr>
        <p:spPr>
          <a:xfrm>
            <a:off x="8504497" y="5465566"/>
            <a:ext cx="7573" cy="394240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159829" y="3393362"/>
            <a:ext cx="526106" cy="46166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027436" y="2408166"/>
            <a:ext cx="2832412" cy="3095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</a:rPr>
              <a:t>amt_addRecvHook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103437" y="322046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192990" y="334182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>
            <a:stCxn id="119" idx="2"/>
            <a:endCxn id="101" idx="0"/>
          </p:cNvCxnSpPr>
          <p:nvPr/>
        </p:nvCxnSpPr>
        <p:spPr>
          <a:xfrm>
            <a:off x="8443642" y="2717697"/>
            <a:ext cx="0" cy="384452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19" idx="1"/>
            <a:endCxn id="105" idx="1"/>
          </p:cNvCxnSpPr>
          <p:nvPr/>
        </p:nvCxnSpPr>
        <p:spPr>
          <a:xfrm rot="10800000" flipH="1" flipV="1">
            <a:off x="7027436" y="2562931"/>
            <a:ext cx="68428" cy="2112201"/>
          </a:xfrm>
          <a:prstGeom prst="bentConnector3">
            <a:avLst>
              <a:gd name="adj1" fmla="val -334074"/>
            </a:avLst>
          </a:prstGeom>
          <a:ln w="635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7116859" y="5171030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185417" y="5250588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749065" y="2075414"/>
            <a:ext cx="136447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Packet sink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269856" y="2220572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285336" y="5229882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2" name="Elbow Connector 161"/>
          <p:cNvCxnSpPr>
            <a:stCxn id="154" idx="3"/>
            <a:endCxn id="123" idx="3"/>
          </p:cNvCxnSpPr>
          <p:nvPr/>
        </p:nvCxnSpPr>
        <p:spPr>
          <a:xfrm flipH="1" flipV="1">
            <a:off x="10025402" y="3496595"/>
            <a:ext cx="133499" cy="1946385"/>
          </a:xfrm>
          <a:prstGeom prst="bentConnector3">
            <a:avLst>
              <a:gd name="adj1" fmla="val -171237"/>
            </a:avLst>
          </a:prstGeom>
          <a:ln w="6350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1269856" y="2717697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0" name="Straight Arrow Connector 199"/>
          <p:cNvCxnSpPr>
            <a:stCxn id="158" idx="2"/>
            <a:endCxn id="182" idx="0"/>
          </p:cNvCxnSpPr>
          <p:nvPr/>
        </p:nvCxnSpPr>
        <p:spPr>
          <a:xfrm>
            <a:off x="2686062" y="2530103"/>
            <a:ext cx="0" cy="187594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/>
          <p:cNvSpPr/>
          <p:nvPr/>
        </p:nvSpPr>
        <p:spPr>
          <a:xfrm>
            <a:off x="7088291" y="3881015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035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02772" y="1132114"/>
            <a:ext cx="5442858" cy="4016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59287" y="831273"/>
            <a:ext cx="5476516" cy="5478087"/>
          </a:xfrm>
        </p:spPr>
        <p:txBody>
          <a:bodyPr/>
          <a:lstStyle/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APIs:  </a:t>
            </a:r>
          </a:p>
          <a:p>
            <a:pPr marL="349199" lvl="1" indent="-171419"/>
            <a:r>
              <a:rPr lang="en-US" sz="1400" b="1" dirty="0" smtClean="0">
                <a:solidFill>
                  <a:srgbClr val="000000"/>
                </a:solidFill>
              </a:rPr>
              <a:t>-- </a:t>
            </a:r>
            <a:r>
              <a:rPr lang="en-US" sz="1400" dirty="0" smtClean="0">
                <a:solidFill>
                  <a:srgbClr val="000000"/>
                </a:solidFill>
              </a:rPr>
              <a:t>A layer to provide AMT features to the Apps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feature Implementation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The actual AMT feature implementation module for such as tunnel setup, query, packet receiving and dispatching.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Timer Module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simple timing wheel to provide the keep-alive three-way handshaking and request retrying timer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Trace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trace module for debugging. The trace could be shown internally using “print” or through a hook API to the App.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Utility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bound of handy code to provide cross-platform utility features, such as getting the current time and creating a thread. (Currently, only Linux supported)</a:t>
            </a:r>
          </a:p>
          <a:p>
            <a:pPr marL="171419" indent="-171419"/>
            <a:r>
              <a:rPr lang="en-US" sz="1600" b="1" dirty="0" err="1" smtClean="0">
                <a:solidFill>
                  <a:srgbClr val="000000"/>
                </a:solidFill>
              </a:rPr>
              <a:t>ex_sock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Code to implement the required socket features for the AMT module lib. The code is intended to be replaced for different applications.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2262" y="1426026"/>
            <a:ext cx="4920342" cy="32657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APIs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2262" y="2362198"/>
            <a:ext cx="2198911" cy="264523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Feature Implementation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59629" y="4234543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Trace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59631" y="3254828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Utility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9632" y="2362198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module</a:t>
            </a: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2841173" y="2732312"/>
            <a:ext cx="718459" cy="0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2841173" y="3614054"/>
            <a:ext cx="718458" cy="10888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41171" y="4593769"/>
            <a:ext cx="718458" cy="10888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2262" y="5460275"/>
            <a:ext cx="4920338" cy="657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e</a:t>
            </a:r>
            <a:r>
              <a:rPr lang="en-US" b="1" dirty="0" err="1" smtClean="0">
                <a:solidFill>
                  <a:srgbClr val="000000"/>
                </a:solidFill>
              </a:rPr>
              <a:t>x_sock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i="1" dirty="0" smtClean="0">
                <a:solidFill>
                  <a:srgbClr val="000000"/>
                </a:solidFill>
              </a:rPr>
              <a:t>(External Socket code (lib) for AMT)</a:t>
            </a:r>
          </a:p>
        </p:txBody>
      </p:sp>
      <p:sp>
        <p:nvSpPr>
          <p:cNvPr id="21" name="Up-Down Arrow 20"/>
          <p:cNvSpPr/>
          <p:nvPr/>
        </p:nvSpPr>
        <p:spPr>
          <a:xfrm>
            <a:off x="2841171" y="5148943"/>
            <a:ext cx="261260" cy="311332"/>
          </a:xfrm>
          <a:prstGeom prst="up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Up-Down Arrow 21"/>
          <p:cNvSpPr/>
          <p:nvPr/>
        </p:nvSpPr>
        <p:spPr>
          <a:xfrm>
            <a:off x="1736271" y="1752597"/>
            <a:ext cx="272143" cy="620485"/>
          </a:xfrm>
          <a:prstGeom prst="up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6519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782056" y="1035264"/>
            <a:ext cx="3083088" cy="38544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AMT Lib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code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58805" y="2859148"/>
            <a:ext cx="2129589" cy="5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</a:rPr>
              <a:t>a</a:t>
            </a:r>
            <a:r>
              <a:rPr lang="en-US" sz="1600" b="1" dirty="0" err="1" smtClean="0">
                <a:solidFill>
                  <a:srgbClr val="000000"/>
                </a:solidFill>
              </a:rPr>
              <a:t>mt_sock</a:t>
            </a:r>
            <a:r>
              <a:rPr lang="en-US" sz="1600" b="1" dirty="0" smtClean="0">
                <a:solidFill>
                  <a:srgbClr val="000000"/>
                </a:solidFill>
              </a:rPr>
              <a:t> Wrapper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469356" y="3905896"/>
            <a:ext cx="1708487" cy="5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EX_SOCK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08808" y="2859147"/>
            <a:ext cx="1708487" cy="5195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  <a:prstDash val="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EX_SOCK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5349" y="1266051"/>
            <a:ext cx="22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AMT GW Lib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3"/>
            <a:endCxn id="24" idx="1"/>
          </p:cNvCxnSpPr>
          <p:nvPr/>
        </p:nvCxnSpPr>
        <p:spPr>
          <a:xfrm flipV="1">
            <a:off x="3388394" y="3118919"/>
            <a:ext cx="920414" cy="1"/>
          </a:xfrm>
          <a:prstGeom prst="straightConnector1">
            <a:avLst/>
          </a:prstGeom>
          <a:ln w="98425">
            <a:solidFill>
              <a:schemeClr val="accent6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1969" y="3378690"/>
            <a:ext cx="0" cy="527205"/>
          </a:xfrm>
          <a:prstGeom prst="straightConnector1">
            <a:avLst/>
          </a:prstGeom>
          <a:ln w="9842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0168" y="377228"/>
            <a:ext cx="58473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ex_socke</a:t>
            </a:r>
            <a:r>
              <a:rPr lang="en-US" dirty="0" smtClean="0">
                <a:solidFill>
                  <a:srgbClr val="000000"/>
                </a:solidFill>
              </a:rPr>
              <a:t> code provides the necessary socket functions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dirty="0" err="1" smtClean="0">
                <a:solidFill>
                  <a:srgbClr val="000000"/>
                </a:solidFill>
              </a:rPr>
              <a:t>amt_sock</a:t>
            </a:r>
            <a:r>
              <a:rPr lang="en-US" dirty="0" smtClean="0">
                <a:solidFill>
                  <a:srgbClr val="000000"/>
                </a:solidFill>
              </a:rPr>
              <a:t> wraps the </a:t>
            </a:r>
            <a:r>
              <a:rPr lang="en-US" dirty="0" err="1" smtClean="0">
                <a:solidFill>
                  <a:srgbClr val="000000"/>
                </a:solidFill>
              </a:rPr>
              <a:t>ex_sock</a:t>
            </a:r>
            <a:r>
              <a:rPr lang="en-US" dirty="0" smtClean="0">
                <a:solidFill>
                  <a:srgbClr val="000000"/>
                </a:solidFill>
              </a:rPr>
              <a:t> code or lib. The other </a:t>
            </a:r>
            <a:r>
              <a:rPr lang="en-US" dirty="0" err="1" smtClean="0">
                <a:solidFill>
                  <a:srgbClr val="000000"/>
                </a:solidFill>
              </a:rPr>
              <a:t>amt</a:t>
            </a:r>
            <a:r>
              <a:rPr lang="en-US" dirty="0" smtClean="0">
                <a:solidFill>
                  <a:srgbClr val="000000"/>
                </a:solidFill>
              </a:rPr>
              <a:t> lib code calls the APIs provided in </a:t>
            </a:r>
            <a:r>
              <a:rPr lang="en-US" dirty="0" err="1" smtClean="0">
                <a:solidFill>
                  <a:srgbClr val="000000"/>
                </a:solidFill>
              </a:rPr>
              <a:t>amt_sock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ex_sock</a:t>
            </a:r>
            <a:r>
              <a:rPr lang="en-US" dirty="0" smtClean="0">
                <a:solidFill>
                  <a:srgbClr val="000000"/>
                </a:solidFill>
              </a:rPr>
              <a:t> could compiled as integrated part of lib or used as an external lib. </a:t>
            </a:r>
          </a:p>
          <a:p>
            <a:pPr marL="457200" indent="-457200">
              <a:buAutoNum type="arabicParenBoth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75349" y="1885333"/>
            <a:ext cx="2129589" cy="51954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Other AMT code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2237874" y="2404876"/>
            <a:ext cx="300789" cy="454271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908884" y="3642292"/>
            <a:ext cx="6927012" cy="193899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amt_setSSMTTL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(s32 s,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ex_setSSMTTL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amt_joinSSMGroup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(s32 s,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ex_joinSSMGroup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8075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Source Code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551" y="867889"/>
            <a:ext cx="11626947" cy="5447645"/>
          </a:xfrm>
          <a:prstGeom prst="rect">
            <a:avLst/>
          </a:prstGeom>
          <a:solidFill>
            <a:schemeClr val="bg2"/>
          </a:solidFill>
        </p:spPr>
        <p:txBody>
          <a:bodyPr wrap="square" numCol="2" spcCol="91440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57200" indent="-45720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amt_impl.c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amt_impl.h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amt_sock.c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amt_sock.h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amt_utility.c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amt_utility.h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nclude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linux: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libamt.a</a:t>
            </a:r>
            <a:endParaRPr lang="fr-F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ndroid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inux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-347663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amtchk.c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amtfeeder.c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amtsink.c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amtstream.c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/>
            <a:r>
              <a:rPr 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/>
            <a:r>
              <a:rPr 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/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fr-FR" sz="1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>
              <a:tabLst>
                <a:tab pos="511175" algn="l"/>
              </a:tabLst>
            </a:pP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7663"/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amtchk</a:t>
            </a:r>
            <a:r>
              <a:rPr lang="fr-FR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amtfeeder</a:t>
            </a: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amtsink</a:t>
            </a: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amtstream</a:t>
            </a:r>
            <a:endParaRPr lang="fr-FR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05063" indent="-1490663"/>
            <a:r>
              <a:rPr lang="fr-F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trace-server: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traceServer.c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traceServer</a:t>
            </a:r>
            <a:endParaRPr lang="fr-FR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>
              <a:tabLst>
                <a:tab pos="511175" algn="l"/>
              </a:tabLst>
            </a:pP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>
              <a:tabLst>
                <a:tab pos="511175" algn="l"/>
              </a:tabLst>
            </a:pP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indent="-403225"/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-347663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ex_sock_exp.h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ex_sock.h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ocs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amt_gw_lib_v5.pptx</a:t>
            </a:r>
            <a:b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xamples: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ex1.c ex2.c ex3.c ex4.c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41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438" y="846117"/>
            <a:ext cx="1095827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open a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 or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try with both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return a handle for success or NULL for failure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3146425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ipv4_t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	  /*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IP to find a relays; 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not used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only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ipv4_t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group,    	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IP of SSM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ipv4_t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source,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IP of SSM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port,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destination IP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packets 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amt_connect_req_e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through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both 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484" y="3330102"/>
            <a:ext cx="7552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open a channel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asynchronously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channel state could be accessed through </a:t>
            </a:r>
            <a:r>
              <a:rPr lang="en-US" sz="2000" b="1" dirty="0" err="1" smtClean="0">
                <a:solidFill>
                  <a:srgbClr val="000000"/>
                </a:solidFill>
              </a:rPr>
              <a:t>amt_getState</a:t>
            </a:r>
            <a:r>
              <a:rPr lang="en-US" sz="2000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654" y="4779788"/>
            <a:ext cx="9960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AMT_CONNECT_REQ_NONE  = 0,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AMT_CONNECT_REQ_SSM   = 1,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only.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nycast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used.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AMT_CONNECT_REQ_RELAY = 2,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only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AMT_CONNECT_REQ_ANY   = 3,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either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Whichever gets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	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 first is selected as the connection.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AMT_CONNECT_REQ_END,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amt_connect_req_e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66636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AMT </a:t>
            </a:r>
            <a:r>
              <a:rPr lang="en-US" sz="2800" b="1" dirty="0">
                <a:solidFill>
                  <a:srgbClr val="000000"/>
                </a:solidFill>
              </a:rPr>
              <a:t>Relay </a:t>
            </a:r>
            <a:r>
              <a:rPr lang="en-US" sz="2800" b="1" dirty="0" smtClean="0">
                <a:solidFill>
                  <a:srgbClr val="000000"/>
                </a:solidFill>
              </a:rPr>
              <a:t>Setup and Check </a:t>
            </a:r>
            <a:r>
              <a:rPr lang="en-US" sz="2800" b="1" dirty="0">
                <a:solidFill>
                  <a:srgbClr val="000000"/>
                </a:solidFill>
              </a:rPr>
              <a:t>– </a:t>
            </a:r>
            <a:r>
              <a:rPr lang="en-US" sz="2800" b="1" dirty="0" smtClean="0">
                <a:solidFill>
                  <a:srgbClr val="000000"/>
                </a:solidFill>
              </a:rPr>
              <a:t>with </a:t>
            </a:r>
            <a:r>
              <a:rPr lang="en-US" sz="2800" b="1" dirty="0">
                <a:solidFill>
                  <a:srgbClr val="000000"/>
                </a:solidFill>
              </a:rPr>
              <a:t>ASR </a:t>
            </a:r>
            <a:r>
              <a:rPr lang="en-US" sz="2800" b="1" dirty="0" smtClean="0">
                <a:solidFill>
                  <a:srgbClr val="000000"/>
                </a:solidFill>
              </a:rPr>
              <a:t>1k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Check Router Configuration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4 programs developed based on AMT GW library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000000"/>
                </a:solidFill>
              </a:rPr>
              <a:t>AMT Gateway </a:t>
            </a:r>
            <a:r>
              <a:rPr lang="en-US" sz="2800" b="1" dirty="0" smtClean="0">
                <a:solidFill>
                  <a:srgbClr val="000000"/>
                </a:solidFill>
              </a:rPr>
              <a:t>Library 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What is implemented and what is not yet implemented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Lib Architecture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Detail APIs</a:t>
            </a:r>
          </a:p>
          <a:p>
            <a:r>
              <a:rPr lang="en-US" sz="2800" b="1" dirty="0">
                <a:solidFill>
                  <a:srgbClr val="000000"/>
                </a:solidFill>
              </a:rPr>
              <a:t>Test and Sample </a:t>
            </a:r>
            <a:r>
              <a:rPr lang="en-US" sz="2800" b="1" dirty="0" smtClean="0">
                <a:solidFill>
                  <a:srgbClr val="000000"/>
                </a:solidFill>
              </a:rPr>
              <a:t>Code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4 examples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294746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close an opened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return 0 for success and -1 for failure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     /* the handle open with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4" y="2725009"/>
            <a:ext cx="101237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close the opened channel with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asynchronously for the connection through AMT and synchronously for SSM.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For the connection through AMT, the actual channel close is done through AMT message of </a:t>
            </a:r>
            <a:r>
              <a:rPr lang="en-US" sz="2000" b="1" i="1" dirty="0">
                <a:solidFill>
                  <a:srgbClr val="000000"/>
                </a:solidFill>
              </a:rPr>
              <a:t>Membership Update </a:t>
            </a:r>
            <a:r>
              <a:rPr lang="en-US" sz="2000" dirty="0" smtClean="0">
                <a:solidFill>
                  <a:srgbClr val="000000"/>
                </a:solidFill>
              </a:rPr>
              <a:t>with (S,G) blocked</a:t>
            </a:r>
            <a:r>
              <a:rPr lang="en-US" sz="2000" b="1" i="1" dirty="0" smtClean="0">
                <a:solidFill>
                  <a:srgbClr val="000000"/>
                </a:solidFill>
              </a:rPr>
              <a:t>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Once the channel is closed, the handle is not valid anymore</a:t>
            </a:r>
          </a:p>
        </p:txBody>
      </p:sp>
    </p:spTree>
    <p:extLst>
      <p:ext uri="{BB962C8B-B14F-4D97-AF65-F5344CB8AC3E}">
        <p14:creationId xmlns:p14="http://schemas.microsoft.com/office/powerpoint/2010/main" val="32311909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poll to check if there are packets for the given handle array.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return n events for success with event set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-1 for failure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/* points to a handle array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array size 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 millisecond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3" y="2997151"/>
            <a:ext cx="101237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</a:t>
            </a:r>
            <a:r>
              <a:rPr lang="en-US" sz="2000" dirty="0" err="1" smtClean="0">
                <a:solidFill>
                  <a:srgbClr val="000000"/>
                </a:solidFill>
              </a:rPr>
              <a:t>to</a:t>
            </a:r>
            <a:r>
              <a:rPr lang="en-US" sz="2000" dirty="0" smtClean="0">
                <a:solidFill>
                  <a:srgbClr val="000000"/>
                </a:solidFill>
              </a:rPr>
              <a:t> check the channel event for the opened channels with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synchronously.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there is no event, this API will wait for </a:t>
            </a:r>
            <a:r>
              <a:rPr lang="en-US" sz="2000" b="1" i="1" dirty="0" smtClean="0">
                <a:solidFill>
                  <a:srgbClr val="000000"/>
                </a:solidFill>
              </a:rPr>
              <a:t>timeout</a:t>
            </a:r>
            <a:r>
              <a:rPr lang="en-US" sz="2000" dirty="0" smtClean="0">
                <a:solidFill>
                  <a:srgbClr val="000000"/>
                </a:solidFill>
              </a:rPr>
              <a:t> millisecond.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API returns 0 for no event, n&gt;0 for n events and -1 for failure.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1485" y="4936238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typedef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enum</a:t>
            </a:r>
            <a:r>
              <a:rPr lang="en-US" sz="1200" dirty="0">
                <a:solidFill>
                  <a:srgbClr val="000000"/>
                </a:solidFill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AMT_READ_NONE 	= 0,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AMT_READ_IN  	= 1,    </a:t>
            </a:r>
            <a:r>
              <a:rPr lang="en-US" sz="1200" dirty="0" smtClean="0">
                <a:solidFill>
                  <a:srgbClr val="000000"/>
                </a:solidFill>
              </a:rPr>
              <a:t>            /* </a:t>
            </a:r>
            <a:r>
              <a:rPr lang="en-US" sz="1200" dirty="0">
                <a:solidFill>
                  <a:srgbClr val="000000"/>
                </a:solidFill>
              </a:rPr>
              <a:t>there is data in buffer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AMT_READ_CLOSE 	= 2, 	/* </a:t>
            </a:r>
            <a:r>
              <a:rPr lang="en-US" sz="1200" dirty="0" err="1">
                <a:solidFill>
                  <a:srgbClr val="000000"/>
                </a:solidFill>
              </a:rPr>
              <a:t>amt</a:t>
            </a:r>
            <a:r>
              <a:rPr lang="en-US" sz="1200" dirty="0">
                <a:solidFill>
                  <a:srgbClr val="000000"/>
                </a:solidFill>
              </a:rPr>
              <a:t> channel close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AMT_READ_ERR 	= 4,	/* unexpected error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AMT_READ_END</a:t>
            </a:r>
          </a:p>
          <a:p>
            <a:r>
              <a:rPr lang="en-US" sz="1200" dirty="0">
                <a:solidFill>
                  <a:srgbClr val="000000"/>
                </a:solidFill>
              </a:rPr>
              <a:t>} </a:t>
            </a:r>
            <a:r>
              <a:rPr lang="en-US" sz="1200" dirty="0" err="1">
                <a:solidFill>
                  <a:srgbClr val="000000"/>
                </a:solidFill>
              </a:rPr>
              <a:t>amt_read_event_e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87547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packet from the channel the "handle" points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packet; -1 for failure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	/* the handle open with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unsigned char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/* buffer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maxBufSize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/* max buffer size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);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3" y="2997151"/>
            <a:ext cx="10123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receive the packet.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none-blocked for packet available or not.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solidFill>
                  <a:srgbClr val="000000"/>
                </a:solidFill>
              </a:rPr>
              <a:t>amt_poll</a:t>
            </a:r>
            <a:r>
              <a:rPr lang="en-US" sz="2000" i="1" dirty="0" smtClean="0">
                <a:solidFill>
                  <a:srgbClr val="000000"/>
                </a:solidFill>
              </a:rPr>
              <a:t>() </a:t>
            </a:r>
            <a:r>
              <a:rPr lang="en-US" sz="2000" dirty="0" smtClean="0">
                <a:solidFill>
                  <a:srgbClr val="000000"/>
                </a:solidFill>
              </a:rPr>
              <a:t>can be used to check the packet availability </a:t>
            </a:r>
          </a:p>
        </p:txBody>
      </p:sp>
    </p:spTree>
    <p:extLst>
      <p:ext uri="{BB962C8B-B14F-4D97-AF65-F5344CB8AC3E}">
        <p14:creationId xmlns:p14="http://schemas.microsoft.com/office/powerpoint/2010/main" val="3064852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10820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add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receiving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recvSinkfuc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sink function to receive packets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/* a parameter to pass from the sink function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2" y="2997150"/>
            <a:ext cx="101237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add a packet receiving sink function.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sink will be called once there is a packet available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Parameter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param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passed through the sink function.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API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exclusive with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amt_poll</a:t>
            </a:r>
            <a:r>
              <a:rPr lang="en-US" sz="2000" dirty="0" smtClean="0">
                <a:solidFill>
                  <a:srgbClr val="000000"/>
                </a:solidFill>
              </a:rPr>
              <a:t>() and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which are disabled once this API is called. </a:t>
            </a:r>
            <a:r>
              <a:rPr lang="en-US" sz="2000" b="1" i="1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000" b="1" i="1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mt_reset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() will need to call to re-enable them.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672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AMT Gateway Library: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25287" y="867889"/>
            <a:ext cx="1026522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set trace sink and level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level, char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level,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0-10 with 0 to turn off tracing and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		10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enable the max tracing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traceFunc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a sink function to pass the traces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);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0-10 with 0 to turn off tracing and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10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enable the max tracing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0" y="3929302"/>
            <a:ext cx="1012371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these two APIs to add a trace sink function and set trace level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If trace sink function is not set, the library will use the internal trace functions to print out trace.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4469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7307" y="3055434"/>
            <a:ext cx="6749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Test and Sample Code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459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 descr="https://encrypted-tbn3.gstatic.com/images?q=tbn:ANd9GcQGLOpWJoUi7R45XMjrOCeOJJCcWjdX2a6iDQrE5mbs2sCBgZK9DbRcxmn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32" y="2204126"/>
            <a:ext cx="975393" cy="81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7" y="88286"/>
            <a:ext cx="11438251" cy="735030"/>
          </a:xfrm>
        </p:spPr>
        <p:txBody>
          <a:bodyPr/>
          <a:lstStyle/>
          <a:p>
            <a:r>
              <a:rPr lang="en-US" dirty="0" smtClean="0"/>
              <a:t>AMT Environment in this Workshop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3" y="2320020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6209877" y="1343259"/>
            <a:ext cx="2466474" cy="765699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77" name="Oval 76"/>
          <p:cNvSpPr/>
          <p:nvPr/>
        </p:nvSpPr>
        <p:spPr>
          <a:xfrm>
            <a:off x="4545216" y="3112787"/>
            <a:ext cx="2466474" cy="91422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8" name="Right Arrow 37"/>
          <p:cNvSpPr/>
          <p:nvPr/>
        </p:nvSpPr>
        <p:spPr>
          <a:xfrm>
            <a:off x="1344035" y="2355527"/>
            <a:ext cx="1526338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40483" y="2095937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3691815" y="1726109"/>
            <a:ext cx="2518062" cy="820493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20614231">
            <a:off x="4355700" y="1785305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13957" y="1151095"/>
            <a:ext cx="348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AMT Relay (ASR 1k)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PIM enabled I/F to </a:t>
            </a:r>
            <a:r>
              <a:rPr lang="en-US" sz="1200" b="1" dirty="0" err="1" smtClean="0">
                <a:solidFill>
                  <a:srgbClr val="000000"/>
                </a:solidFill>
              </a:rPr>
              <a:t>src</a:t>
            </a:r>
            <a:r>
              <a:rPr lang="en-US" sz="1200" b="1" dirty="0" smtClean="0">
                <a:solidFill>
                  <a:srgbClr val="000000"/>
                </a:solidFill>
              </a:rPr>
              <a:t> : G0/2/0: 192.168.0.1</a:t>
            </a:r>
          </a:p>
          <a:p>
            <a:r>
              <a:rPr lang="en-US" sz="1200" b="1" dirty="0" err="1" smtClean="0">
                <a:solidFill>
                  <a:srgbClr val="000000"/>
                </a:solidFill>
              </a:rPr>
              <a:t>Ucast</a:t>
            </a:r>
            <a:r>
              <a:rPr lang="en-US" sz="1200" b="1" dirty="0" smtClean="0">
                <a:solidFill>
                  <a:srgbClr val="000000"/>
                </a:solidFill>
              </a:rPr>
              <a:t> only I/F: G0/2/1: 192.168.1.1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PIM enabled I/F: G0/2/2: 192.168.2.1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2612" y="3005543"/>
            <a:ext cx="198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source streamer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(IP:192.168.0.100)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52"/>
          <p:cNvCxnSpPr>
            <a:stCxn id="1033" idx="3"/>
          </p:cNvCxnSpPr>
          <p:nvPr/>
        </p:nvCxnSpPr>
        <p:spPr>
          <a:xfrm>
            <a:off x="1232048" y="2611953"/>
            <a:ext cx="1810062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640523" y="2691437"/>
            <a:ext cx="1406922" cy="554224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640523" y="1861912"/>
            <a:ext cx="2698240" cy="804866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242" y="3277968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8513239" y="2774710"/>
            <a:ext cx="158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Client  /w AMT GW lib application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784815" y="3049452"/>
            <a:ext cx="904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8663109" y="1709089"/>
            <a:ext cx="1706896" cy="34039"/>
          </a:xfrm>
          <a:prstGeom prst="straightConnector1">
            <a:avLst/>
          </a:prstGeom>
          <a:ln w="76200">
            <a:solidFill>
              <a:srgbClr val="434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06413" y="1903206"/>
            <a:ext cx="1763592" cy="20598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63109" y="141486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</a:t>
            </a:r>
            <a:r>
              <a:rPr lang="en-US" sz="1200" b="1" dirty="0">
                <a:solidFill>
                  <a:srgbClr val="000000"/>
                </a:solidFill>
              </a:rPr>
              <a:t>flows </a:t>
            </a:r>
            <a:r>
              <a:rPr lang="en-US" sz="1200" b="1" dirty="0" smtClean="0">
                <a:solidFill>
                  <a:srgbClr val="000000"/>
                </a:solidFill>
              </a:rPr>
              <a:t>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85" name="Straight Arrow Connector 184"/>
          <p:cNvCxnSpPr>
            <a:stCxn id="77" idx="6"/>
            <a:endCxn id="47" idx="1"/>
          </p:cNvCxnSpPr>
          <p:nvPr/>
        </p:nvCxnSpPr>
        <p:spPr>
          <a:xfrm>
            <a:off x="7011690" y="3569901"/>
            <a:ext cx="2393770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282" y="1456330"/>
            <a:ext cx="639608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TextBox 1046"/>
          <p:cNvSpPr txBox="1"/>
          <p:nvPr/>
        </p:nvSpPr>
        <p:spPr>
          <a:xfrm>
            <a:off x="10060149" y="3869285"/>
            <a:ext cx="17588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IP:192.168.1.x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6" name="Right Arrow 205"/>
          <p:cNvSpPr/>
          <p:nvPr/>
        </p:nvSpPr>
        <p:spPr>
          <a:xfrm>
            <a:off x="552908" y="5693686"/>
            <a:ext cx="763169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552908" y="5347254"/>
            <a:ext cx="654533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589052" y="6176490"/>
            <a:ext cx="690879" cy="194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436568" y="560776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436568" y="5963611"/>
            <a:ext cx="10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36567" y="5172933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Network connection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55" y="3508253"/>
            <a:ext cx="2859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</a:t>
            </a:r>
            <a:r>
              <a:rPr lang="en-US" sz="1100" b="1" dirty="0">
                <a:solidFill>
                  <a:srgbClr val="000000"/>
                </a:solidFill>
              </a:rPr>
              <a:t>192.168.0.100</a:t>
            </a:r>
            <a:r>
              <a:rPr lang="en-US" sz="1100" b="1" dirty="0" smtClean="0">
                <a:solidFill>
                  <a:srgbClr val="000000"/>
                </a:solidFill>
              </a:rPr>
              <a:t>, </a:t>
            </a:r>
            <a:r>
              <a:rPr lang="en-US" sz="1100" b="1" dirty="0">
                <a:solidFill>
                  <a:srgbClr val="000000"/>
                </a:solidFill>
              </a:rPr>
              <a:t>232.10.10.10)  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–- random packets @ 1 </a:t>
            </a:r>
            <a:r>
              <a:rPr lang="en-US" sz="1100" dirty="0" err="1">
                <a:solidFill>
                  <a:srgbClr val="000000"/>
                </a:solidFill>
              </a:rPr>
              <a:t>pps</a:t>
            </a:r>
            <a:endParaRPr lang="en-US" sz="1100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</a:t>
            </a:r>
            <a:r>
              <a:rPr lang="en-US" sz="1100" b="1" dirty="0" smtClean="0">
                <a:solidFill>
                  <a:srgbClr val="000000"/>
                </a:solidFill>
              </a:rPr>
              <a:t>232.10.10.100) </a:t>
            </a: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random packet @1 </a:t>
            </a:r>
            <a:r>
              <a:rPr lang="en-US" sz="1100" dirty="0" err="1" smtClean="0">
                <a:solidFill>
                  <a:srgbClr val="000000"/>
                </a:solidFill>
              </a:rPr>
              <a:t>pps</a:t>
            </a:r>
            <a:endParaRPr lang="en-US" sz="1100" dirty="0" smtClean="0">
              <a:solidFill>
                <a:srgbClr val="000000"/>
              </a:solidFill>
            </a:endParaRPr>
          </a:p>
          <a:p>
            <a:pPr marL="342900" lvl="0" indent="-342900">
              <a:buFontTx/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(192.168.0.100, </a:t>
            </a:r>
            <a:r>
              <a:rPr lang="en-US" sz="1100" b="1" dirty="0">
                <a:solidFill>
                  <a:srgbClr val="000000"/>
                </a:solidFill>
              </a:rPr>
              <a:t>232.200.0.1)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an </a:t>
            </a:r>
            <a:r>
              <a:rPr lang="en-US" sz="1100" dirty="0">
                <a:solidFill>
                  <a:srgbClr val="000000"/>
                </a:solidFill>
              </a:rPr>
              <a:t>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(192.168.0.100, 232.200.0.2)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an </a:t>
            </a:r>
            <a:r>
              <a:rPr lang="en-US" sz="1100" dirty="0">
                <a:solidFill>
                  <a:srgbClr val="000000"/>
                </a:solidFill>
              </a:rPr>
              <a:t>mp4 stream @~1.3 mbps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96113" y="258691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5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15" y="1457431"/>
            <a:ext cx="1136600" cy="4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74" y="3304595"/>
            <a:ext cx="1136600" cy="4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0098044" y="737760"/>
            <a:ext cx="17588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IP:192.168.2.x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890" y="1525985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979" y="3790657"/>
            <a:ext cx="166370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reeform 10"/>
          <p:cNvSpPr/>
          <p:nvPr/>
        </p:nvSpPr>
        <p:spPr>
          <a:xfrm>
            <a:off x="3722914" y="2675860"/>
            <a:ext cx="6337236" cy="659366"/>
          </a:xfrm>
          <a:custGeom>
            <a:avLst/>
            <a:gdLst>
              <a:gd name="connsiteX0" fmla="*/ 0 w 5246915"/>
              <a:gd name="connsiteY0" fmla="*/ 0 h 818061"/>
              <a:gd name="connsiteX1" fmla="*/ 1981200 w 5246915"/>
              <a:gd name="connsiteY1" fmla="*/ 707571 h 818061"/>
              <a:gd name="connsiteX2" fmla="*/ 5246915 w 5246915"/>
              <a:gd name="connsiteY2" fmla="*/ 805542 h 81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915" h="818061">
                <a:moveTo>
                  <a:pt x="0" y="0"/>
                </a:moveTo>
                <a:cubicBezTo>
                  <a:pt x="553357" y="286657"/>
                  <a:pt x="1106714" y="573314"/>
                  <a:pt x="1981200" y="707571"/>
                </a:cubicBezTo>
                <a:cubicBezTo>
                  <a:pt x="2855686" y="841828"/>
                  <a:pt x="4051300" y="823685"/>
                  <a:pt x="5246915" y="805542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09173" y="3326451"/>
            <a:ext cx="461387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944073" y="3335226"/>
            <a:ext cx="461387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60" y="3277968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64" y="3277967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843312" y="3601998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0000"/>
                </a:solidFill>
              </a:rPr>
              <a:t>Testbed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IP:192.168.1.100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64665" y="5871596"/>
            <a:ext cx="175881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IP:192.168.1.x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1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Sample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051" y="748145"/>
            <a:ext cx="1099926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0000"/>
                </a:solidFill>
              </a:rPr>
              <a:t>If you use your own Linux PC, the sample code is under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0000"/>
                </a:solidFill>
              </a:rPr>
              <a:t>…/</a:t>
            </a:r>
            <a:r>
              <a:rPr lang="en-US" sz="1800" b="1" i="1" dirty="0" smtClean="0">
                <a:solidFill>
                  <a:srgbClr val="000000"/>
                </a:solidFill>
              </a:rPr>
              <a:t>amt_gw_lib_11/examples</a:t>
            </a:r>
            <a:r>
              <a:rPr lang="en-US" sz="1800" i="1" dirty="0" smtClean="0">
                <a:solidFill>
                  <a:srgbClr val="000000"/>
                </a:solidFill>
              </a:rPr>
              <a:t>, assume you have  cloned the code in directory …/amt_gw_lib_11/</a:t>
            </a:r>
          </a:p>
          <a:p>
            <a:pPr marL="914341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Build lib </a:t>
            </a: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i="1" dirty="0" smtClean="0">
                <a:solidFill>
                  <a:srgbClr val="000000"/>
                </a:solidFill>
              </a:rPr>
              <a:t>cd build/</a:t>
            </a:r>
            <a:r>
              <a:rPr lang="en-US" sz="1800" i="1" dirty="0" err="1" smtClean="0">
                <a:solidFill>
                  <a:srgbClr val="000000"/>
                </a:solidFill>
              </a:rPr>
              <a:t>linux</a:t>
            </a:r>
            <a:endParaRPr lang="en-US" sz="1800" i="1" dirty="0" smtClean="0">
              <a:solidFill>
                <a:srgbClr val="000000"/>
              </a:solidFill>
            </a:endParaRP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i="1" dirty="0" smtClean="0">
                <a:solidFill>
                  <a:srgbClr val="000000"/>
                </a:solidFill>
              </a:rPr>
              <a:t>make</a:t>
            </a:r>
          </a:p>
          <a:p>
            <a:pPr marL="914341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Build test code</a:t>
            </a: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i="1" dirty="0" smtClean="0">
                <a:solidFill>
                  <a:srgbClr val="000000"/>
                </a:solidFill>
              </a:rPr>
              <a:t>cd test/</a:t>
            </a:r>
            <a:r>
              <a:rPr lang="en-US" sz="1800" i="1" dirty="0" err="1" smtClean="0">
                <a:solidFill>
                  <a:srgbClr val="000000"/>
                </a:solidFill>
              </a:rPr>
              <a:t>linux</a:t>
            </a:r>
            <a:endParaRPr lang="en-US" sz="1800" i="1" dirty="0" smtClean="0">
              <a:solidFill>
                <a:srgbClr val="000000"/>
              </a:solidFill>
            </a:endParaRP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i="1" dirty="0" smtClean="0">
                <a:solidFill>
                  <a:srgbClr val="000000"/>
                </a:solidFill>
              </a:rPr>
              <a:t>make</a:t>
            </a:r>
            <a:endParaRPr lang="en-US" sz="2000" i="1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0000"/>
                </a:solidFill>
              </a:rPr>
              <a:t>If you </a:t>
            </a:r>
            <a:r>
              <a:rPr lang="en-US" sz="2400" b="1" dirty="0" smtClean="0">
                <a:solidFill>
                  <a:srgbClr val="000000"/>
                </a:solidFill>
              </a:rPr>
              <a:t>use </a:t>
            </a:r>
            <a:r>
              <a:rPr lang="en-US" sz="2400" b="1" dirty="0" smtClean="0">
                <a:solidFill>
                  <a:srgbClr val="000000"/>
                </a:solidFill>
              </a:rPr>
              <a:t>the test bed, 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The pre-loaded AMT gateway library code is under </a:t>
            </a:r>
          </a:p>
          <a:p>
            <a:pPr lvl="2"/>
            <a:r>
              <a:rPr lang="en-US" sz="1600" i="1" dirty="0" smtClean="0">
                <a:solidFill>
                  <a:srgbClr val="000000"/>
                </a:solidFill>
              </a:rPr>
              <a:t>/</a:t>
            </a:r>
            <a:r>
              <a:rPr lang="en-US" sz="1600" i="1" dirty="0" smtClean="0">
                <a:solidFill>
                  <a:srgbClr val="000000"/>
                </a:solidFill>
              </a:rPr>
              <a:t>home</a:t>
            </a:r>
            <a:r>
              <a:rPr lang="en-US" sz="1600" i="1" dirty="0" smtClean="0">
                <a:solidFill>
                  <a:srgbClr val="000000"/>
                </a:solidFill>
              </a:rPr>
              <a:t>/</a:t>
            </a:r>
            <a:r>
              <a:rPr lang="en-US" sz="1600" i="1" dirty="0" err="1" smtClean="0">
                <a:solidFill>
                  <a:srgbClr val="000000"/>
                </a:solidFill>
              </a:rPr>
              <a:t>bram</a:t>
            </a:r>
            <a:r>
              <a:rPr lang="en-US" sz="1600" i="1" dirty="0" smtClean="0">
                <a:solidFill>
                  <a:srgbClr val="000000"/>
                </a:solidFill>
              </a:rPr>
              <a:t>/amt_gw_lib_11</a:t>
            </a:r>
            <a:endParaRPr lang="en-US" sz="1600" i="1" dirty="0" smtClean="0">
              <a:solidFill>
                <a:srgbClr val="000000"/>
              </a:solidFill>
            </a:endParaRP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You may access the code, using SSH,  through the common account of </a:t>
            </a:r>
          </a:p>
          <a:p>
            <a:pPr lvl="2"/>
            <a:r>
              <a:rPr lang="en-US" sz="1600" i="1" dirty="0" smtClean="0">
                <a:solidFill>
                  <a:srgbClr val="000000"/>
                </a:solidFill>
              </a:rPr>
              <a:t>Test bed IP: </a:t>
            </a:r>
            <a:r>
              <a:rPr lang="en-US" sz="1600" b="1" i="1" dirty="0" smtClean="0">
                <a:solidFill>
                  <a:srgbClr val="000000"/>
                </a:solidFill>
              </a:rPr>
              <a:t>192.168.1.100</a:t>
            </a:r>
            <a:endParaRPr lang="en-US" sz="1600" i="1" dirty="0" smtClean="0">
              <a:solidFill>
                <a:srgbClr val="000000"/>
              </a:solidFill>
            </a:endParaRPr>
          </a:p>
          <a:p>
            <a:pPr lvl="2"/>
            <a:r>
              <a:rPr lang="en-US" sz="1600" i="1" dirty="0" smtClean="0">
                <a:solidFill>
                  <a:srgbClr val="000000"/>
                </a:solidFill>
              </a:rPr>
              <a:t>user: </a:t>
            </a:r>
            <a:r>
              <a:rPr lang="en-US" sz="1600" b="1" i="1" dirty="0" err="1" smtClean="0">
                <a:solidFill>
                  <a:srgbClr val="000000"/>
                </a:solidFill>
              </a:rPr>
              <a:t>bram</a:t>
            </a:r>
            <a:endParaRPr lang="en-US" sz="1600" b="1" i="1" dirty="0" smtClean="0">
              <a:solidFill>
                <a:srgbClr val="000000"/>
              </a:solidFill>
            </a:endParaRPr>
          </a:p>
          <a:p>
            <a:pPr lvl="2"/>
            <a:r>
              <a:rPr lang="en-US" sz="1600" i="1" dirty="0" smtClean="0">
                <a:solidFill>
                  <a:srgbClr val="000000"/>
                </a:solidFill>
              </a:rPr>
              <a:t>Password</a:t>
            </a:r>
            <a:r>
              <a:rPr lang="en-US" sz="1600" i="1" dirty="0" smtClean="0">
                <a:solidFill>
                  <a:srgbClr val="000000"/>
                </a:solidFill>
              </a:rPr>
              <a:t>: </a:t>
            </a:r>
            <a:r>
              <a:rPr lang="en-US" sz="1600" b="1" i="1" dirty="0" smtClean="0">
                <a:solidFill>
                  <a:srgbClr val="000000"/>
                </a:solidFill>
              </a:rPr>
              <a:t>1234</a:t>
            </a:r>
            <a:endParaRPr lang="en-US" sz="1600" b="1" i="1" dirty="0" smtClean="0">
              <a:solidFill>
                <a:srgbClr val="000000"/>
              </a:solidFill>
            </a:endParaRP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The example sample code is under </a:t>
            </a:r>
          </a:p>
          <a:p>
            <a:pPr lvl="2"/>
            <a:r>
              <a:rPr lang="en-US" sz="1600" i="1" dirty="0">
                <a:solidFill>
                  <a:srgbClr val="000000"/>
                </a:solidFill>
              </a:rPr>
              <a:t>/</a:t>
            </a:r>
            <a:r>
              <a:rPr lang="en-US" sz="1600" i="1" dirty="0" smtClean="0">
                <a:solidFill>
                  <a:srgbClr val="000000"/>
                </a:solidFill>
              </a:rPr>
              <a:t>home/</a:t>
            </a:r>
            <a:r>
              <a:rPr lang="en-US" sz="1600" i="1" dirty="0" err="1" smtClean="0">
                <a:solidFill>
                  <a:srgbClr val="000000"/>
                </a:solidFill>
              </a:rPr>
              <a:t>bram</a:t>
            </a:r>
            <a:r>
              <a:rPr lang="en-US" sz="1600" i="1" dirty="0" smtClean="0">
                <a:solidFill>
                  <a:srgbClr val="000000"/>
                </a:solidFill>
              </a:rPr>
              <a:t>/amt_gw_lib_11/examples</a:t>
            </a:r>
            <a:endParaRPr lang="en-US" sz="1600" i="1" dirty="0">
              <a:solidFill>
                <a:srgbClr val="000000"/>
              </a:solidFill>
            </a:endParaRP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Make </a:t>
            </a:r>
            <a:r>
              <a:rPr lang="en-US" sz="1800" b="1" dirty="0" smtClean="0">
                <a:solidFill>
                  <a:srgbClr val="000000"/>
                </a:solidFill>
              </a:rPr>
              <a:t>your own directory with a unique name for the your own example code</a:t>
            </a:r>
          </a:p>
          <a:p>
            <a:pPr lvl="2"/>
            <a:r>
              <a:rPr lang="en-US" sz="1600" i="1" dirty="0">
                <a:solidFill>
                  <a:srgbClr val="000000"/>
                </a:solidFill>
              </a:rPr>
              <a:t>/</a:t>
            </a:r>
            <a:r>
              <a:rPr lang="en-US" sz="1600" i="1" dirty="0" smtClean="0">
                <a:solidFill>
                  <a:srgbClr val="000000"/>
                </a:solidFill>
              </a:rPr>
              <a:t>users/</a:t>
            </a:r>
            <a:r>
              <a:rPr lang="en-US" sz="1600" i="1" dirty="0" err="1" smtClean="0">
                <a:solidFill>
                  <a:srgbClr val="000000"/>
                </a:solidFill>
              </a:rPr>
              <a:t>ebuws</a:t>
            </a:r>
            <a:r>
              <a:rPr lang="en-US" sz="1600" i="1" dirty="0" smtClean="0">
                <a:solidFill>
                  <a:srgbClr val="000000"/>
                </a:solidFill>
              </a:rPr>
              <a:t>/amt_gw_lib_11/[</a:t>
            </a:r>
            <a:r>
              <a:rPr lang="en-US" sz="1600" i="1" dirty="0" smtClean="0">
                <a:solidFill>
                  <a:srgbClr val="FF0000"/>
                </a:solidFill>
              </a:rPr>
              <a:t>john-some-number-you-pickup], </a:t>
            </a:r>
            <a:r>
              <a:rPr lang="en-US" sz="1600" i="1" dirty="0" smtClean="0">
                <a:solidFill>
                  <a:srgbClr val="000000"/>
                </a:solidFill>
              </a:rPr>
              <a:t>such as duanpei-1217</a:t>
            </a:r>
          </a:p>
          <a:p>
            <a:pPr marL="742891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</a:rPr>
              <a:t>you </a:t>
            </a:r>
            <a:r>
              <a:rPr lang="en-US" sz="1600" b="1" dirty="0" smtClean="0">
                <a:solidFill>
                  <a:srgbClr val="000000"/>
                </a:solidFill>
              </a:rPr>
              <a:t>may copy the </a:t>
            </a:r>
            <a:r>
              <a:rPr lang="en-US" sz="1600" b="1" dirty="0" smtClean="0">
                <a:solidFill>
                  <a:srgbClr val="000000"/>
                </a:solidFill>
              </a:rPr>
              <a:t>examples code </a:t>
            </a:r>
            <a:r>
              <a:rPr lang="en-US" sz="1600" b="1" dirty="0" smtClean="0">
                <a:solidFill>
                  <a:srgbClr val="000000"/>
                </a:solidFill>
              </a:rPr>
              <a:t>to your </a:t>
            </a:r>
            <a:r>
              <a:rPr lang="en-US" sz="1600" b="1" dirty="0" smtClean="0">
                <a:solidFill>
                  <a:srgbClr val="000000"/>
                </a:solidFill>
              </a:rPr>
              <a:t>directory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827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2252" y="1198820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01544" y="1590848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01542" y="4018211"/>
            <a:ext cx="1872343" cy="859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(Test Client, Linux)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6179" y="1666932"/>
            <a:ext cx="2057955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Streamer</a:t>
            </a:r>
            <a:r>
              <a:rPr lang="en-US" sz="1600" dirty="0" smtClean="0">
                <a:solidFill>
                  <a:srgbClr val="000000"/>
                </a:solidFill>
              </a:rPr>
              <a:t>/ packet feeder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70516" y="2407117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2252" y="1206122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4" name="Up Arrow 13"/>
          <p:cNvSpPr/>
          <p:nvPr/>
        </p:nvSpPr>
        <p:spPr>
          <a:xfrm>
            <a:off x="3998476" y="2183975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5174134" y="1819313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Down Arrow 48"/>
          <p:cNvSpPr/>
          <p:nvPr/>
        </p:nvSpPr>
        <p:spPr>
          <a:xfrm>
            <a:off x="7607086" y="3163690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737714" y="2352846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7839" y="1474571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68345" y="3143613"/>
            <a:ext cx="6992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0732" y="3877901"/>
            <a:ext cx="5370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Four streams fed into SSMs, all with </a:t>
            </a:r>
            <a:r>
              <a:rPr lang="en-US" sz="1800" b="1" dirty="0" err="1" smtClean="0">
                <a:solidFill>
                  <a:srgbClr val="000000"/>
                </a:solidFill>
              </a:rPr>
              <a:t>dstport</a:t>
            </a:r>
            <a:r>
              <a:rPr lang="en-US" sz="1800" b="1" dirty="0" smtClean="0">
                <a:solidFill>
                  <a:srgbClr val="000000"/>
                </a:solidFill>
              </a:rPr>
              <a:t>=9010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endParaRPr lang="en-US" sz="1800" b="1" dirty="0" smtClean="0">
              <a:solidFill>
                <a:srgbClr val="000000"/>
              </a:solidFill>
            </a:endParaRPr>
          </a:p>
          <a:p>
            <a:pPr marL="342900" indent="-342900"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(192.168.0.100, 232.10.10.10)   – 1 </a:t>
            </a:r>
            <a:r>
              <a:rPr lang="en-US" sz="1400" dirty="0" err="1" smtClean="0">
                <a:solidFill>
                  <a:srgbClr val="000000"/>
                </a:solidFill>
              </a:rPr>
              <a:t>pps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000000"/>
                </a:solidFill>
              </a:rPr>
              <a:t>(192.168.0.100, </a:t>
            </a:r>
            <a:r>
              <a:rPr lang="en-US" sz="1400" dirty="0" smtClean="0">
                <a:solidFill>
                  <a:srgbClr val="000000"/>
                </a:solidFill>
              </a:rPr>
              <a:t>232.10.10.100</a:t>
            </a:r>
            <a:r>
              <a:rPr lang="en-US" sz="1400" dirty="0">
                <a:solidFill>
                  <a:srgbClr val="000000"/>
                </a:solidFill>
              </a:rPr>
              <a:t>) – 1 </a:t>
            </a:r>
            <a:r>
              <a:rPr lang="en-US" sz="1400" dirty="0" err="1" smtClean="0">
                <a:solidFill>
                  <a:srgbClr val="000000"/>
                </a:solidFill>
              </a:rPr>
              <a:t>pps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842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1: find the relay address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848506"/>
            <a:ext cx="590244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&amp;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AMT_SSM_STATE_CONNECTED)!=AMT_SSM_STATE_CONNECTED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sleep(1);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3961" y="1115122"/>
            <a:ext cx="6006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Notes:</a:t>
            </a: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This program will establish a AMT connection.</a:t>
            </a:r>
            <a:br>
              <a:rPr lang="en-US" sz="1600" dirty="0" smtClean="0">
                <a:solidFill>
                  <a:srgbClr val="000000"/>
                </a:solidFill>
              </a:rPr>
            </a:br>
            <a:endParaRPr lang="en-US" sz="16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By default, the trace will print out the relay address from </a:t>
            </a:r>
            <a:r>
              <a:rPr lang="en-US" sz="1600" dirty="0" err="1" smtClean="0">
                <a:solidFill>
                  <a:srgbClr val="000000"/>
                </a:solidFill>
              </a:rPr>
              <a:t>anycast</a:t>
            </a:r>
            <a:r>
              <a:rPr lang="en-US" sz="1600" dirty="0" smtClean="0">
                <a:solidFill>
                  <a:srgbClr val="000000"/>
                </a:solidFill>
              </a:rPr>
              <a:t> IP, for example, “</a:t>
            </a:r>
            <a:r>
              <a:rPr lang="en-US" sz="1600" i="1" dirty="0" smtClean="0">
                <a:solidFill>
                  <a:srgbClr val="0000FF"/>
                </a:solidFill>
              </a:rPr>
              <a:t>ex1 </a:t>
            </a:r>
            <a:r>
              <a:rPr lang="en-US" sz="1600" i="1" dirty="0" smtClean="0">
                <a:solidFill>
                  <a:srgbClr val="0000FF"/>
                </a:solidFill>
              </a:rPr>
              <a:t>192.168.255.1</a:t>
            </a:r>
            <a:r>
              <a:rPr lang="en-US" sz="1600" i="1" dirty="0" smtClean="0">
                <a:solidFill>
                  <a:srgbClr val="0000FF"/>
                </a:solidFill>
              </a:rPr>
              <a:t>” </a:t>
            </a:r>
            <a:r>
              <a:rPr lang="en-US" sz="1600" dirty="0">
                <a:solidFill>
                  <a:srgbClr val="000000"/>
                </a:solidFill>
              </a:rPr>
              <a:t>will return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000" dirty="0" smtClean="0">
                <a:solidFill>
                  <a:srgbClr val="000000"/>
                </a:solidFill>
              </a:rPr>
              <a:t>02:53:34.277 </a:t>
            </a:r>
            <a:r>
              <a:rPr lang="en-US" sz="1000" dirty="0" err="1">
                <a:solidFill>
                  <a:srgbClr val="000000"/>
                </a:solidFill>
              </a:rPr>
              <a:t>amt_impl.c:handleDiscoveryResp</a:t>
            </a:r>
            <a:r>
              <a:rPr lang="en-US" sz="1000" dirty="0">
                <a:solidFill>
                  <a:srgbClr val="000000"/>
                </a:solidFill>
              </a:rPr>
              <a:t>-- discovered relay </a:t>
            </a:r>
            <a:r>
              <a:rPr lang="en-US" sz="1000" dirty="0" smtClean="0">
                <a:solidFill>
                  <a:srgbClr val="000000"/>
                </a:solidFill>
              </a:rPr>
              <a:t>address:</a:t>
            </a:r>
            <a:r>
              <a:rPr lang="en-US" sz="1000" b="1" dirty="0" smtClean="0">
                <a:solidFill>
                  <a:srgbClr val="0000FF"/>
                </a:solidFill>
              </a:rPr>
              <a:t>192.168.255.101</a:t>
            </a:r>
            <a:r>
              <a:rPr lang="en-US" sz="1000" b="1" dirty="0" smtClean="0">
                <a:solidFill>
                  <a:srgbClr val="0000FF"/>
                </a:solidFill>
              </a:rPr>
              <a:t/>
            </a:r>
            <a:br>
              <a:rPr lang="en-US" sz="1000" b="1" dirty="0" smtClean="0">
                <a:solidFill>
                  <a:srgbClr val="0000FF"/>
                </a:solidFill>
              </a:rPr>
            </a:br>
            <a:endParaRPr lang="en-US" sz="1600" b="1" dirty="0" smtClean="0">
              <a:solidFill>
                <a:srgbClr val="0000FF"/>
              </a:solidFill>
            </a:endParaRP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To see all </a:t>
            </a:r>
            <a:r>
              <a:rPr lang="en-US" sz="1600" dirty="0">
                <a:solidFill>
                  <a:srgbClr val="000000"/>
                </a:solidFill>
              </a:rPr>
              <a:t>the traces, </a:t>
            </a:r>
            <a:r>
              <a:rPr lang="en-US" sz="1600" dirty="0" smtClean="0">
                <a:solidFill>
                  <a:srgbClr val="000000"/>
                </a:solidFill>
              </a:rPr>
              <a:t>uncomment</a:t>
            </a:r>
            <a:r>
              <a:rPr lang="en-US" sz="1600" i="1" dirty="0">
                <a:solidFill>
                  <a:srgbClr val="000000"/>
                </a:solidFill>
              </a:rPr>
              <a:t/>
            </a:r>
            <a:br>
              <a:rPr lang="en-US" sz="1600" i="1" dirty="0">
                <a:solidFill>
                  <a:srgbClr val="000000"/>
                </a:solidFill>
              </a:rPr>
            </a:br>
            <a:r>
              <a:rPr lang="en-US" sz="1600" i="1" dirty="0" err="1">
                <a:solidFill>
                  <a:srgbClr val="4343FF"/>
                </a:solidFill>
              </a:rPr>
              <a:t>amt_setTraceLevel</a:t>
            </a:r>
            <a:r>
              <a:rPr lang="en-US" sz="1600" i="1" dirty="0">
                <a:solidFill>
                  <a:srgbClr val="4343FF"/>
                </a:solidFill>
              </a:rPr>
              <a:t>(AMT_LEVEL_10); </a:t>
            </a:r>
            <a:r>
              <a:rPr lang="en-US" sz="1600" i="1" dirty="0" smtClean="0">
                <a:solidFill>
                  <a:srgbClr val="4343FF"/>
                </a:solidFill>
              </a:rPr>
              <a:t/>
            </a:r>
            <a:br>
              <a:rPr lang="en-US" sz="1600" i="1" dirty="0" smtClean="0">
                <a:solidFill>
                  <a:srgbClr val="4343FF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612" y="5484243"/>
            <a:ext cx="80842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Code location: …/amt_gw_lib_10/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  <a:r>
              <a:rPr lang="en-US" sz="1600" dirty="0" smtClean="0">
                <a:solidFill>
                  <a:srgbClr val="000000"/>
                </a:solidFill>
              </a:rPr>
              <a:t>/ex1.c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ex1 ex1.c 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–lamt64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 and where to get source code?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453" y="1026839"/>
            <a:ext cx="105311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There are several AMT related projects in Cisco. Open source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amt_gw_lib</a:t>
            </a:r>
            <a:r>
              <a:rPr lang="en-US" sz="2000" dirty="0" smtClean="0">
                <a:solidFill>
                  <a:srgbClr val="000000"/>
                </a:solidFill>
              </a:rPr>
              <a:t> is an effort under one of these projects.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  <a:hlinkClick r:id="rId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 current version is 20140920, the initial public-accessible version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 source code could be retrieved from </a:t>
            </a:r>
            <a:endParaRPr lang="en-US" sz="2000" dirty="0" smtClean="0">
              <a:solidFill>
                <a:srgbClr val="000000"/>
              </a:solidFill>
              <a:hlinkClick r:id="rId2"/>
            </a:endParaRPr>
          </a:p>
          <a:p>
            <a:pPr marL="800041" lvl="1" indent="-342900">
              <a:buFont typeface="Wingdings" panose="05000000000000000000" pitchFamily="2" charset="2"/>
              <a:buChar char="q"/>
            </a:pPr>
            <a:r>
              <a:rPr lang="en-US" sz="2000" u="sng" dirty="0" smtClean="0">
                <a:hlinkClick r:id="rId3"/>
              </a:rPr>
              <a:t>https</a:t>
            </a:r>
            <a:r>
              <a:rPr lang="en-US" sz="2000" u="sng" dirty="0">
                <a:hlinkClick r:id="rId3"/>
              </a:rPr>
              <a:t>://</a:t>
            </a:r>
            <a:r>
              <a:rPr lang="en-US" sz="2000" u="sng" dirty="0" smtClean="0">
                <a:hlinkClick r:id="rId3"/>
              </a:rPr>
              <a:t>github.com/cisco/SSMAMTtools.gif</a:t>
            </a:r>
            <a:endParaRPr lang="en-US" sz="2000" u="sng" dirty="0" smtClean="0"/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	-- If you have a Linux machine, you may get the code with </a:t>
            </a:r>
          </a:p>
          <a:p>
            <a:pPr lvl="1"/>
            <a:r>
              <a:rPr lang="en-US" sz="1800" i="1" dirty="0" smtClean="0">
                <a:solidFill>
                  <a:srgbClr val="000000"/>
                </a:solidFill>
              </a:rPr>
              <a:t>		</a:t>
            </a:r>
            <a:r>
              <a:rPr lang="en-US" sz="1800" i="1" dirty="0" err="1" smtClean="0">
                <a:solidFill>
                  <a:srgbClr val="000000"/>
                </a:solidFill>
              </a:rPr>
              <a:t>git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i="1" dirty="0">
                <a:solidFill>
                  <a:srgbClr val="000000"/>
                </a:solidFill>
              </a:rPr>
              <a:t>clone </a:t>
            </a:r>
            <a:r>
              <a:rPr lang="en-US" sz="1800" i="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1800" i="1" dirty="0" smtClean="0">
                <a:solidFill>
                  <a:srgbClr val="000000"/>
                </a:solidFill>
                <a:hlinkClick r:id="rId3"/>
              </a:rPr>
              <a:t>github.com/cisco/SSMAMTtools.gif</a:t>
            </a:r>
            <a:r>
              <a:rPr lang="en-US" sz="1800" i="1" dirty="0" smtClean="0">
                <a:solidFill>
                  <a:srgbClr val="000000"/>
                </a:solidFill>
              </a:rPr>
              <a:t>  now.</a:t>
            </a:r>
          </a:p>
          <a:p>
            <a:pPr lvl="1"/>
            <a:r>
              <a:rPr lang="en-US" sz="1800" i="1" dirty="0">
                <a:solidFill>
                  <a:srgbClr val="000000"/>
                </a:solidFill>
              </a:rPr>
              <a:t>	</a:t>
            </a:r>
            <a:r>
              <a:rPr lang="en-US" sz="1800" i="1" dirty="0" smtClean="0">
                <a:solidFill>
                  <a:srgbClr val="000000"/>
                </a:solidFill>
              </a:rPr>
              <a:t>-- Otherwise, please wait…</a:t>
            </a:r>
            <a:br>
              <a:rPr lang="en-US" sz="1800" i="1" dirty="0" smtClean="0">
                <a:solidFill>
                  <a:srgbClr val="000000"/>
                </a:solidFill>
              </a:rPr>
            </a:br>
            <a:endParaRPr lang="en-US" sz="1800" i="1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This deck of slides could be obtained from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-- …/[</a:t>
            </a:r>
            <a:r>
              <a:rPr lang="en-US" sz="2000" dirty="0" err="1" smtClean="0">
                <a:solidFill>
                  <a:srgbClr val="000000"/>
                </a:solidFill>
              </a:rPr>
              <a:t>amt_ge_lib</a:t>
            </a:r>
            <a:r>
              <a:rPr lang="en-US" sz="2000" dirty="0" smtClean="0">
                <a:solidFill>
                  <a:srgbClr val="000000"/>
                </a:solidFill>
              </a:rPr>
              <a:t>]/doc/amt-gw-lib-v5.pptx, or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</a:rPr>
              <a:t>-- </a:t>
            </a:r>
            <a:r>
              <a:rPr lang="en-US" sz="2000" smtClean="0">
                <a:solidFill>
                  <a:srgbClr val="000000"/>
                </a:solidFill>
                <a:hlinkClick r:id="rId4"/>
              </a:rPr>
              <a:t>https</a:t>
            </a:r>
            <a:r>
              <a:rPr lang="en-US" sz="2000">
                <a:solidFill>
                  <a:srgbClr val="000000"/>
                </a:solidFill>
                <a:hlinkClick r:id="rId4"/>
              </a:rPr>
              <a:t>://</a:t>
            </a:r>
            <a:r>
              <a:rPr lang="en-US" sz="2000" smtClean="0">
                <a:solidFill>
                  <a:srgbClr val="000000"/>
                </a:solidFill>
                <a:hlinkClick r:id="rId4"/>
              </a:rPr>
              <a:t>cisco.box.com/s/0e2zh32opzqrg24vlf3m</a:t>
            </a:r>
            <a:endParaRPr lang="en-US" sz="2000" smtClean="0">
              <a:solidFill>
                <a:srgbClr val="000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75446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2: Subscribe to a AMT channel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45684" y="748145"/>
            <a:ext cx="6163973" cy="449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 a AMT channel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(“192.168.0.100"));</a:t>
            </a:r>
            <a:b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9010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AMT_CONNECT_REQ_RELAY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={channelID,0};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1, 2000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01638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(n&gt;0)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%u\n",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!!, Exit\n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else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()!!, Exit\n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7101" y="1170380"/>
            <a:ext cx="54133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Notes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dirty="0" smtClean="0">
                <a:solidFill>
                  <a:srgbClr val="000000"/>
                </a:solidFill>
              </a:rPr>
              <a:t>this program will establish a AMT connection and read packets from the channel.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i="1" dirty="0" smtClean="0">
                <a:solidFill>
                  <a:srgbClr val="000000"/>
                </a:solidFill>
              </a:rPr>
              <a:t>Error check is not complete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i="1" dirty="0" smtClean="0">
                <a:solidFill>
                  <a:srgbClr val="000000"/>
                </a:solidFill>
              </a:rPr>
              <a:t>more detail code could be found in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    …/</a:t>
            </a:r>
            <a:r>
              <a:rPr lang="en-US" sz="2000" dirty="0" smtClean="0">
                <a:solidFill>
                  <a:srgbClr val="000000"/>
                </a:solidFill>
              </a:rPr>
              <a:t>amt_gw_lib_11/test/</a:t>
            </a:r>
            <a:r>
              <a:rPr lang="en-US" sz="2000" dirty="0" err="1" smtClean="0">
                <a:solidFill>
                  <a:srgbClr val="000000"/>
                </a:solidFill>
              </a:rPr>
              <a:t>amtchk.c</a:t>
            </a:r>
            <a:endParaRPr lang="en-US" sz="2000" i="1" dirty="0" smtClean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686" y="5241683"/>
            <a:ext cx="808426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Code location: …/amt_gw_lib_10/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  <a:r>
              <a:rPr lang="en-US" sz="1600" dirty="0" smtClean="0">
                <a:solidFill>
                  <a:srgbClr val="000000"/>
                </a:solidFill>
              </a:rPr>
              <a:t>/ex2.c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ex2 ex2.c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–lamt64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ex2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192.168.255.1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66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2: Subscribe to a AMT channel – complete code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748146"/>
            <a:ext cx="11908972" cy="5652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&amp;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AMT_SSM_STATE_CONNECTED)!=AMT_SSM_STATE_CONNECTED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sleep(1);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 a AMT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rs.handle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1, 2000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01638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(n&gt;0)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1500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("receive packet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Oh,get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()!!\n");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else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()!!, Exit\n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540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amt_addRecvHook</a:t>
            </a:r>
            <a:r>
              <a:rPr lang="en-US" dirty="0" smtClean="0"/>
              <a:t>() to receive packets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099458" y="1039092"/>
            <a:ext cx="932905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void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void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("receive packet with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from channel:%p\n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handle);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a callback function to receive all packets</a:t>
            </a: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540" y="4006036"/>
            <a:ext cx="1040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Code location: …/</a:t>
            </a:r>
            <a:r>
              <a:rPr lang="en-US" sz="1600" dirty="0" smtClean="0">
                <a:solidFill>
                  <a:srgbClr val="000000"/>
                </a:solidFill>
              </a:rPr>
              <a:t>amt_gw_lib_10/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  <a:r>
              <a:rPr lang="en-US" sz="1600" dirty="0" smtClean="0">
                <a:solidFill>
                  <a:srgbClr val="000000"/>
                </a:solidFill>
              </a:rPr>
              <a:t>/ex3.c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ex3.c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–lamt64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192.168.255.1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458" y="5347879"/>
            <a:ext cx="1076597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M</a:t>
            </a:r>
            <a:r>
              <a:rPr lang="en-US" sz="2000" i="1" dirty="0" smtClean="0">
                <a:solidFill>
                  <a:srgbClr val="000000"/>
                </a:solidFill>
              </a:rPr>
              <a:t>ore </a:t>
            </a:r>
            <a:r>
              <a:rPr lang="en-US" sz="2000" i="1" dirty="0">
                <a:solidFill>
                  <a:srgbClr val="000000"/>
                </a:solidFill>
              </a:rPr>
              <a:t>detail code could be found </a:t>
            </a:r>
            <a:r>
              <a:rPr lang="en-US" sz="2000" i="1" dirty="0" smtClean="0">
                <a:solidFill>
                  <a:srgbClr val="000000"/>
                </a:solidFill>
              </a:rPr>
              <a:t>in …/</a:t>
            </a:r>
            <a:r>
              <a:rPr lang="en-US" sz="2000" dirty="0" smtClean="0">
                <a:solidFill>
                  <a:srgbClr val="000000"/>
                </a:solidFill>
              </a:rPr>
              <a:t>amt_gw_lib_11/test/</a:t>
            </a:r>
            <a:r>
              <a:rPr lang="en-US" sz="2000" dirty="0" err="1" smtClean="0">
                <a:solidFill>
                  <a:srgbClr val="000000"/>
                </a:solidFill>
              </a:rPr>
              <a:t>amtsink.c</a:t>
            </a:r>
            <a:endParaRPr lang="en-US" sz="2000" i="1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705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amt_addRecvHook</a:t>
            </a:r>
            <a:r>
              <a:rPr lang="en-US" dirty="0" smtClean="0"/>
              <a:t>() – complete code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904311"/>
            <a:ext cx="11908972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("ex3: receive packet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 from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:%p\n", size, handle);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initial function.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callback function to receive all packets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open a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9010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pause();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8943" y="5627914"/>
            <a:ext cx="40943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Note that the error check is skipped.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817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4: Receive a Video Stream and Render it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96104" y="1332881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85396" y="1724909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85394" y="4152272"/>
            <a:ext cx="1872343" cy="859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(Test Client, Linux)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84896" y="4178957"/>
            <a:ext cx="2035629" cy="96883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Audio/Video Renderer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(such as VLC)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29589" y="1800993"/>
            <a:ext cx="2028397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</a:t>
            </a:r>
            <a:r>
              <a:rPr lang="en-US" sz="1600" dirty="0" smtClean="0">
                <a:solidFill>
                  <a:srgbClr val="000000"/>
                </a:solidFill>
              </a:rPr>
              <a:t>Streamer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or packet feeder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54368" y="2541178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96104" y="1340183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3" name="Up Arrow 12"/>
          <p:cNvSpPr/>
          <p:nvPr/>
        </p:nvSpPr>
        <p:spPr>
          <a:xfrm>
            <a:off x="2982328" y="2318036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4157986" y="1953374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6590938" y="3297751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21566" y="2486907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7657739" y="4465221"/>
            <a:ext cx="1295398" cy="122461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71691" y="1608632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5683" y="3000250"/>
            <a:ext cx="12939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AMT/SSM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0168" y="4043731"/>
            <a:ext cx="9589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unicast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243" y="3398205"/>
            <a:ext cx="6092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Tx/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232.200.0.1) – a 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400" dirty="0">
                <a:solidFill>
                  <a:srgbClr val="000000"/>
                </a:solidFill>
              </a:rPr>
              <a:t>, 232.200.0.2) – a mp4 stream @~1.3 </a:t>
            </a:r>
            <a:r>
              <a:rPr lang="en-US" sz="1400" dirty="0" smtClean="0">
                <a:solidFill>
                  <a:srgbClr val="000000"/>
                </a:solidFill>
              </a:rPr>
              <a:t>mbps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smtClean="0">
                <a:solidFill>
                  <a:srgbClr val="000000"/>
                </a:solidFill>
              </a:rPr>
              <a:t>232.200.0.3) </a:t>
            </a:r>
            <a:r>
              <a:rPr lang="en-US" sz="1400" dirty="0">
                <a:solidFill>
                  <a:srgbClr val="000000"/>
                </a:solidFill>
              </a:rPr>
              <a:t>– a mp4 stream @~</a:t>
            </a:r>
            <a:r>
              <a:rPr lang="en-US" sz="1400" dirty="0" smtClean="0">
                <a:solidFill>
                  <a:srgbClr val="000000"/>
                </a:solidFill>
              </a:rPr>
              <a:t>1 </a:t>
            </a:r>
            <a:r>
              <a:rPr lang="en-US" sz="1400" dirty="0">
                <a:solidFill>
                  <a:srgbClr val="000000"/>
                </a:solidFill>
              </a:rPr>
              <a:t>mbps</a:t>
            </a:r>
          </a:p>
          <a:p>
            <a:pPr lvl="0"/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391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dirty="0" smtClean="0"/>
              <a:t>Example 4: Media Streamer and render</a:t>
            </a:r>
            <a:br>
              <a:rPr lang="en-US" dirty="0" smtClean="0"/>
            </a:b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02151" y="967682"/>
            <a:ext cx="1103238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Source Streamer: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</a:rPr>
              <a:t>amtfeeder</a:t>
            </a:r>
            <a:r>
              <a:rPr lang="en-US" b="1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a streamer which reads the </a:t>
            </a:r>
            <a:r>
              <a:rPr lang="en-US" dirty="0">
                <a:solidFill>
                  <a:srgbClr val="000000"/>
                </a:solidFill>
              </a:rPr>
              <a:t>RTP packets </a:t>
            </a:r>
            <a:r>
              <a:rPr lang="en-US" dirty="0" smtClean="0">
                <a:solidFill>
                  <a:srgbClr val="000000"/>
                </a:solidFill>
              </a:rPr>
              <a:t>pre-recorded from a live streaming session (such as VLC streaming) and sends out the </a:t>
            </a:r>
            <a:r>
              <a:rPr lang="en-US" dirty="0" err="1" smtClean="0">
                <a:solidFill>
                  <a:srgbClr val="000000"/>
                </a:solidFill>
              </a:rPr>
              <a:t>rtp</a:t>
            </a:r>
            <a:r>
              <a:rPr lang="en-US" dirty="0" smtClean="0">
                <a:solidFill>
                  <a:srgbClr val="000000"/>
                </a:solidFill>
              </a:rPr>
              <a:t> packets in exactly timing to SSM.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Rendering with VLC as an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VLC: rtp://@:9010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70" y="2382253"/>
            <a:ext cx="10329946" cy="160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41" y="4584031"/>
            <a:ext cx="5802648" cy="177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34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dirty="0" smtClean="0"/>
              <a:t>Example 4: stream receiving code for VLC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50373" y="1345816"/>
            <a:ext cx="6629397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void 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 void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char *)_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short 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 // to the render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ex_makeUDPSock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&amp;sport,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EX_ERR_CHECK(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NULL, " ", _EMPTY);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ex_sendPacket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77346" y="6858000"/>
            <a:ext cx="1040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Code location: …/</a:t>
            </a:r>
            <a:r>
              <a:rPr lang="en-US" sz="1600" dirty="0" smtClean="0">
                <a:solidFill>
                  <a:srgbClr val="000000"/>
                </a:solidFill>
              </a:rPr>
              <a:t>amt_gw_lib_10/examples/ex3.c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ex3.c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66.163.54.1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8315" y="1096571"/>
            <a:ext cx="50721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Notes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An AMT channel is created to receive RTP packets</a:t>
            </a: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A </a:t>
            </a:r>
            <a:r>
              <a:rPr lang="en-US" sz="1600" dirty="0">
                <a:solidFill>
                  <a:srgbClr val="000000"/>
                </a:solidFill>
              </a:rPr>
              <a:t>socket is created to send the media stream to VLC player.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The code location: </a:t>
            </a:r>
            <a:r>
              <a:rPr lang="en-US" sz="1600" dirty="0">
                <a:solidFill>
                  <a:srgbClr val="000000"/>
                </a:solidFill>
              </a:rPr>
              <a:t>…/</a:t>
            </a:r>
            <a:r>
              <a:rPr lang="en-US" sz="1600" dirty="0" smtClean="0">
                <a:solidFill>
                  <a:srgbClr val="000000"/>
                </a:solidFill>
              </a:rPr>
              <a:t>amt_gw_lib_11/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  <a:r>
              <a:rPr lang="en-US" sz="1600" dirty="0" smtClean="0">
                <a:solidFill>
                  <a:srgbClr val="000000"/>
                </a:solidFill>
              </a:rPr>
              <a:t>/ex4.c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ex4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ex4.c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–I../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–lamt64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>
                <a:solidFill>
                  <a:srgbClr val="000000"/>
                </a:solidFill>
              </a:rPr>
              <a:t>e</a:t>
            </a:r>
            <a:r>
              <a:rPr lang="en-US" sz="1600" dirty="0" smtClean="0">
                <a:solidFill>
                  <a:srgbClr val="000000"/>
                </a:solidFill>
              </a:rPr>
              <a:t>x4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192.168.255.1 192.168.1.x </a:t>
            </a:r>
          </a:p>
          <a:p>
            <a:pPr lvl="1">
              <a:lnSpc>
                <a:spcPct val="150000"/>
              </a:lnSpc>
            </a:pPr>
            <a:r>
              <a:rPr lang="en-US" sz="1600" i="1" dirty="0" smtClean="0">
                <a:solidFill>
                  <a:srgbClr val="000000"/>
                </a:solidFill>
              </a:rPr>
              <a:t>(</a:t>
            </a:r>
            <a:r>
              <a:rPr lang="en-US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192.168.1.x is your renderer IP)</a:t>
            </a:r>
            <a:endParaRPr lang="en-US" sz="1600" i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The full feature code could be found in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…/</a:t>
            </a:r>
            <a:r>
              <a:rPr lang="en-US" sz="1600" dirty="0" smtClean="0">
                <a:solidFill>
                  <a:srgbClr val="000000"/>
                </a:solidFill>
              </a:rPr>
              <a:t>amt_gw_lib_11/test/</a:t>
            </a:r>
            <a:r>
              <a:rPr lang="en-US" sz="1600" dirty="0" err="1" smtClean="0">
                <a:solidFill>
                  <a:srgbClr val="000000"/>
                </a:solidFill>
              </a:rPr>
              <a:t>amtstream.c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828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sz="3200" dirty="0" smtClean="0"/>
              <a:t>Example4: complete code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79853" y="849085"/>
            <a:ext cx="11908972" cy="54476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netinet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_EMPTY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void 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 void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char *)_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short 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 // to the render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ex_makeUDPSock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&amp;sport,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EX_ERR_CHECK(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NULL, " ", _EMPTY);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ex_sendPacket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232.200.0.3"));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initial function.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add a callback function to receive all packets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open a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9010,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pause();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64368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sz="4000" dirty="0" smtClean="0"/>
              <a:t>Further work on audio/video renderer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30175" y="1309394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19467" y="1701422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97279" y="4166881"/>
            <a:ext cx="4032748" cy="1375549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Audio/video Renderer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61148" y="1777506"/>
            <a:ext cx="2030910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Streamer</a:t>
            </a:r>
            <a:r>
              <a:rPr lang="en-US" sz="1600" dirty="0" smtClean="0">
                <a:solidFill>
                  <a:srgbClr val="000000"/>
                </a:solidFill>
              </a:rPr>
              <a:t>/ packet feeder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8439" y="2517691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0175" y="1316696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3" name="Up Arrow 12"/>
          <p:cNvSpPr/>
          <p:nvPr/>
        </p:nvSpPr>
        <p:spPr>
          <a:xfrm>
            <a:off x="2816399" y="2294549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3992057" y="1929887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6425009" y="3274264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5637" y="2463420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5762" y="1585145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9754" y="2976763"/>
            <a:ext cx="12939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AMT/SSM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1789" y="4288849"/>
            <a:ext cx="3011038" cy="375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 </a:t>
            </a:r>
          </a:p>
        </p:txBody>
      </p:sp>
    </p:spTree>
    <p:extLst>
      <p:ext uri="{BB962C8B-B14F-4D97-AF65-F5344CB8AC3E}">
        <p14:creationId xmlns:p14="http://schemas.microsoft.com/office/powerpoint/2010/main" val="39489798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Cisco drives effort to have open source AMT gateway library available to the public.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initial version is available from the github.com under 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Cisco fork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 the library will be updated time by time.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Introduction to the AMT lib and detail APIs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 addition to the AMT lib, there are 4 examples of code in the repository to demonstrate how to use the library.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5 test programs with the complete source code to check relay setup and AMT channels are included in the repository.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88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7896" y="2742025"/>
            <a:ext cx="8507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AMT Relay Setup and Check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</a:rPr>
              <a:t>	 </a:t>
            </a:r>
            <a:r>
              <a:rPr lang="en-US" sz="4400" b="1" dirty="0" smtClean="0">
                <a:solidFill>
                  <a:schemeClr val="bg1"/>
                </a:solidFill>
              </a:rPr>
              <a:t>– with ASR 1k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336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2357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 descr="https://encrypted-tbn3.gstatic.com/images?q=tbn:ANd9GcQGLOpWJoUi7R45XMjrOCeOJJCcWjdX2a6iDQrE5mbs2sCBgZK9DbRcxmn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32" y="2204126"/>
            <a:ext cx="975393" cy="81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7" y="88286"/>
            <a:ext cx="11438251" cy="735030"/>
          </a:xfrm>
        </p:spPr>
        <p:txBody>
          <a:bodyPr/>
          <a:lstStyle/>
          <a:p>
            <a:r>
              <a:rPr lang="en-US" dirty="0" smtClean="0"/>
              <a:t>AMT Environment in this Workshop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3" y="2320020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6266573" y="1772702"/>
            <a:ext cx="2466474" cy="765699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77" name="Oval 76"/>
          <p:cNvSpPr/>
          <p:nvPr/>
        </p:nvSpPr>
        <p:spPr>
          <a:xfrm>
            <a:off x="4545216" y="3112787"/>
            <a:ext cx="2466474" cy="91422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8" name="Right Arrow 37"/>
          <p:cNvSpPr/>
          <p:nvPr/>
        </p:nvSpPr>
        <p:spPr>
          <a:xfrm>
            <a:off x="1344035" y="2355527"/>
            <a:ext cx="1526338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40483" y="2095937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3823325" y="2155552"/>
            <a:ext cx="2443248" cy="295512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21150889">
            <a:off x="4487255" y="195743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13957" y="1151095"/>
            <a:ext cx="348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AMT Relay (ASR 1k)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PIM enabled I/F to </a:t>
            </a:r>
            <a:r>
              <a:rPr lang="en-US" sz="1200" b="1" dirty="0" err="1" smtClean="0">
                <a:solidFill>
                  <a:srgbClr val="000000"/>
                </a:solidFill>
              </a:rPr>
              <a:t>src</a:t>
            </a:r>
            <a:r>
              <a:rPr lang="en-US" sz="1200" b="1" dirty="0" smtClean="0">
                <a:solidFill>
                  <a:srgbClr val="000000"/>
                </a:solidFill>
              </a:rPr>
              <a:t> : G0/2/0: 192.168.0.1</a:t>
            </a:r>
          </a:p>
          <a:p>
            <a:r>
              <a:rPr lang="en-US" sz="1200" b="1" dirty="0" err="1" smtClean="0">
                <a:solidFill>
                  <a:srgbClr val="000000"/>
                </a:solidFill>
              </a:rPr>
              <a:t>Ucast</a:t>
            </a:r>
            <a:r>
              <a:rPr lang="en-US" sz="1200" b="1" dirty="0" smtClean="0">
                <a:solidFill>
                  <a:srgbClr val="000000"/>
                </a:solidFill>
              </a:rPr>
              <a:t> only I/F: G0/2/1: 192.168.1.1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PIM enabled I/F: G0/2/2: 192.168.2.1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2612" y="3005543"/>
            <a:ext cx="198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source streamer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(IP:192.168.0.100)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52"/>
          <p:cNvCxnSpPr>
            <a:stCxn id="1033" idx="3"/>
          </p:cNvCxnSpPr>
          <p:nvPr/>
        </p:nvCxnSpPr>
        <p:spPr>
          <a:xfrm>
            <a:off x="1232048" y="2611953"/>
            <a:ext cx="1810062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640523" y="2691437"/>
            <a:ext cx="1406922" cy="554224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640523" y="2320020"/>
            <a:ext cx="2698240" cy="346757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83" y="4763389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9590844" y="4769695"/>
            <a:ext cx="158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Client  /w AMT GW lib application</a:t>
            </a:r>
          </a:p>
        </p:txBody>
      </p:sp>
      <p:sp>
        <p:nvSpPr>
          <p:cNvPr id="164" name="TextBox 163"/>
          <p:cNvSpPr txBox="1"/>
          <p:nvPr/>
        </p:nvSpPr>
        <p:spPr>
          <a:xfrm rot="470579">
            <a:off x="7031169" y="2786973"/>
            <a:ext cx="904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25" name="Freeform 1024"/>
          <p:cNvSpPr/>
          <p:nvPr/>
        </p:nvSpPr>
        <p:spPr>
          <a:xfrm>
            <a:off x="3691815" y="2691437"/>
            <a:ext cx="5457510" cy="1981250"/>
          </a:xfrm>
          <a:custGeom>
            <a:avLst/>
            <a:gdLst>
              <a:gd name="connsiteX0" fmla="*/ 0 w 2396232"/>
              <a:gd name="connsiteY0" fmla="*/ 0 h 3128211"/>
              <a:gd name="connsiteX1" fmla="*/ 1961148 w 2396232"/>
              <a:gd name="connsiteY1" fmla="*/ 854242 h 3128211"/>
              <a:gd name="connsiteX2" fmla="*/ 2346158 w 2396232"/>
              <a:gd name="connsiteY2" fmla="*/ 1118937 h 3128211"/>
              <a:gd name="connsiteX3" fmla="*/ 2394285 w 2396232"/>
              <a:gd name="connsiteY3" fmla="*/ 2009274 h 3128211"/>
              <a:gd name="connsiteX4" fmla="*/ 2382253 w 2396232"/>
              <a:gd name="connsiteY4" fmla="*/ 3128211 h 31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232" h="3128211">
                <a:moveTo>
                  <a:pt x="0" y="0"/>
                </a:moveTo>
                <a:cubicBezTo>
                  <a:pt x="785061" y="333876"/>
                  <a:pt x="1570122" y="667753"/>
                  <a:pt x="1961148" y="854242"/>
                </a:cubicBezTo>
                <a:cubicBezTo>
                  <a:pt x="2352174" y="1040731"/>
                  <a:pt x="2273969" y="926432"/>
                  <a:pt x="2346158" y="1118937"/>
                </a:cubicBezTo>
                <a:cubicBezTo>
                  <a:pt x="2418347" y="1311442"/>
                  <a:pt x="2388269" y="1674395"/>
                  <a:pt x="2394285" y="2009274"/>
                </a:cubicBezTo>
                <a:cubicBezTo>
                  <a:pt x="2400301" y="2344153"/>
                  <a:pt x="2391277" y="2736182"/>
                  <a:pt x="2382253" y="3128211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8676351" y="1982092"/>
            <a:ext cx="1706896" cy="34039"/>
          </a:xfrm>
          <a:prstGeom prst="straightConnector1">
            <a:avLst/>
          </a:prstGeom>
          <a:ln w="76200">
            <a:solidFill>
              <a:srgbClr val="434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76351" y="2121513"/>
            <a:ext cx="1763592" cy="112924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00070" y="1678061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</a:t>
            </a:r>
            <a:r>
              <a:rPr lang="en-US" sz="1200" b="1" dirty="0">
                <a:solidFill>
                  <a:srgbClr val="000000"/>
                </a:solidFill>
              </a:rPr>
              <a:t>flows </a:t>
            </a:r>
            <a:r>
              <a:rPr lang="en-US" sz="1200" b="1" dirty="0" smtClean="0">
                <a:solidFill>
                  <a:srgbClr val="000000"/>
                </a:solidFill>
              </a:rPr>
              <a:t>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85" name="Straight Arrow Connector 184"/>
          <p:cNvCxnSpPr>
            <a:stCxn id="77" idx="5"/>
          </p:cNvCxnSpPr>
          <p:nvPr/>
        </p:nvCxnSpPr>
        <p:spPr>
          <a:xfrm>
            <a:off x="6650483" y="3893129"/>
            <a:ext cx="2206055" cy="1061675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832" y="1696327"/>
            <a:ext cx="639608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TextBox 1046"/>
          <p:cNvSpPr txBox="1"/>
          <p:nvPr/>
        </p:nvSpPr>
        <p:spPr>
          <a:xfrm>
            <a:off x="8733047" y="5427553"/>
            <a:ext cx="17588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IP:192.168.1.x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6" name="Right Arrow 205"/>
          <p:cNvSpPr/>
          <p:nvPr/>
        </p:nvSpPr>
        <p:spPr>
          <a:xfrm>
            <a:off x="552908" y="5693686"/>
            <a:ext cx="763169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552908" y="5347254"/>
            <a:ext cx="654533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589052" y="6176490"/>
            <a:ext cx="690879" cy="194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436568" y="560776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436568" y="5963611"/>
            <a:ext cx="10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36567" y="5172933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Network connection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55" y="3508253"/>
            <a:ext cx="2859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</a:t>
            </a:r>
            <a:r>
              <a:rPr lang="en-US" sz="1100" b="1" dirty="0">
                <a:solidFill>
                  <a:srgbClr val="000000"/>
                </a:solidFill>
              </a:rPr>
              <a:t>192.168.0.100</a:t>
            </a:r>
            <a:r>
              <a:rPr lang="en-US" sz="1100" b="1" dirty="0" smtClean="0">
                <a:solidFill>
                  <a:srgbClr val="000000"/>
                </a:solidFill>
              </a:rPr>
              <a:t>, </a:t>
            </a:r>
            <a:r>
              <a:rPr lang="en-US" sz="1100" b="1" dirty="0">
                <a:solidFill>
                  <a:srgbClr val="000000"/>
                </a:solidFill>
              </a:rPr>
              <a:t>232.10.10.10)  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–- random packets @ 1 </a:t>
            </a:r>
            <a:r>
              <a:rPr lang="en-US" sz="1100" dirty="0" err="1">
                <a:solidFill>
                  <a:srgbClr val="000000"/>
                </a:solidFill>
              </a:rPr>
              <a:t>pps</a:t>
            </a:r>
            <a:endParaRPr lang="en-US" sz="1100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</a:t>
            </a:r>
            <a:r>
              <a:rPr lang="en-US" sz="1100" b="1" dirty="0" smtClean="0">
                <a:solidFill>
                  <a:srgbClr val="000000"/>
                </a:solidFill>
              </a:rPr>
              <a:t>232.10.10.100) </a:t>
            </a: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random packet @1 </a:t>
            </a:r>
            <a:r>
              <a:rPr lang="en-US" sz="1100" dirty="0" err="1" smtClean="0">
                <a:solidFill>
                  <a:srgbClr val="000000"/>
                </a:solidFill>
              </a:rPr>
              <a:t>pps</a:t>
            </a:r>
            <a:endParaRPr lang="en-US" sz="1100" dirty="0" smtClean="0">
              <a:solidFill>
                <a:srgbClr val="000000"/>
              </a:solidFill>
            </a:endParaRPr>
          </a:p>
          <a:p>
            <a:pPr marL="342900" lvl="0" indent="-342900">
              <a:buFontTx/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(192.168.0.100, </a:t>
            </a:r>
            <a:r>
              <a:rPr lang="en-US" sz="1100" b="1" dirty="0">
                <a:solidFill>
                  <a:srgbClr val="000000"/>
                </a:solidFill>
              </a:rPr>
              <a:t>232.200.0.1)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an </a:t>
            </a:r>
            <a:r>
              <a:rPr lang="en-US" sz="1100" dirty="0">
                <a:solidFill>
                  <a:srgbClr val="000000"/>
                </a:solidFill>
              </a:rPr>
              <a:t>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(192.168.0.100, 232.200.0.2)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an </a:t>
            </a:r>
            <a:r>
              <a:rPr lang="en-US" sz="1100" dirty="0">
                <a:solidFill>
                  <a:srgbClr val="000000"/>
                </a:solidFill>
              </a:rPr>
              <a:t>mp4 stream @~1.3 mbps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96113" y="258691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5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11" y="1886874"/>
            <a:ext cx="1136600" cy="4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74" y="3304595"/>
            <a:ext cx="1136600" cy="4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0060150" y="2372936"/>
            <a:ext cx="17588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IP:192.168.2.x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345" y="1771662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8877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Loopback0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Loopback –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Anycast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announcement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192.168.255.1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255.255.255.255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Loopback1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Admin Loopback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192.168.255.101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255.255.255.255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!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Tunnel11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AMT Tunnel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no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pim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sparse-mode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igmp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version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tunnel source 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Loopback1</a:t>
            </a:r>
            <a:endParaRPr lang="en-US" sz="1800" b="1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tunnel mode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udp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multipoint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amt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relay traffic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ip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GigabitEthernet0/0/0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Multicast source traffic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 192.168.0.1 255.255.255.0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pim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sparse-mode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GigabitEthernet0/0/1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Unicast only network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 192.168.1.1 255.255.255.0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!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pim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ssm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default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Configuration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2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</a:t>
            </a:r>
            <a:r>
              <a:rPr lang="en-US" dirty="0" err="1"/>
              <a:t>a</a:t>
            </a:r>
            <a:r>
              <a:rPr lang="en-US" dirty="0" err="1" smtClean="0"/>
              <a:t>nycast</a:t>
            </a:r>
            <a:r>
              <a:rPr lang="en-US" dirty="0" smtClean="0"/>
              <a:t> IP reachable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1034715"/>
            <a:ext cx="631775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</a:t>
            </a:r>
            <a:r>
              <a:rPr lang="en-US" dirty="0" err="1"/>
              <a:t>a</a:t>
            </a:r>
            <a:r>
              <a:rPr lang="en-US" dirty="0" err="1" smtClean="0"/>
              <a:t>nycast</a:t>
            </a:r>
            <a:r>
              <a:rPr lang="en-US" dirty="0" smtClean="0"/>
              <a:t> address is reachable by using “ping”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06" y="1832284"/>
            <a:ext cx="6925010" cy="287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069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relay 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1034715"/>
            <a:ext cx="45480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relay returns the relay 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6" y="2237874"/>
            <a:ext cx="9249091" cy="9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5031" y="3729789"/>
            <a:ext cx="873492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</a:rPr>
              <a:t>a</a:t>
            </a:r>
            <a:r>
              <a:rPr lang="en-US" i="1" dirty="0" err="1" smtClean="0">
                <a:solidFill>
                  <a:srgbClr val="000000"/>
                </a:solidFill>
              </a:rPr>
              <a:t>mtchk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sets up a AMT channel between the client and the relay using the provided </a:t>
            </a:r>
            <a:r>
              <a:rPr lang="en-US" i="1" dirty="0" err="1" smtClean="0">
                <a:solidFill>
                  <a:srgbClr val="000000"/>
                </a:solidFill>
              </a:rPr>
              <a:t>anycast</a:t>
            </a:r>
            <a:r>
              <a:rPr lang="en-US" i="1" dirty="0" smtClean="0">
                <a:solidFill>
                  <a:srgbClr val="000000"/>
                </a:solidFill>
              </a:rPr>
              <a:t> IP. The source code is in …/[amt_gw_10]/test/</a:t>
            </a:r>
            <a:r>
              <a:rPr lang="en-US" i="1" dirty="0" err="1" smtClean="0">
                <a:solidFill>
                  <a:srgbClr val="000000"/>
                </a:solidFill>
              </a:rPr>
              <a:t>amtchk.c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132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tunnel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842209"/>
            <a:ext cx="690580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AMT works correctly by subscribing a channel 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Feed packets to SSM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5" y="1491915"/>
            <a:ext cx="10489586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6747" y="4355431"/>
            <a:ext cx="930556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amtfeeder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generates a sequence of packets or read packets from a file and send them out to a SSM. The source code is in …/[amt_gw_10]/test/</a:t>
            </a:r>
            <a:r>
              <a:rPr lang="en-US" i="1" dirty="0" err="1" smtClean="0">
                <a:solidFill>
                  <a:srgbClr val="000000"/>
                </a:solidFill>
              </a:rPr>
              <a:t>amtfeeder.c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906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2437</Words>
  <Application>Microsoft Office PowerPoint</Application>
  <PresentationFormat>Custom</PresentationFormat>
  <Paragraphs>710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template</vt:lpstr>
      <vt:lpstr>1_template</vt:lpstr>
      <vt:lpstr>EBU Workshop, 09/24/2014 Geneva Developing for SSM and AMT</vt:lpstr>
      <vt:lpstr>Content</vt:lpstr>
      <vt:lpstr>Project background and where to get source code?</vt:lpstr>
      <vt:lpstr>PowerPoint Presentation</vt:lpstr>
      <vt:lpstr>AMT Environment in this Workshop</vt:lpstr>
      <vt:lpstr>AMT Relay Configuration Example</vt:lpstr>
      <vt:lpstr>AMT Relay Check: anycast IP reachable</vt:lpstr>
      <vt:lpstr>AMT Relay Check: relay IP</vt:lpstr>
      <vt:lpstr>AMT Relay Check: tunnel</vt:lpstr>
      <vt:lpstr>AMT Relay Check: tunnel</vt:lpstr>
      <vt:lpstr>PowerPoint Presentation</vt:lpstr>
      <vt:lpstr>AMT Gateway Protocols Implementation and Status</vt:lpstr>
      <vt:lpstr>AMT Gateway Protocols Implementation and Status</vt:lpstr>
      <vt:lpstr>AMT Gateway Library: All APIs</vt:lpstr>
      <vt:lpstr>Typical Call-flows</vt:lpstr>
      <vt:lpstr>AMT Gateway Library: Architecture</vt:lpstr>
      <vt:lpstr>Socket code</vt:lpstr>
      <vt:lpstr>AMT Gateway Library: Source Code Structure</vt:lpstr>
      <vt:lpstr>AMT Gateway Library: amt_openChannel() </vt:lpstr>
      <vt:lpstr>AMT Gateway Library: amt_closeChannel()</vt:lpstr>
      <vt:lpstr>AMT Gateway Library: amt_poll()</vt:lpstr>
      <vt:lpstr>AMT Gateway Library: amt_recvfrom()</vt:lpstr>
      <vt:lpstr>AMT Gateway Library: amt_addRecvHook()</vt:lpstr>
      <vt:lpstr>AMT Gateway Library: amt_setTraceSink()/amt_setTraceLevel()</vt:lpstr>
      <vt:lpstr>PowerPoint Presentation</vt:lpstr>
      <vt:lpstr>AMT Environment in this Workshop</vt:lpstr>
      <vt:lpstr>Access Sample code</vt:lpstr>
      <vt:lpstr>Test Environment</vt:lpstr>
      <vt:lpstr>Example 1: find the relay address</vt:lpstr>
      <vt:lpstr>Example 2: Subscribe to a AMT channel</vt:lpstr>
      <vt:lpstr>Example 2: Subscribe to a AMT channel – complete code</vt:lpstr>
      <vt:lpstr>Example 3: use amt_addRecvHook() to receive packets</vt:lpstr>
      <vt:lpstr>Example 3: use amt_addRecvHook() – complete code</vt:lpstr>
      <vt:lpstr>Example 4: Receive a Video Stream and Render it</vt:lpstr>
      <vt:lpstr>Example 4: Media Streamer and render </vt:lpstr>
      <vt:lpstr>Example 4: stream receiving code for VLC </vt:lpstr>
      <vt:lpstr>Example4: complete code</vt:lpstr>
      <vt:lpstr>Further work on audio/video renderer</vt:lpstr>
      <vt:lpstr>What we covered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2013-09-20T12:43:06Z</dcterms:created>
  <dcterms:modified xsi:type="dcterms:W3CDTF">2014-09-24T08:43:05Z</dcterms:modified>
</cp:coreProperties>
</file>