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97" r:id="rId1"/>
    <p:sldMasterId id="2147483932" r:id="rId2"/>
  </p:sldMasterIdLst>
  <p:notesMasterIdLst>
    <p:notesMasterId r:id="rId43"/>
  </p:notesMasterIdLst>
  <p:sldIdLst>
    <p:sldId id="815" r:id="rId3"/>
    <p:sldId id="908" r:id="rId4"/>
    <p:sldId id="910" r:id="rId5"/>
    <p:sldId id="900" r:id="rId6"/>
    <p:sldId id="915" r:id="rId7"/>
    <p:sldId id="916" r:id="rId8"/>
    <p:sldId id="903" r:id="rId9"/>
    <p:sldId id="904" r:id="rId10"/>
    <p:sldId id="905" r:id="rId11"/>
    <p:sldId id="909" r:id="rId12"/>
    <p:sldId id="887" r:id="rId13"/>
    <p:sldId id="868" r:id="rId14"/>
    <p:sldId id="875" r:id="rId15"/>
    <p:sldId id="872" r:id="rId16"/>
    <p:sldId id="876" r:id="rId17"/>
    <p:sldId id="878" r:id="rId18"/>
    <p:sldId id="906" r:id="rId19"/>
    <p:sldId id="880" r:id="rId20"/>
    <p:sldId id="882" r:id="rId21"/>
    <p:sldId id="881" r:id="rId22"/>
    <p:sldId id="883" r:id="rId23"/>
    <p:sldId id="884" r:id="rId24"/>
    <p:sldId id="885" r:id="rId25"/>
    <p:sldId id="886" r:id="rId26"/>
    <p:sldId id="888" r:id="rId27"/>
    <p:sldId id="914" r:id="rId28"/>
    <p:sldId id="912" r:id="rId29"/>
    <p:sldId id="899" r:id="rId30"/>
    <p:sldId id="889" r:id="rId31"/>
    <p:sldId id="890" r:id="rId32"/>
    <p:sldId id="891" r:id="rId33"/>
    <p:sldId id="892" r:id="rId34"/>
    <p:sldId id="893" r:id="rId35"/>
    <p:sldId id="894" r:id="rId36"/>
    <p:sldId id="896" r:id="rId37"/>
    <p:sldId id="897" r:id="rId38"/>
    <p:sldId id="898" r:id="rId39"/>
    <p:sldId id="901" r:id="rId40"/>
    <p:sldId id="911" r:id="rId41"/>
    <p:sldId id="907" r:id="rId42"/>
  </p:sldIdLst>
  <p:sldSz cx="12188825" cy="6858000"/>
  <p:notesSz cx="6858000" cy="9296400"/>
  <p:defaultTextStyle>
    <a:defPPr>
      <a:defRPr lang="en-US"/>
    </a:defPPr>
    <a:lvl1pPr marL="0" algn="l" defTabSz="9142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41" algn="l" defTabSz="9142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285" algn="l" defTabSz="9142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28" algn="l" defTabSz="9142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572" algn="l" defTabSz="9142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9142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CC3300"/>
    <a:srgbClr val="4343FF"/>
    <a:srgbClr val="0000A2"/>
    <a:srgbClr val="FCFDF5"/>
    <a:srgbClr val="DDF2FF"/>
    <a:srgbClr val="CC6600"/>
    <a:srgbClr val="766000"/>
    <a:srgbClr val="9E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65" autoAdjust="0"/>
    <p:restoredTop sz="94667" autoAdjust="0"/>
  </p:normalViewPr>
  <p:slideViewPr>
    <p:cSldViewPr snapToGrid="0" snapToObjects="1">
      <p:cViewPr varScale="1">
        <p:scale>
          <a:sx n="100" d="100"/>
          <a:sy n="100" d="100"/>
        </p:scale>
        <p:origin x="-312" y="-112"/>
      </p:cViewPr>
      <p:guideLst>
        <p:guide orient="horz" pos="429"/>
        <p:guide pos="2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0" d="100"/>
        <a:sy n="2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6BAB9-A208-C44A-90DB-0A9B66C4C999}" type="datetimeFigureOut">
              <a:rPr lang="en-US" smtClean="0"/>
              <a:t>9/23/14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17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F0DBD-9DF1-AB46-98AF-B3C13BB4C3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24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1" algn="l" defTabSz="4571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5" algn="l" defTabSz="4571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28" algn="l" defTabSz="4571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72" algn="l" defTabSz="4571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4571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4571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F0DBD-9DF1-AB46-98AF-B3C13BB4C39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45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F0DBD-9DF1-AB46-98AF-B3C13BB4C39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45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egue texture.jpg"/>
          <p:cNvPicPr>
            <a:picLocks noChangeAspect="1"/>
          </p:cNvPicPr>
          <p:nvPr userDrawn="1"/>
        </p:nvPicPr>
        <p:blipFill>
          <a:blip r:embed="rId2" cstate="print"/>
          <a:srcRect t="95236" r="2996"/>
          <a:stretch>
            <a:fillRect/>
          </a:stretch>
        </p:blipFill>
        <p:spPr>
          <a:xfrm>
            <a:off x="444384" y="6381456"/>
            <a:ext cx="11300057" cy="163808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4539292" y="5948637"/>
            <a:ext cx="798577" cy="11456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947413" y="5948637"/>
            <a:ext cx="630456" cy="1145627"/>
          </a:xfrm>
          <a:prstGeom prst="rect">
            <a:avLst/>
          </a:prstGeom>
          <a:solidFill>
            <a:srgbClr val="6DB344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60606" y="5948637"/>
            <a:ext cx="630456" cy="1145627"/>
          </a:xfrm>
          <a:prstGeom prst="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3" name="Rounded Rectangle 32"/>
          <p:cNvSpPr/>
          <p:nvPr/>
        </p:nvSpPr>
        <p:spPr>
          <a:xfrm rot="10800000" flipH="1">
            <a:off x="3807683" y="831275"/>
            <a:ext cx="874857" cy="424307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8" name="Rounded Rectangle 27"/>
          <p:cNvSpPr/>
          <p:nvPr userDrawn="1"/>
        </p:nvSpPr>
        <p:spPr>
          <a:xfrm rot="10800000" flipH="1">
            <a:off x="1095669" y="4716781"/>
            <a:ext cx="874857" cy="150749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9" name="Rounded Rectangle 28"/>
          <p:cNvSpPr/>
          <p:nvPr userDrawn="1"/>
        </p:nvSpPr>
        <p:spPr>
          <a:xfrm rot="10800000" flipH="1">
            <a:off x="1776212" y="1981203"/>
            <a:ext cx="874857" cy="424307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0" name="Rounded Rectangle 29"/>
          <p:cNvSpPr/>
          <p:nvPr/>
        </p:nvSpPr>
        <p:spPr>
          <a:xfrm rot="10800000" flipH="1">
            <a:off x="7824455" y="6614160"/>
            <a:ext cx="1040145" cy="3319549"/>
          </a:xfrm>
          <a:prstGeom prst="roundRect">
            <a:avLst>
              <a:gd name="adj" fmla="val 50000"/>
            </a:avLst>
          </a:prstGeom>
          <a:solidFill>
            <a:srgbClr val="1F8BAE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 rot="10800000" flipH="1">
            <a:off x="9241869" y="6614161"/>
            <a:ext cx="874857" cy="150749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8" tIns="45715" rIns="91428" bIns="45715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4" name="Rounded Rectangle 33"/>
          <p:cNvSpPr/>
          <p:nvPr/>
        </p:nvSpPr>
        <p:spPr>
          <a:xfrm rot="10800000" flipH="1">
            <a:off x="2921225" y="6719456"/>
            <a:ext cx="883169" cy="633106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5" name="Rounded Rectangle 34"/>
          <p:cNvSpPr/>
          <p:nvPr/>
        </p:nvSpPr>
        <p:spPr>
          <a:xfrm rot="10800000" flipH="1">
            <a:off x="3724579" y="6668598"/>
            <a:ext cx="1038871" cy="554631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6" name="Rounded Rectangle 35"/>
          <p:cNvSpPr/>
          <p:nvPr/>
        </p:nvSpPr>
        <p:spPr>
          <a:xfrm rot="10800000" flipH="1">
            <a:off x="6559405" y="1025239"/>
            <a:ext cx="874857" cy="424307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 rot="10800000" flipH="1">
            <a:off x="7187313" y="1731821"/>
            <a:ext cx="874857" cy="424307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8" name="Rounded Rectangle 37"/>
          <p:cNvSpPr/>
          <p:nvPr userDrawn="1"/>
        </p:nvSpPr>
        <p:spPr>
          <a:xfrm rot="10800000" flipH="1">
            <a:off x="454967" y="6708756"/>
            <a:ext cx="1040145" cy="331954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DCAFF">
                  <a:shade val="30000"/>
                  <a:satMod val="115000"/>
                  <a:alpha val="26000"/>
                </a:srgbClr>
              </a:gs>
              <a:gs pos="50000">
                <a:srgbClr val="4DCAFF">
                  <a:shade val="67500"/>
                  <a:satMod val="115000"/>
                </a:srgbClr>
              </a:gs>
              <a:gs pos="100000">
                <a:srgbClr val="4DCA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 rot="10800000" flipH="1">
            <a:off x="10714877" y="8318272"/>
            <a:ext cx="1040145" cy="3319549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Rounded Rectangle 40"/>
          <p:cNvSpPr/>
          <p:nvPr/>
        </p:nvSpPr>
        <p:spPr>
          <a:xfrm rot="10800000" flipH="1">
            <a:off x="10880166" y="1731821"/>
            <a:ext cx="874857" cy="424307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 rot="10800000" flipH="1">
            <a:off x="5026567" y="1981203"/>
            <a:ext cx="874857" cy="424307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0" y="2385"/>
            <a:ext cx="12168841" cy="6378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1" y="6545269"/>
            <a:ext cx="12168841" cy="312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095" y="4464071"/>
            <a:ext cx="10813351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lang="en-US" sz="20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285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1248233"/>
            <a:ext cx="10813350" cy="2907239"/>
          </a:xfrm>
        </p:spPr>
        <p:txBody>
          <a:bodyPr/>
          <a:lstStyle>
            <a:lvl1pPr algn="l" defTabSz="9142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spc="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grpSp>
        <p:nvGrpSpPr>
          <p:cNvPr id="91" name="Group 67"/>
          <p:cNvGrpSpPr/>
          <p:nvPr userDrawn="1"/>
        </p:nvGrpSpPr>
        <p:grpSpPr>
          <a:xfrm>
            <a:off x="455617" y="301885"/>
            <a:ext cx="839969" cy="447811"/>
            <a:chOff x="609606" y="528528"/>
            <a:chExt cx="1444732" cy="763787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92" name="Rectangle 9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5" name="Freeform 94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black">
            <a:xfrm>
              <a:off x="954502" y="528528"/>
              <a:ext cx="62081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57" name="Rectangle 5"/>
          <p:cNvSpPr>
            <a:spLocks noChangeArrowheads="1"/>
          </p:cNvSpPr>
          <p:nvPr userDrawn="1"/>
        </p:nvSpPr>
        <p:spPr bwMode="ltGray">
          <a:xfrm>
            <a:off x="10545632" y="6569129"/>
            <a:ext cx="885593" cy="1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2" tIns="41055" rIns="82112" bIns="41055" anchor="b">
            <a:spAutoFit/>
          </a:bodyPr>
          <a:lstStyle/>
          <a:p>
            <a:pPr algn="r" defTabSz="814285">
              <a:lnSpc>
                <a:spcPct val="100000"/>
              </a:lnSpc>
            </a:pPr>
            <a:r>
              <a:rPr lang="en-US" sz="7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58" name="Rectangle 7"/>
          <p:cNvSpPr>
            <a:spLocks noChangeArrowheads="1"/>
          </p:cNvSpPr>
          <p:nvPr userDrawn="1"/>
        </p:nvSpPr>
        <p:spPr bwMode="ltGray">
          <a:xfrm>
            <a:off x="11562290" y="6565025"/>
            <a:ext cx="276452" cy="1906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2" tIns="41055" rIns="82112" bIns="41055" anchor="b">
            <a:spAutoFit/>
          </a:bodyPr>
          <a:lstStyle/>
          <a:p>
            <a:pPr algn="r" defTabSz="814285">
              <a:lnSpc>
                <a:spcPct val="100000"/>
              </a:lnSpc>
            </a:pPr>
            <a:fld id="{DFCF27A5-1A5B-48D3-A060-2758FFBB1ADD}" type="slidenum">
              <a:rPr lang="en-US" sz="700">
                <a:solidFill>
                  <a:srgbClr val="C0C0C0"/>
                </a:solidFill>
                <a:latin typeface="+mj-lt"/>
              </a:rPr>
              <a:pPr algn="r" defTabSz="814285">
                <a:lnSpc>
                  <a:spcPct val="100000"/>
                </a:lnSpc>
              </a:pPr>
              <a:t>‹#›</a:t>
            </a:fld>
            <a:endParaRPr lang="en-US" sz="7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10" hasCustomPrompt="1"/>
          </p:nvPr>
        </p:nvSpPr>
        <p:spPr>
          <a:xfrm>
            <a:off x="314326" y="4785927"/>
            <a:ext cx="10810875" cy="395288"/>
          </a:xfrm>
        </p:spPr>
        <p:txBody>
          <a:bodyPr/>
          <a:lstStyle>
            <a:lvl1pPr marL="0" indent="0">
              <a:buFontTx/>
              <a:buNone/>
              <a:defRPr lang="en-US" sz="19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1" hasCustomPrompt="1"/>
          </p:nvPr>
        </p:nvSpPr>
        <p:spPr>
          <a:xfrm>
            <a:off x="314325" y="5273677"/>
            <a:ext cx="10829926" cy="400051"/>
          </a:xfrm>
        </p:spPr>
        <p:txBody>
          <a:bodyPr/>
          <a:lstStyle>
            <a:lvl1pPr marL="0" indent="0">
              <a:buFontTx/>
              <a:buNone/>
              <a:defRPr lang="en-US" sz="15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2pPr>
            <a:lvl3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3pPr>
            <a:lvl4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4pPr>
            <a:lvl5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2" name="Rectangle 4"/>
          <p:cNvSpPr>
            <a:spLocks noChangeArrowheads="1"/>
          </p:cNvSpPr>
          <p:nvPr userDrawn="1"/>
        </p:nvSpPr>
        <p:spPr bwMode="ltGray">
          <a:xfrm>
            <a:off x="354132" y="6570864"/>
            <a:ext cx="4559499" cy="1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2" tIns="41055" rIns="82112" bIns="41055" anchor="b" anchorCtr="0">
            <a:spAutoFit/>
          </a:bodyPr>
          <a:lstStyle/>
          <a:p>
            <a:pPr algn="l" defTabSz="814285">
              <a:lnSpc>
                <a:spcPct val="100000"/>
              </a:lnSpc>
            </a:pPr>
            <a:r>
              <a:rPr lang="en-US" sz="700" dirty="0" smtClean="0">
                <a:solidFill>
                  <a:srgbClr val="C0C0C0"/>
                </a:solidFill>
                <a:latin typeface="+mj-lt"/>
              </a:rPr>
              <a:t>© 2013 Cisco and/or its affiliates. All rights reserved.</a:t>
            </a:r>
            <a:endParaRPr lang="en-US" sz="7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4.44444E-6 4.81481E-6 L -4.44444E-6 0.65879 " pathEditMode="relative" rAng="0" ptsTypes="AA">
                                      <p:cBhvr>
                                        <p:cTn id="6" dur="8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8" dur="10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11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0" dur="16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13700"/>
                                  </p:stCondLst>
                                  <p:childTnLst>
                                    <p:animMotion origin="layout" path="M 2.77778E-6 4.81481E-6 L 2.77778E-6 -0.34561 " pathEditMode="relative" rAng="0" ptsTypes="AA">
                                      <p:cBhvr>
                                        <p:cTn id="12" dur="109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3.88889E-6 1.14467 " pathEditMode="relative" rAng="0" ptsTypes="AA">
                                      <p:cBhvr>
                                        <p:cTn id="14" dur="10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16667E-6 0.27476 L 4.16667E-6 -1.26019 " pathEditMode="relative" rAng="0" ptsTypes="AA">
                                      <p:cBhvr>
                                        <p:cTn id="16" dur="12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50000" decel="50000" autoRev="1" fill="hold" grpId="0" nodeType="withEffect">
                                  <p:stCondLst>
                                    <p:cond delay="36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8" dur="8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0" dur="19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2" dur="8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fill="hold" grpId="0" nodeType="withEffect">
                                  <p:stCondLst>
                                    <p:cond delay="57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72222E-6 -2.15822E-6 L -4.72222E-6 -1.32223 " pathEditMode="relative" rAng="0" ptsTypes="AA">
                                      <p:cBhvr>
                                        <p:cTn id="24" dur="1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fill="hold" grpId="0" nodeType="withEffect">
                                  <p:stCondLst>
                                    <p:cond delay="1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26" dur="7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8" dur="15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30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7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3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4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7" presetClass="emp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8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9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7" presetClass="emph" presetSubtype="0" repeatCount="indefinite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43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44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6" grpId="0" animBg="1"/>
      <p:bldP spid="45" grpId="0" animBg="1"/>
      <p:bldP spid="33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929" y="0"/>
            <a:ext cx="12205754" cy="6858000"/>
          </a:xfrm>
          <a:prstGeom prst="rect">
            <a:avLst/>
          </a:prstGeom>
          <a:noFill/>
        </p:spPr>
      </p:pic>
      <p:grpSp>
        <p:nvGrpSpPr>
          <p:cNvPr id="46" name="Group 45"/>
          <p:cNvGrpSpPr/>
          <p:nvPr userDrawn="1"/>
        </p:nvGrpSpPr>
        <p:grpSpPr>
          <a:xfrm>
            <a:off x="3" y="-2056030"/>
            <a:ext cx="13110173" cy="19379147"/>
            <a:chOff x="0" y="-2056029"/>
            <a:chExt cx="13110173" cy="19379146"/>
          </a:xfrm>
        </p:grpSpPr>
        <p:sp>
          <p:nvSpPr>
            <p:cNvPr id="36" name="Rounded Rectangle 35"/>
            <p:cNvSpPr/>
            <p:nvPr userDrawn="1"/>
          </p:nvSpPr>
          <p:spPr>
            <a:xfrm>
              <a:off x="2430699" y="3308943"/>
              <a:ext cx="2305719" cy="140141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  <a:alpha val="18000"/>
                  </a:scheme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40" name="Rounded Rectangle 39"/>
            <p:cNvSpPr/>
            <p:nvPr userDrawn="1"/>
          </p:nvSpPr>
          <p:spPr>
            <a:xfrm>
              <a:off x="0" y="1236689"/>
              <a:ext cx="2305719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  <a:alpha val="18000"/>
                  </a:scheme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42" name="Rounded Rectangle 41"/>
            <p:cNvSpPr/>
            <p:nvPr userDrawn="1"/>
          </p:nvSpPr>
          <p:spPr>
            <a:xfrm rot="10800000">
              <a:off x="1351370" y="4248605"/>
              <a:ext cx="2305719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57550">
                    <a:alpha val="46000"/>
                  </a:srgb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43" name="Rounded Rectangle 42"/>
            <p:cNvSpPr/>
            <p:nvPr userDrawn="1"/>
          </p:nvSpPr>
          <p:spPr>
            <a:xfrm>
              <a:off x="8778358" y="-2056029"/>
              <a:ext cx="2305719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75000"/>
                    <a:alpha val="28000"/>
                  </a:schemeClr>
                </a:gs>
                <a:gs pos="100000">
                  <a:schemeClr val="accent4">
                    <a:lumMod val="75000"/>
                    <a:alpha val="2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44" name="Rounded Rectangle 43"/>
            <p:cNvSpPr/>
            <p:nvPr userDrawn="1"/>
          </p:nvSpPr>
          <p:spPr>
            <a:xfrm>
              <a:off x="10804454" y="2783785"/>
              <a:ext cx="2305719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75000"/>
                    <a:alpha val="28000"/>
                  </a:schemeClr>
                </a:gs>
                <a:gs pos="100000">
                  <a:schemeClr val="accent4">
                    <a:lumMod val="75000"/>
                    <a:alpha val="2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45" name="Rounded Rectangle 44"/>
            <p:cNvSpPr/>
            <p:nvPr userDrawn="1"/>
          </p:nvSpPr>
          <p:spPr>
            <a:xfrm rot="10800000">
              <a:off x="4047043" y="174390"/>
              <a:ext cx="2305719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57550">
                    <a:alpha val="46000"/>
                  </a:srgb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1236693"/>
            <a:ext cx="10813350" cy="2918779"/>
          </a:xfrm>
        </p:spPr>
        <p:txBody>
          <a:bodyPr/>
          <a:lstStyle>
            <a:lvl1pPr>
              <a:lnSpc>
                <a:spcPct val="90000"/>
              </a:lnSpc>
              <a:defRPr sz="6000" b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095" y="4464073"/>
            <a:ext cx="10813351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8" name="Rectangle 5"/>
          <p:cNvSpPr>
            <a:spLocks noChangeArrowheads="1"/>
          </p:cNvSpPr>
          <p:nvPr/>
        </p:nvSpPr>
        <p:spPr bwMode="ltGray">
          <a:xfrm>
            <a:off x="10545632" y="6569129"/>
            <a:ext cx="885593" cy="1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2" tIns="41055" rIns="82112" bIns="41055" anchor="b">
            <a:spAutoFit/>
          </a:bodyPr>
          <a:lstStyle/>
          <a:p>
            <a:pPr algn="r" defTabSz="814285"/>
            <a:r>
              <a:rPr lang="en-US" sz="700" dirty="0">
                <a:solidFill>
                  <a:srgbClr val="FFFFFF"/>
                </a:solidFill>
              </a:rPr>
              <a:t>Cisco Confidential</a:t>
            </a:r>
          </a:p>
        </p:txBody>
      </p:sp>
      <p:grpSp>
        <p:nvGrpSpPr>
          <p:cNvPr id="4" name="Group 5"/>
          <p:cNvGrpSpPr>
            <a:grpSpLocks/>
          </p:cNvGrpSpPr>
          <p:nvPr userDrawn="1"/>
        </p:nvGrpSpPr>
        <p:grpSpPr bwMode="auto">
          <a:xfrm>
            <a:off x="455615" y="304803"/>
            <a:ext cx="841815" cy="447676"/>
            <a:chOff x="384" y="331"/>
            <a:chExt cx="912" cy="485"/>
          </a:xfrm>
        </p:grpSpPr>
        <p:sp>
          <p:nvSpPr>
            <p:cNvPr id="54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55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60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61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63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78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79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80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81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82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83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84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37" name="Rectangle 4"/>
          <p:cNvSpPr>
            <a:spLocks noChangeArrowheads="1"/>
          </p:cNvSpPr>
          <p:nvPr userDrawn="1"/>
        </p:nvSpPr>
        <p:spPr bwMode="ltGray">
          <a:xfrm>
            <a:off x="354132" y="6570864"/>
            <a:ext cx="4559499" cy="1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2" tIns="41055" rIns="82112" bIns="41055" anchor="b" anchorCtr="0">
            <a:spAutoFit/>
          </a:bodyPr>
          <a:lstStyle/>
          <a:p>
            <a:pPr defTabSz="814285"/>
            <a:r>
              <a:rPr lang="en-US" sz="700" dirty="0" smtClean="0">
                <a:solidFill>
                  <a:srgbClr val="FFFFFF"/>
                </a:solidFill>
              </a:rPr>
              <a:t>© 2013 Cisco and/or its affiliates. All rights reserved.</a:t>
            </a: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38" name="Rectangle 7"/>
          <p:cNvSpPr>
            <a:spLocks noChangeArrowheads="1"/>
          </p:cNvSpPr>
          <p:nvPr userDrawn="1"/>
        </p:nvSpPr>
        <p:spPr bwMode="ltGray">
          <a:xfrm>
            <a:off x="11562290" y="6565025"/>
            <a:ext cx="276452" cy="1906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2" tIns="41055" rIns="82112" bIns="41055" anchor="b">
            <a:spAutoFit/>
          </a:bodyPr>
          <a:lstStyle/>
          <a:p>
            <a:pPr algn="r" defTabSz="814285"/>
            <a:fld id="{DFCF27A5-1A5B-48D3-A060-2758FFBB1ADD}" type="slidenum">
              <a:rPr lang="en-US" sz="700">
                <a:solidFill>
                  <a:srgbClr val="FFFFFF"/>
                </a:solidFill>
              </a:rPr>
              <a:pPr algn="r" defTabSz="814285"/>
              <a:t>‹#›</a:t>
            </a:fld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14325" y="4782761"/>
            <a:ext cx="10814050" cy="384175"/>
          </a:xfrm>
        </p:spPr>
        <p:txBody>
          <a:bodyPr/>
          <a:lstStyle>
            <a:lvl1pPr marL="0" indent="0">
              <a:buFontTx/>
              <a:buNone/>
              <a:defRPr lang="en-US" sz="19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1"/>
          </p:nvPr>
        </p:nvSpPr>
        <p:spPr>
          <a:xfrm>
            <a:off x="314325" y="5273255"/>
            <a:ext cx="10814050" cy="384175"/>
          </a:xfrm>
        </p:spPr>
        <p:txBody>
          <a:bodyPr/>
          <a:lstStyle>
            <a:lvl1pPr marL="0" indent="0">
              <a:buFontTx/>
              <a:buNone/>
              <a:defRPr lang="en-US" sz="15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9563579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51" y="13115"/>
            <a:ext cx="11438251" cy="735030"/>
          </a:xfrm>
        </p:spPr>
        <p:txBody>
          <a:bodyPr/>
          <a:lstStyle>
            <a:lvl1pPr algn="l" defTabSz="914285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0895" y="831273"/>
            <a:ext cx="11424907" cy="547808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23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933638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6189" y="831273"/>
            <a:ext cx="5360092" cy="5474174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9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500">
                <a:solidFill>
                  <a:srgbClr val="435153"/>
                </a:solidFill>
                <a:latin typeface="+mj-lt"/>
              </a:defRPr>
            </a:lvl2pPr>
            <a:lvl3pPr>
              <a:defRPr sz="1200">
                <a:solidFill>
                  <a:srgbClr val="435153"/>
                </a:solidFill>
                <a:latin typeface="+mj-lt"/>
              </a:defRPr>
            </a:lvl3pPr>
            <a:lvl4pPr>
              <a:defRPr sz="1100">
                <a:solidFill>
                  <a:srgbClr val="435153"/>
                </a:solidFill>
                <a:latin typeface="+mj-lt"/>
              </a:defRPr>
            </a:lvl4pPr>
            <a:lvl5pPr>
              <a:defRPr sz="1100"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15987" y="831273"/>
            <a:ext cx="5628454" cy="5474174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9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500">
                <a:solidFill>
                  <a:srgbClr val="435153"/>
                </a:solidFill>
                <a:latin typeface="+mj-lt"/>
              </a:defRPr>
            </a:lvl2pPr>
            <a:lvl3pPr>
              <a:defRPr sz="1200">
                <a:solidFill>
                  <a:srgbClr val="435153"/>
                </a:solidFill>
                <a:latin typeface="+mj-lt"/>
              </a:defRPr>
            </a:lvl3pPr>
            <a:lvl4pPr>
              <a:defRPr sz="1100">
                <a:solidFill>
                  <a:srgbClr val="435153"/>
                </a:solidFill>
                <a:latin typeface="+mj-lt"/>
              </a:defRPr>
            </a:lvl4pPr>
            <a:lvl5pPr>
              <a:defRPr sz="1100"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0367" y="13115"/>
            <a:ext cx="11438251" cy="651903"/>
          </a:xfrm>
        </p:spPr>
        <p:txBody>
          <a:bodyPr/>
          <a:lstStyle>
            <a:lvl1pPr algn="l" defTabSz="914285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6421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60" y="13115"/>
            <a:ext cx="11438251" cy="735030"/>
          </a:xfrm>
        </p:spPr>
        <p:txBody>
          <a:bodyPr/>
          <a:lstStyle>
            <a:lvl1pPr algn="l" defTabSz="914285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608618" y="841664"/>
            <a:ext cx="5392882" cy="5467696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Bef>
                <a:spcPts val="1480"/>
              </a:spcBef>
              <a:buNone/>
              <a:defRPr sz="2300">
                <a:solidFill>
                  <a:srgbClr val="435153"/>
                </a:solidFill>
                <a:latin typeface="+mj-lt"/>
              </a:defRPr>
            </a:lvl1pPr>
            <a:lvl2pPr marL="749252" indent="-342900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99211838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25883" y="1600205"/>
            <a:ext cx="3495823" cy="43910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388827" y="1600201"/>
            <a:ext cx="3457733" cy="4362451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398864" y="1600201"/>
            <a:ext cx="3510635" cy="4333875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92611" y="100584"/>
            <a:ext cx="3557016" cy="1152144"/>
          </a:xfrm>
        </p:spPr>
        <p:txBody>
          <a:bodyPr anchor="b" anchorCtr="0">
            <a:noAutofit/>
          </a:bodyPr>
          <a:lstStyle>
            <a:lvl1pPr marL="0" marR="0" indent="0" algn="l" defTabSz="914285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1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285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4343401" y="100584"/>
            <a:ext cx="3465576" cy="1152144"/>
          </a:xfrm>
        </p:spPr>
        <p:txBody>
          <a:bodyPr anchor="b" anchorCtr="0">
            <a:noAutofit/>
          </a:bodyPr>
          <a:lstStyle>
            <a:lvl1pPr marL="0" marR="0" indent="0" algn="l" defTabSz="914285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1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285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8360758" y="100584"/>
            <a:ext cx="3511296" cy="1152144"/>
          </a:xfrm>
        </p:spPr>
        <p:txBody>
          <a:bodyPr anchor="b" anchorCtr="0">
            <a:noAutofit/>
          </a:bodyPr>
          <a:lstStyle>
            <a:lvl1pPr marL="0" marR="0" indent="0" algn="l" defTabSz="914285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1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285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6210805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003473" y="862445"/>
            <a:ext cx="5049982" cy="5455228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84805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green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929" y="0"/>
            <a:ext cx="12205754" cy="6858000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 userDrawn="1"/>
        </p:nvSpPr>
        <p:spPr>
          <a:xfrm>
            <a:off x="859367" y="3060489"/>
            <a:ext cx="2467343" cy="646331"/>
          </a:xfrm>
          <a:prstGeom prst="rect">
            <a:avLst/>
          </a:prstGeom>
          <a:noFill/>
        </p:spPr>
        <p:txBody>
          <a:bodyPr wrap="none" lIns="91428" tIns="45715" rIns="91428" bIns="45715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</a:rPr>
              <a:t>Thank you.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black">
          <a:xfrm>
            <a:off x="8409358" y="3708605"/>
            <a:ext cx="116616" cy="4418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black">
          <a:xfrm>
            <a:off x="9088715" y="3697607"/>
            <a:ext cx="337641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</a:endParaRPr>
          </a:p>
        </p:txBody>
      </p:sp>
      <p:sp>
        <p:nvSpPr>
          <p:cNvPr id="22" name="Freeform 21"/>
          <p:cNvSpPr>
            <a:spLocks/>
          </p:cNvSpPr>
          <p:nvPr userDrawn="1"/>
        </p:nvSpPr>
        <p:spPr bwMode="black">
          <a:xfrm>
            <a:off x="7921204" y="3697607"/>
            <a:ext cx="337641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9548392" y="3697607"/>
            <a:ext cx="463750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</a:endParaRPr>
          </a:p>
        </p:txBody>
      </p:sp>
      <p:sp>
        <p:nvSpPr>
          <p:cNvPr id="24" name="Freeform 23"/>
          <p:cNvSpPr>
            <a:spLocks/>
          </p:cNvSpPr>
          <p:nvPr userDrawn="1"/>
        </p:nvSpPr>
        <p:spPr bwMode="black">
          <a:xfrm>
            <a:off x="8676490" y="3697607"/>
            <a:ext cx="302387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</a:endParaRPr>
          </a:p>
        </p:txBody>
      </p:sp>
      <p:sp>
        <p:nvSpPr>
          <p:cNvPr id="25" name="Freeform 24"/>
          <p:cNvSpPr>
            <a:spLocks/>
          </p:cNvSpPr>
          <p:nvPr userDrawn="1"/>
        </p:nvSpPr>
        <p:spPr bwMode="black">
          <a:xfrm>
            <a:off x="7689324" y="3082440"/>
            <a:ext cx="109835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</a:endParaRPr>
          </a:p>
        </p:txBody>
      </p:sp>
      <p:sp>
        <p:nvSpPr>
          <p:cNvPr id="26" name="Freeform 25"/>
          <p:cNvSpPr>
            <a:spLocks/>
          </p:cNvSpPr>
          <p:nvPr userDrawn="1"/>
        </p:nvSpPr>
        <p:spPr bwMode="black">
          <a:xfrm>
            <a:off x="7997133" y="2930181"/>
            <a:ext cx="109835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</a:endParaRPr>
          </a:p>
        </p:txBody>
      </p:sp>
      <p:sp>
        <p:nvSpPr>
          <p:cNvPr id="27" name="Freeform 26"/>
          <p:cNvSpPr>
            <a:spLocks/>
          </p:cNvSpPr>
          <p:nvPr userDrawn="1"/>
        </p:nvSpPr>
        <p:spPr bwMode="black">
          <a:xfrm>
            <a:off x="8299525" y="2720826"/>
            <a:ext cx="109835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</a:endParaRPr>
          </a:p>
        </p:txBody>
      </p:sp>
      <p:sp>
        <p:nvSpPr>
          <p:cNvPr id="28" name="Freeform 27"/>
          <p:cNvSpPr>
            <a:spLocks/>
          </p:cNvSpPr>
          <p:nvPr userDrawn="1"/>
        </p:nvSpPr>
        <p:spPr bwMode="black">
          <a:xfrm>
            <a:off x="8607334" y="2930183"/>
            <a:ext cx="109835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</a:endParaRPr>
          </a:p>
        </p:txBody>
      </p:sp>
      <p:sp>
        <p:nvSpPr>
          <p:cNvPr id="29" name="Freeform 28"/>
          <p:cNvSpPr>
            <a:spLocks/>
          </p:cNvSpPr>
          <p:nvPr userDrawn="1"/>
        </p:nvSpPr>
        <p:spPr bwMode="black">
          <a:xfrm>
            <a:off x="8908364" y="3082445"/>
            <a:ext cx="116616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</a:endParaRPr>
          </a:p>
        </p:txBody>
      </p:sp>
      <p:sp>
        <p:nvSpPr>
          <p:cNvPr id="30" name="Freeform 29"/>
          <p:cNvSpPr>
            <a:spLocks/>
          </p:cNvSpPr>
          <p:nvPr userDrawn="1"/>
        </p:nvSpPr>
        <p:spPr bwMode="black">
          <a:xfrm>
            <a:off x="9216179" y="2930181"/>
            <a:ext cx="111191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</a:endParaRPr>
          </a:p>
        </p:txBody>
      </p:sp>
      <p:sp>
        <p:nvSpPr>
          <p:cNvPr id="31" name="Freeform 30"/>
          <p:cNvSpPr>
            <a:spLocks/>
          </p:cNvSpPr>
          <p:nvPr userDrawn="1"/>
        </p:nvSpPr>
        <p:spPr bwMode="black">
          <a:xfrm>
            <a:off x="9523990" y="2720826"/>
            <a:ext cx="111191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</a:endParaRPr>
          </a:p>
        </p:txBody>
      </p:sp>
      <p:sp>
        <p:nvSpPr>
          <p:cNvPr id="32" name="Freeform 31"/>
          <p:cNvSpPr>
            <a:spLocks/>
          </p:cNvSpPr>
          <p:nvPr userDrawn="1"/>
        </p:nvSpPr>
        <p:spPr bwMode="black">
          <a:xfrm>
            <a:off x="9826374" y="2930181"/>
            <a:ext cx="111191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</a:endParaRPr>
          </a:p>
        </p:txBody>
      </p:sp>
      <p:sp>
        <p:nvSpPr>
          <p:cNvPr id="33" name="Freeform 32"/>
          <p:cNvSpPr>
            <a:spLocks/>
          </p:cNvSpPr>
          <p:nvPr userDrawn="1"/>
        </p:nvSpPr>
        <p:spPr bwMode="black">
          <a:xfrm>
            <a:off x="10134186" y="3082445"/>
            <a:ext cx="111191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314547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5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7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2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929" y="0"/>
            <a:ext cx="12205754" cy="6858000"/>
          </a:xfrm>
          <a:prstGeom prst="rect">
            <a:avLst/>
          </a:prstGeom>
          <a:noFill/>
        </p:spPr>
      </p:pic>
      <p:grpSp>
        <p:nvGrpSpPr>
          <p:cNvPr id="46" name="Group 45"/>
          <p:cNvGrpSpPr/>
          <p:nvPr userDrawn="1"/>
        </p:nvGrpSpPr>
        <p:grpSpPr>
          <a:xfrm>
            <a:off x="3" y="-2056030"/>
            <a:ext cx="13110173" cy="19379147"/>
            <a:chOff x="0" y="-2056029"/>
            <a:chExt cx="13110173" cy="19379146"/>
          </a:xfrm>
        </p:grpSpPr>
        <p:sp>
          <p:nvSpPr>
            <p:cNvPr id="36" name="Rounded Rectangle 35"/>
            <p:cNvSpPr/>
            <p:nvPr userDrawn="1"/>
          </p:nvSpPr>
          <p:spPr>
            <a:xfrm>
              <a:off x="2430699" y="3308943"/>
              <a:ext cx="2305719" cy="140141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  <a:alpha val="18000"/>
                  </a:scheme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40" name="Rounded Rectangle 39"/>
            <p:cNvSpPr/>
            <p:nvPr userDrawn="1"/>
          </p:nvSpPr>
          <p:spPr>
            <a:xfrm>
              <a:off x="0" y="1236689"/>
              <a:ext cx="2305719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  <a:alpha val="18000"/>
                  </a:scheme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42" name="Rounded Rectangle 41"/>
            <p:cNvSpPr/>
            <p:nvPr userDrawn="1"/>
          </p:nvSpPr>
          <p:spPr>
            <a:xfrm rot="10800000">
              <a:off x="1351370" y="4248605"/>
              <a:ext cx="2305719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57550">
                    <a:alpha val="46000"/>
                  </a:srgb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285" rtl="0" eaLnBrk="1" latinLnBrk="0" hangingPunct="1"/>
              <a:endParaRPr lang="en-US" sz="1900" kern="1200" dirty="0">
                <a:solidFill>
                  <a:schemeClr val="lt1"/>
                </a:solidFill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3" name="Rounded Rectangle 42"/>
            <p:cNvSpPr/>
            <p:nvPr userDrawn="1"/>
          </p:nvSpPr>
          <p:spPr>
            <a:xfrm>
              <a:off x="8778358" y="-2056029"/>
              <a:ext cx="2305719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75000"/>
                    <a:alpha val="28000"/>
                  </a:schemeClr>
                </a:gs>
                <a:gs pos="100000">
                  <a:schemeClr val="accent4">
                    <a:lumMod val="75000"/>
                    <a:alpha val="2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44" name="Rounded Rectangle 43"/>
            <p:cNvSpPr/>
            <p:nvPr userDrawn="1"/>
          </p:nvSpPr>
          <p:spPr>
            <a:xfrm>
              <a:off x="10804454" y="2783785"/>
              <a:ext cx="2305719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75000"/>
                    <a:alpha val="28000"/>
                  </a:schemeClr>
                </a:gs>
                <a:gs pos="100000">
                  <a:schemeClr val="accent4">
                    <a:lumMod val="75000"/>
                    <a:alpha val="2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45" name="Rounded Rectangle 44"/>
            <p:cNvSpPr/>
            <p:nvPr userDrawn="1"/>
          </p:nvSpPr>
          <p:spPr>
            <a:xfrm rot="10800000">
              <a:off x="4047043" y="174390"/>
              <a:ext cx="2305719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57550">
                    <a:alpha val="46000"/>
                  </a:srgb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1236693"/>
            <a:ext cx="10813350" cy="2918779"/>
          </a:xfrm>
        </p:spPr>
        <p:txBody>
          <a:bodyPr/>
          <a:lstStyle>
            <a:lvl1pPr>
              <a:lnSpc>
                <a:spcPct val="90000"/>
              </a:lnSpc>
              <a:defRPr sz="6000" b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095" y="4464073"/>
            <a:ext cx="10813351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8" name="Rectangle 5"/>
          <p:cNvSpPr>
            <a:spLocks noChangeArrowheads="1"/>
          </p:cNvSpPr>
          <p:nvPr/>
        </p:nvSpPr>
        <p:spPr bwMode="ltGray">
          <a:xfrm>
            <a:off x="10545632" y="6569129"/>
            <a:ext cx="885593" cy="1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2" tIns="41055" rIns="82112" bIns="41055" anchor="b">
            <a:spAutoFit/>
          </a:bodyPr>
          <a:lstStyle/>
          <a:p>
            <a:pPr algn="r" defTabSz="814285">
              <a:lnSpc>
                <a:spcPct val="100000"/>
              </a:lnSpc>
            </a:pPr>
            <a:r>
              <a:rPr lang="en-US" sz="700" dirty="0">
                <a:solidFill>
                  <a:schemeClr val="bg2"/>
                </a:solidFill>
                <a:latin typeface="+mj-lt"/>
              </a:rPr>
              <a:t>Cisco Confidential</a:t>
            </a:r>
          </a:p>
        </p:txBody>
      </p:sp>
      <p:grpSp>
        <p:nvGrpSpPr>
          <p:cNvPr id="4" name="Group 5"/>
          <p:cNvGrpSpPr>
            <a:grpSpLocks/>
          </p:cNvGrpSpPr>
          <p:nvPr userDrawn="1"/>
        </p:nvGrpSpPr>
        <p:grpSpPr bwMode="auto">
          <a:xfrm>
            <a:off x="455615" y="304803"/>
            <a:ext cx="841815" cy="447676"/>
            <a:chOff x="384" y="331"/>
            <a:chExt cx="912" cy="485"/>
          </a:xfrm>
        </p:grpSpPr>
        <p:sp>
          <p:nvSpPr>
            <p:cNvPr id="54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5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0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3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8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9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0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1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2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3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4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37" name="Rectangle 4"/>
          <p:cNvSpPr>
            <a:spLocks noChangeArrowheads="1"/>
          </p:cNvSpPr>
          <p:nvPr userDrawn="1"/>
        </p:nvSpPr>
        <p:spPr bwMode="ltGray">
          <a:xfrm>
            <a:off x="354132" y="6570864"/>
            <a:ext cx="4559499" cy="1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2" tIns="41055" rIns="82112" bIns="41055" anchor="b" anchorCtr="0">
            <a:spAutoFit/>
          </a:bodyPr>
          <a:lstStyle/>
          <a:p>
            <a:pPr algn="l" defTabSz="814285">
              <a:lnSpc>
                <a:spcPct val="100000"/>
              </a:lnSpc>
            </a:pPr>
            <a:r>
              <a:rPr lang="en-US" sz="700" dirty="0" smtClean="0">
                <a:solidFill>
                  <a:schemeClr val="bg2"/>
                </a:solidFill>
                <a:latin typeface="+mj-lt"/>
              </a:rPr>
              <a:t>© 2013 Cisco and/or its affiliates. All rights reserved.</a:t>
            </a:r>
            <a:endParaRPr lang="en-US" sz="7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8" name="Rectangle 7"/>
          <p:cNvSpPr>
            <a:spLocks noChangeArrowheads="1"/>
          </p:cNvSpPr>
          <p:nvPr userDrawn="1"/>
        </p:nvSpPr>
        <p:spPr bwMode="ltGray">
          <a:xfrm>
            <a:off x="11562290" y="6565025"/>
            <a:ext cx="276452" cy="1906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2" tIns="41055" rIns="82112" bIns="41055" anchor="b">
            <a:spAutoFit/>
          </a:bodyPr>
          <a:lstStyle/>
          <a:p>
            <a:pPr algn="r" defTabSz="814285">
              <a:lnSpc>
                <a:spcPct val="100000"/>
              </a:lnSpc>
            </a:pPr>
            <a:fld id="{DFCF27A5-1A5B-48D3-A060-2758FFBB1ADD}" type="slidenum">
              <a:rPr lang="en-US" sz="700">
                <a:solidFill>
                  <a:schemeClr val="bg2"/>
                </a:solidFill>
                <a:latin typeface="+mj-lt"/>
              </a:rPr>
              <a:pPr algn="r" defTabSz="814285">
                <a:lnSpc>
                  <a:spcPct val="100000"/>
                </a:lnSpc>
              </a:pPr>
              <a:t>‹#›</a:t>
            </a:fld>
            <a:endParaRPr lang="en-US" sz="7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14325" y="4782761"/>
            <a:ext cx="10814050" cy="384175"/>
          </a:xfrm>
        </p:spPr>
        <p:txBody>
          <a:bodyPr/>
          <a:lstStyle>
            <a:lvl1pPr marL="0" indent="0">
              <a:buFontTx/>
              <a:buNone/>
              <a:defRPr lang="en-US" sz="19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1"/>
          </p:nvPr>
        </p:nvSpPr>
        <p:spPr>
          <a:xfrm>
            <a:off x="314325" y="5273255"/>
            <a:ext cx="10814050" cy="384175"/>
          </a:xfrm>
        </p:spPr>
        <p:txBody>
          <a:bodyPr/>
          <a:lstStyle>
            <a:lvl1pPr marL="0" indent="0">
              <a:buFontTx/>
              <a:buNone/>
              <a:defRPr lang="en-US" sz="15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51" y="13115"/>
            <a:ext cx="11438251" cy="735030"/>
          </a:xfrm>
        </p:spPr>
        <p:txBody>
          <a:bodyPr/>
          <a:lstStyle>
            <a:lvl1pPr algn="l" defTabSz="914285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0895" y="831273"/>
            <a:ext cx="11424907" cy="547808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23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6189" y="831273"/>
            <a:ext cx="5360092" cy="5474174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9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500">
                <a:solidFill>
                  <a:srgbClr val="435153"/>
                </a:solidFill>
                <a:latin typeface="+mj-lt"/>
              </a:defRPr>
            </a:lvl2pPr>
            <a:lvl3pPr>
              <a:defRPr sz="1200">
                <a:solidFill>
                  <a:srgbClr val="435153"/>
                </a:solidFill>
                <a:latin typeface="+mj-lt"/>
              </a:defRPr>
            </a:lvl3pPr>
            <a:lvl4pPr>
              <a:defRPr sz="1100">
                <a:solidFill>
                  <a:srgbClr val="435153"/>
                </a:solidFill>
                <a:latin typeface="+mj-lt"/>
              </a:defRPr>
            </a:lvl4pPr>
            <a:lvl5pPr>
              <a:defRPr sz="1100"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15987" y="831273"/>
            <a:ext cx="5628454" cy="5474174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9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500">
                <a:solidFill>
                  <a:srgbClr val="435153"/>
                </a:solidFill>
                <a:latin typeface="+mj-lt"/>
              </a:defRPr>
            </a:lvl2pPr>
            <a:lvl3pPr>
              <a:defRPr sz="1200">
                <a:solidFill>
                  <a:srgbClr val="435153"/>
                </a:solidFill>
                <a:latin typeface="+mj-lt"/>
              </a:defRPr>
            </a:lvl3pPr>
            <a:lvl4pPr>
              <a:defRPr sz="1100">
                <a:solidFill>
                  <a:srgbClr val="435153"/>
                </a:solidFill>
                <a:latin typeface="+mj-lt"/>
              </a:defRPr>
            </a:lvl4pPr>
            <a:lvl5pPr>
              <a:defRPr sz="1100"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0367" y="13115"/>
            <a:ext cx="11438251" cy="651903"/>
          </a:xfrm>
        </p:spPr>
        <p:txBody>
          <a:bodyPr/>
          <a:lstStyle>
            <a:lvl1pPr algn="l" defTabSz="914285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60" y="13115"/>
            <a:ext cx="11438251" cy="735030"/>
          </a:xfrm>
        </p:spPr>
        <p:txBody>
          <a:bodyPr/>
          <a:lstStyle>
            <a:lvl1pPr algn="l" defTabSz="914285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608618" y="841664"/>
            <a:ext cx="5392882" cy="5467696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Bef>
                <a:spcPts val="1480"/>
              </a:spcBef>
              <a:buNone/>
              <a:defRPr sz="2300">
                <a:solidFill>
                  <a:srgbClr val="435153"/>
                </a:solidFill>
                <a:latin typeface="+mj-lt"/>
              </a:defRPr>
            </a:lvl1pPr>
            <a:lvl2pPr marL="749252" indent="-342900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9287386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25883" y="1600205"/>
            <a:ext cx="3495823" cy="43910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388827" y="1600201"/>
            <a:ext cx="3457733" cy="4362451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398864" y="1600201"/>
            <a:ext cx="3510635" cy="4333875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92611" y="100584"/>
            <a:ext cx="3557016" cy="1152144"/>
          </a:xfrm>
        </p:spPr>
        <p:txBody>
          <a:bodyPr anchor="b" anchorCtr="0">
            <a:noAutofit/>
          </a:bodyPr>
          <a:lstStyle>
            <a:lvl1pPr marL="0" marR="0" indent="0" algn="l" defTabSz="914285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1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285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4343401" y="100584"/>
            <a:ext cx="3465576" cy="1152144"/>
          </a:xfrm>
        </p:spPr>
        <p:txBody>
          <a:bodyPr anchor="b" anchorCtr="0">
            <a:noAutofit/>
          </a:bodyPr>
          <a:lstStyle>
            <a:lvl1pPr marL="0" marR="0" indent="0" algn="l" defTabSz="914285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1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285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8360758" y="100584"/>
            <a:ext cx="3511296" cy="1152144"/>
          </a:xfrm>
        </p:spPr>
        <p:txBody>
          <a:bodyPr anchor="b" anchorCtr="0">
            <a:noAutofit/>
          </a:bodyPr>
          <a:lstStyle>
            <a:lvl1pPr marL="0" marR="0" indent="0" algn="l" defTabSz="914285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1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285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003473" y="862445"/>
            <a:ext cx="5049982" cy="5455228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green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929" y="0"/>
            <a:ext cx="12205754" cy="6858000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 userDrawn="1"/>
        </p:nvSpPr>
        <p:spPr>
          <a:xfrm>
            <a:off x="859367" y="3060489"/>
            <a:ext cx="2467343" cy="646331"/>
          </a:xfrm>
          <a:prstGeom prst="rect">
            <a:avLst/>
          </a:prstGeom>
          <a:noFill/>
        </p:spPr>
        <p:txBody>
          <a:bodyPr wrap="none" lIns="91428" tIns="45715" rIns="91428" bIns="45715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black">
          <a:xfrm>
            <a:off x="8409358" y="3708605"/>
            <a:ext cx="116616" cy="4418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black">
          <a:xfrm>
            <a:off x="9088715" y="3697607"/>
            <a:ext cx="337641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 userDrawn="1"/>
        </p:nvSpPr>
        <p:spPr bwMode="black">
          <a:xfrm>
            <a:off x="7921204" y="3697607"/>
            <a:ext cx="337641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9548392" y="3697607"/>
            <a:ext cx="463750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 userDrawn="1"/>
        </p:nvSpPr>
        <p:spPr bwMode="black">
          <a:xfrm>
            <a:off x="8676490" y="3697607"/>
            <a:ext cx="302387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 userDrawn="1"/>
        </p:nvSpPr>
        <p:spPr bwMode="black">
          <a:xfrm>
            <a:off x="7689324" y="3082440"/>
            <a:ext cx="109835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 userDrawn="1"/>
        </p:nvSpPr>
        <p:spPr bwMode="black">
          <a:xfrm>
            <a:off x="7997133" y="2930181"/>
            <a:ext cx="109835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 userDrawn="1"/>
        </p:nvSpPr>
        <p:spPr bwMode="black">
          <a:xfrm>
            <a:off x="8299525" y="2720826"/>
            <a:ext cx="109835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 userDrawn="1"/>
        </p:nvSpPr>
        <p:spPr bwMode="black">
          <a:xfrm>
            <a:off x="8607334" y="2930183"/>
            <a:ext cx="109835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 userDrawn="1"/>
        </p:nvSpPr>
        <p:spPr bwMode="black">
          <a:xfrm>
            <a:off x="8908364" y="3082445"/>
            <a:ext cx="116616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 userDrawn="1"/>
        </p:nvSpPr>
        <p:spPr bwMode="black">
          <a:xfrm>
            <a:off x="9216179" y="2930181"/>
            <a:ext cx="111191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 userDrawn="1"/>
        </p:nvSpPr>
        <p:spPr bwMode="black">
          <a:xfrm>
            <a:off x="9523990" y="2720826"/>
            <a:ext cx="111191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 userDrawn="1"/>
        </p:nvSpPr>
        <p:spPr bwMode="black">
          <a:xfrm>
            <a:off x="9826374" y="2930181"/>
            <a:ext cx="111191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 userDrawn="1"/>
        </p:nvSpPr>
        <p:spPr bwMode="black">
          <a:xfrm>
            <a:off x="10134186" y="3082445"/>
            <a:ext cx="111191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5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7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2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egue texture.jpg"/>
          <p:cNvPicPr>
            <a:picLocks noChangeAspect="1"/>
          </p:cNvPicPr>
          <p:nvPr userDrawn="1"/>
        </p:nvPicPr>
        <p:blipFill>
          <a:blip r:embed="rId2" cstate="print"/>
          <a:srcRect t="95236" r="2996"/>
          <a:stretch>
            <a:fillRect/>
          </a:stretch>
        </p:blipFill>
        <p:spPr>
          <a:xfrm>
            <a:off x="444384" y="6381456"/>
            <a:ext cx="11300057" cy="163808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4539292" y="5948637"/>
            <a:ext cx="798577" cy="11456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947413" y="5948637"/>
            <a:ext cx="630456" cy="1145627"/>
          </a:xfrm>
          <a:prstGeom prst="rect">
            <a:avLst/>
          </a:prstGeom>
          <a:solidFill>
            <a:srgbClr val="6DB344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60606" y="5948637"/>
            <a:ext cx="630456" cy="1145627"/>
          </a:xfrm>
          <a:prstGeom prst="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 rot="10800000" flipH="1">
            <a:off x="3807683" y="831275"/>
            <a:ext cx="874857" cy="424307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8" name="Rounded Rectangle 27"/>
          <p:cNvSpPr/>
          <p:nvPr userDrawn="1"/>
        </p:nvSpPr>
        <p:spPr>
          <a:xfrm rot="10800000" flipH="1">
            <a:off x="1095669" y="4716781"/>
            <a:ext cx="874857" cy="150749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Rounded Rectangle 28"/>
          <p:cNvSpPr/>
          <p:nvPr userDrawn="1"/>
        </p:nvSpPr>
        <p:spPr>
          <a:xfrm rot="10800000" flipH="1">
            <a:off x="1776212" y="1981203"/>
            <a:ext cx="874857" cy="424307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 rot="10800000" flipH="1">
            <a:off x="7824455" y="6614160"/>
            <a:ext cx="1040145" cy="3319549"/>
          </a:xfrm>
          <a:prstGeom prst="roundRect">
            <a:avLst>
              <a:gd name="adj" fmla="val 50000"/>
            </a:avLst>
          </a:prstGeom>
          <a:solidFill>
            <a:srgbClr val="1F8BAE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 rot="10800000" flipH="1">
            <a:off x="9241869" y="6614161"/>
            <a:ext cx="874857" cy="150749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8" tIns="45715" rIns="91428" bIns="45715" anchor="ctr"/>
          <a:lstStyle/>
          <a:p>
            <a:endParaRPr lang="en-US" dirty="0">
              <a:solidFill>
                <a:srgbClr val="0096D6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 rot="10800000" flipH="1">
            <a:off x="2921225" y="6719456"/>
            <a:ext cx="883169" cy="633106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 rot="10800000" flipH="1">
            <a:off x="3724579" y="6668598"/>
            <a:ext cx="1038871" cy="554631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 rot="10800000" flipH="1">
            <a:off x="6559405" y="1025239"/>
            <a:ext cx="874857" cy="424307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 rot="10800000" flipH="1">
            <a:off x="7187313" y="1731821"/>
            <a:ext cx="874857" cy="424307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8" name="Rounded Rectangle 37"/>
          <p:cNvSpPr/>
          <p:nvPr userDrawn="1"/>
        </p:nvSpPr>
        <p:spPr>
          <a:xfrm rot="10800000" flipH="1">
            <a:off x="454967" y="6708756"/>
            <a:ext cx="1040145" cy="331954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DCAFF">
                  <a:shade val="30000"/>
                  <a:satMod val="115000"/>
                  <a:alpha val="26000"/>
                </a:srgbClr>
              </a:gs>
              <a:gs pos="50000">
                <a:srgbClr val="4DCAFF">
                  <a:shade val="67500"/>
                  <a:satMod val="115000"/>
                </a:srgbClr>
              </a:gs>
              <a:gs pos="100000">
                <a:srgbClr val="4DCA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 rot="10800000" flipH="1">
            <a:off x="10714877" y="8318272"/>
            <a:ext cx="1040145" cy="3319549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 rot="10800000" flipH="1">
            <a:off x="10880166" y="1731821"/>
            <a:ext cx="874857" cy="424307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 rot="10800000" flipH="1">
            <a:off x="5026567" y="1981203"/>
            <a:ext cx="874857" cy="424307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0" y="2385"/>
            <a:ext cx="12168841" cy="6378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1" y="6545269"/>
            <a:ext cx="12168841" cy="312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095" y="4464071"/>
            <a:ext cx="10813351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lang="en-US" sz="20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285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1248233"/>
            <a:ext cx="10813350" cy="2907239"/>
          </a:xfrm>
        </p:spPr>
        <p:txBody>
          <a:bodyPr/>
          <a:lstStyle>
            <a:lvl1pPr algn="l" defTabSz="9142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spc="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grpSp>
        <p:nvGrpSpPr>
          <p:cNvPr id="91" name="Group 67"/>
          <p:cNvGrpSpPr/>
          <p:nvPr userDrawn="1"/>
        </p:nvGrpSpPr>
        <p:grpSpPr>
          <a:xfrm>
            <a:off x="455617" y="301885"/>
            <a:ext cx="839969" cy="447811"/>
            <a:chOff x="609606" y="528528"/>
            <a:chExt cx="1444732" cy="763787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92" name="Rectangle 9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0096D6"/>
                </a:solidFill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0096D6"/>
                </a:solidFill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0096D6"/>
                </a:solidFill>
              </a:endParaRPr>
            </a:p>
          </p:txBody>
        </p:sp>
        <p:sp>
          <p:nvSpPr>
            <p:cNvPr id="95" name="Freeform 94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0096D6"/>
                </a:solidFill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0096D6"/>
                </a:solidFill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0096D6"/>
                </a:solidFill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0096D6"/>
                </a:solidFill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black">
            <a:xfrm>
              <a:off x="954502" y="528528"/>
              <a:ext cx="62081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0096D6"/>
                </a:solidFill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0096D6"/>
                </a:solidFill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0096D6"/>
                </a:solidFill>
              </a:endParaRPr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0096D6"/>
                </a:solidFill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0096D6"/>
                </a:solidFill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0096D6"/>
                </a:solidFill>
              </a:endParaRPr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0096D6"/>
                </a:solidFill>
              </a:endParaRPr>
            </a:p>
          </p:txBody>
        </p:sp>
      </p:grpSp>
      <p:sp>
        <p:nvSpPr>
          <p:cNvPr id="57" name="Rectangle 5"/>
          <p:cNvSpPr>
            <a:spLocks noChangeArrowheads="1"/>
          </p:cNvSpPr>
          <p:nvPr userDrawn="1"/>
        </p:nvSpPr>
        <p:spPr bwMode="ltGray">
          <a:xfrm>
            <a:off x="10545632" y="6569129"/>
            <a:ext cx="885593" cy="1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2" tIns="41055" rIns="82112" bIns="41055" anchor="b">
            <a:spAutoFit/>
          </a:bodyPr>
          <a:lstStyle/>
          <a:p>
            <a:pPr algn="r" defTabSz="814285"/>
            <a:r>
              <a:rPr lang="en-US" sz="700" dirty="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58" name="Rectangle 7"/>
          <p:cNvSpPr>
            <a:spLocks noChangeArrowheads="1"/>
          </p:cNvSpPr>
          <p:nvPr userDrawn="1"/>
        </p:nvSpPr>
        <p:spPr bwMode="ltGray">
          <a:xfrm>
            <a:off x="11562290" y="6565025"/>
            <a:ext cx="276452" cy="1906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2" tIns="41055" rIns="82112" bIns="41055" anchor="b">
            <a:spAutoFit/>
          </a:bodyPr>
          <a:lstStyle/>
          <a:p>
            <a:pPr algn="r" defTabSz="814285"/>
            <a:fld id="{DFCF27A5-1A5B-48D3-A060-2758FFBB1ADD}" type="slidenum">
              <a:rPr lang="en-US" sz="700">
                <a:solidFill>
                  <a:srgbClr val="C0C0C0"/>
                </a:solidFill>
              </a:rPr>
              <a:pPr algn="r" defTabSz="814285"/>
              <a:t>‹#›</a:t>
            </a:fld>
            <a:endParaRPr lang="en-US" sz="700" dirty="0">
              <a:solidFill>
                <a:srgbClr val="C0C0C0"/>
              </a:solidFill>
            </a:endParaRPr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10" hasCustomPrompt="1"/>
          </p:nvPr>
        </p:nvSpPr>
        <p:spPr>
          <a:xfrm>
            <a:off x="314326" y="4785927"/>
            <a:ext cx="10810875" cy="395288"/>
          </a:xfrm>
        </p:spPr>
        <p:txBody>
          <a:bodyPr/>
          <a:lstStyle>
            <a:lvl1pPr marL="0" indent="0">
              <a:buFontTx/>
              <a:buNone/>
              <a:defRPr lang="en-US" sz="19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1" hasCustomPrompt="1"/>
          </p:nvPr>
        </p:nvSpPr>
        <p:spPr>
          <a:xfrm>
            <a:off x="314325" y="5273677"/>
            <a:ext cx="10829926" cy="400051"/>
          </a:xfrm>
        </p:spPr>
        <p:txBody>
          <a:bodyPr/>
          <a:lstStyle>
            <a:lvl1pPr marL="0" indent="0">
              <a:buFontTx/>
              <a:buNone/>
              <a:defRPr lang="en-US" sz="15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2pPr>
            <a:lvl3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3pPr>
            <a:lvl4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4pPr>
            <a:lvl5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2" name="Rectangle 4"/>
          <p:cNvSpPr>
            <a:spLocks noChangeArrowheads="1"/>
          </p:cNvSpPr>
          <p:nvPr userDrawn="1"/>
        </p:nvSpPr>
        <p:spPr bwMode="ltGray">
          <a:xfrm>
            <a:off x="354132" y="6570864"/>
            <a:ext cx="4559499" cy="1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2" tIns="41055" rIns="82112" bIns="41055" anchor="b" anchorCtr="0">
            <a:spAutoFit/>
          </a:bodyPr>
          <a:lstStyle/>
          <a:p>
            <a:pPr defTabSz="814285"/>
            <a:r>
              <a:rPr lang="en-US" sz="700" dirty="0" smtClean="0">
                <a:solidFill>
                  <a:srgbClr val="C0C0C0"/>
                </a:solidFill>
              </a:rPr>
              <a:t>© 2013 Cisco and/or its affiliates. All rights reserved.</a:t>
            </a:r>
            <a:endParaRPr lang="en-US" sz="700" dirty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82954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4.44444E-6 4.81481E-6 L -4.44444E-6 0.65879 " pathEditMode="relative" rAng="0" ptsTypes="AA">
                                      <p:cBhvr>
                                        <p:cTn id="6" dur="8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8" dur="10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11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0" dur="16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13700"/>
                                  </p:stCondLst>
                                  <p:childTnLst>
                                    <p:animMotion origin="layout" path="M 2.77778E-6 4.81481E-6 L 2.77778E-6 -0.34561 " pathEditMode="relative" rAng="0" ptsTypes="AA">
                                      <p:cBhvr>
                                        <p:cTn id="12" dur="109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3.88889E-6 1.14467 " pathEditMode="relative" rAng="0" ptsTypes="AA">
                                      <p:cBhvr>
                                        <p:cTn id="14" dur="10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16667E-6 0.27476 L 4.16667E-6 -1.26019 " pathEditMode="relative" rAng="0" ptsTypes="AA">
                                      <p:cBhvr>
                                        <p:cTn id="16" dur="12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50000" decel="50000" autoRev="1" fill="hold" grpId="0" nodeType="withEffect">
                                  <p:stCondLst>
                                    <p:cond delay="36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8" dur="8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0" dur="19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2" dur="8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fill="hold" grpId="0" nodeType="withEffect">
                                  <p:stCondLst>
                                    <p:cond delay="57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72222E-6 -2.15822E-6 L -4.72222E-6 -1.32223 " pathEditMode="relative" rAng="0" ptsTypes="AA">
                                      <p:cBhvr>
                                        <p:cTn id="24" dur="1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fill="hold" grpId="0" nodeType="withEffect">
                                  <p:stCondLst>
                                    <p:cond delay="1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26" dur="7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8" dur="15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30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7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3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4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7" presetClass="emp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8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9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7" presetClass="emph" presetSubtype="0" repeatCount="indefinite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43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44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6" grpId="0" animBg="1"/>
      <p:bldP spid="45" grpId="0" animBg="1"/>
      <p:bldP spid="33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theme" Target="../theme/theme2.xml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egue texture.jpg"/>
          <p:cNvPicPr>
            <a:picLocks noChangeAspect="1"/>
          </p:cNvPicPr>
          <p:nvPr/>
        </p:nvPicPr>
        <p:blipFill>
          <a:blip r:embed="rId10" cstate="print"/>
          <a:srcRect t="95236" r="2996"/>
          <a:stretch>
            <a:fillRect/>
          </a:stretch>
        </p:blipFill>
        <p:spPr>
          <a:xfrm>
            <a:off x="444384" y="6381456"/>
            <a:ext cx="11300057" cy="16380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6188" y="432215"/>
            <a:ext cx="11438253" cy="838200"/>
          </a:xfrm>
          <a:prstGeom prst="rect">
            <a:avLst/>
          </a:prstGeom>
        </p:spPr>
        <p:txBody>
          <a:bodyPr vert="horz" lIns="82284" tIns="45715" rIns="82284" bIns="45715" rtlCol="0" anchor="b" anchorCtr="0">
            <a:noAutofit/>
          </a:bodyPr>
          <a:lstStyle/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188" y="1339749"/>
            <a:ext cx="11438253" cy="4965699"/>
          </a:xfrm>
          <a:prstGeom prst="rect">
            <a:avLst/>
          </a:prstGeom>
        </p:spPr>
        <p:txBody>
          <a:bodyPr vert="horz" lIns="91428" tIns="45715" rIns="91428" bIns="45715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54132" y="6570864"/>
            <a:ext cx="4559499" cy="1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2" tIns="41055" rIns="82112" bIns="41055" anchor="b" anchorCtr="0">
            <a:spAutoFit/>
          </a:bodyPr>
          <a:lstStyle/>
          <a:p>
            <a:pPr algn="l" defTabSz="814285">
              <a:lnSpc>
                <a:spcPct val="100000"/>
              </a:lnSpc>
            </a:pPr>
            <a:r>
              <a:rPr lang="en-US" sz="700" dirty="0" smtClean="0">
                <a:solidFill>
                  <a:srgbClr val="C0C0C0"/>
                </a:solidFill>
                <a:latin typeface="+mj-lt"/>
              </a:rPr>
              <a:t>© 2013 Cisco and/or its affiliates. All rights reserved.</a:t>
            </a:r>
            <a:endParaRPr lang="en-US" sz="7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10545632" y="6569129"/>
            <a:ext cx="885593" cy="1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2" tIns="41055" rIns="82112" bIns="41055" anchor="b">
            <a:spAutoFit/>
          </a:bodyPr>
          <a:lstStyle/>
          <a:p>
            <a:pPr algn="r" defTabSz="814285">
              <a:lnSpc>
                <a:spcPct val="100000"/>
              </a:lnSpc>
            </a:pPr>
            <a:r>
              <a:rPr lang="en-US" sz="7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11562290" y="6565025"/>
            <a:ext cx="276452" cy="1906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2" tIns="41055" rIns="82112" bIns="41055" anchor="b">
            <a:spAutoFit/>
          </a:bodyPr>
          <a:lstStyle/>
          <a:p>
            <a:pPr algn="r" defTabSz="814285">
              <a:lnSpc>
                <a:spcPct val="100000"/>
              </a:lnSpc>
            </a:pPr>
            <a:fld id="{DFCF27A5-1A5B-48D3-A060-2758FFBB1ADD}" type="slidenum">
              <a:rPr lang="en-US" sz="700">
                <a:solidFill>
                  <a:srgbClr val="C0C0C0"/>
                </a:solidFill>
                <a:latin typeface="+mj-lt"/>
              </a:rPr>
              <a:pPr algn="r" defTabSz="814285">
                <a:lnSpc>
                  <a:spcPct val="100000"/>
                </a:lnSpc>
              </a:pPr>
              <a:t>‹#›</a:t>
            </a:fld>
            <a:endParaRPr lang="en-US" sz="700" dirty="0">
              <a:solidFill>
                <a:srgbClr val="C0C0C0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30" r:id="rId2"/>
    <p:sldLayoutId id="2147483901" r:id="rId3"/>
    <p:sldLayoutId id="2147483902" r:id="rId4"/>
    <p:sldLayoutId id="2147483931" r:id="rId5"/>
    <p:sldLayoutId id="2147483906" r:id="rId6"/>
    <p:sldLayoutId id="2147483911" r:id="rId7"/>
    <p:sldLayoutId id="2147483925" r:id="rId8"/>
  </p:sldLayoutIdLst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285" rtl="0" eaLnBrk="1" latinLnBrk="0" hangingPunct="1">
        <a:lnSpc>
          <a:spcPct val="80000"/>
        </a:lnSpc>
        <a:spcBef>
          <a:spcPct val="0"/>
        </a:spcBef>
        <a:buNone/>
        <a:defRPr lang="en-US" sz="3600" b="0" kern="1200" spc="0" baseline="0" dirty="0">
          <a:gradFill>
            <a:gsLst>
              <a:gs pos="0">
                <a:schemeClr val="tx1"/>
              </a:gs>
              <a:gs pos="44000">
                <a:srgbClr val="01BBBB"/>
              </a:gs>
              <a:gs pos="100000">
                <a:schemeClr val="accent4"/>
              </a:gs>
            </a:gsLst>
            <a:lin ang="4800000" scaled="0"/>
          </a:gradFill>
          <a:latin typeface="+mj-lt"/>
          <a:ea typeface="+mj-ea"/>
          <a:cs typeface="+mj-cs"/>
        </a:defRPr>
      </a:lvl1pPr>
    </p:titleStyle>
    <p:bodyStyle>
      <a:lvl1pPr marL="228572" indent="-228572" algn="l" defTabSz="914285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rgbClr val="546568"/>
          </a:solidFill>
          <a:latin typeface="+mj-lt"/>
          <a:ea typeface="+mn-ea"/>
          <a:cs typeface="+mn-cs"/>
        </a:defRPr>
      </a:lvl1pPr>
      <a:lvl2pPr marL="406352" indent="0" algn="l" defTabSz="914285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900" kern="1200" dirty="0" smtClean="0">
          <a:solidFill>
            <a:srgbClr val="546568"/>
          </a:solidFill>
          <a:latin typeface="+mj-lt"/>
          <a:ea typeface="+mn-ea"/>
          <a:cs typeface="+mn-cs"/>
        </a:defRPr>
      </a:lvl2pPr>
      <a:lvl3pPr marL="571428" indent="-1588" algn="l" defTabSz="914285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546568"/>
          </a:solidFill>
          <a:latin typeface="+mj-lt"/>
          <a:ea typeface="+mn-ea"/>
          <a:cs typeface="+mn-cs"/>
        </a:defRPr>
      </a:lvl3pPr>
      <a:lvl4pPr marL="688889" indent="0" algn="l" defTabSz="914285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500" kern="1200" dirty="0" smtClean="0">
          <a:solidFill>
            <a:srgbClr val="546568"/>
          </a:solidFill>
          <a:latin typeface="+mj-lt"/>
          <a:ea typeface="+mn-ea"/>
          <a:cs typeface="+mn-cs"/>
        </a:defRPr>
      </a:lvl4pPr>
      <a:lvl5pPr marL="801588" indent="0" algn="l" defTabSz="914285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500" kern="1200" dirty="0">
          <a:solidFill>
            <a:srgbClr val="546568"/>
          </a:solidFill>
          <a:latin typeface="+mj-lt"/>
          <a:ea typeface="+mn-ea"/>
          <a:cs typeface="+mn-cs"/>
        </a:defRPr>
      </a:lvl5pPr>
      <a:lvl6pPr marL="2514287" indent="-228572" algn="l" defTabSz="91428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28" indent="-228572" algn="l" defTabSz="91428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2" indent="-228572" algn="l" defTabSz="91428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5" indent="-228572" algn="l" defTabSz="91428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1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5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8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2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3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7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4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egue texture.jpg"/>
          <p:cNvPicPr>
            <a:picLocks noChangeAspect="1"/>
          </p:cNvPicPr>
          <p:nvPr/>
        </p:nvPicPr>
        <p:blipFill>
          <a:blip r:embed="rId10" cstate="print"/>
          <a:srcRect t="95236" r="2996"/>
          <a:stretch>
            <a:fillRect/>
          </a:stretch>
        </p:blipFill>
        <p:spPr>
          <a:xfrm>
            <a:off x="444384" y="6381456"/>
            <a:ext cx="11300057" cy="16380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6188" y="432215"/>
            <a:ext cx="11438253" cy="838200"/>
          </a:xfrm>
          <a:prstGeom prst="rect">
            <a:avLst/>
          </a:prstGeom>
        </p:spPr>
        <p:txBody>
          <a:bodyPr vert="horz" lIns="82284" tIns="45715" rIns="82284" bIns="45715" rtlCol="0" anchor="b" anchorCtr="0">
            <a:noAutofit/>
          </a:bodyPr>
          <a:lstStyle/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188" y="1339749"/>
            <a:ext cx="11438253" cy="4965699"/>
          </a:xfrm>
          <a:prstGeom prst="rect">
            <a:avLst/>
          </a:prstGeom>
        </p:spPr>
        <p:txBody>
          <a:bodyPr vert="horz" lIns="91428" tIns="45715" rIns="91428" bIns="45715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54132" y="6570864"/>
            <a:ext cx="4559499" cy="1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2" tIns="41055" rIns="82112" bIns="41055" anchor="b" anchorCtr="0">
            <a:spAutoFit/>
          </a:bodyPr>
          <a:lstStyle/>
          <a:p>
            <a:pPr defTabSz="814285"/>
            <a:r>
              <a:rPr lang="en-US" sz="700" dirty="0" smtClean="0">
                <a:solidFill>
                  <a:srgbClr val="C0C0C0"/>
                </a:solidFill>
              </a:rPr>
              <a:t>© 2013 Cisco and/or its affiliates. All rights reserved.</a:t>
            </a:r>
            <a:endParaRPr lang="en-US" sz="700" dirty="0">
              <a:solidFill>
                <a:srgbClr val="C0C0C0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10545632" y="6569129"/>
            <a:ext cx="885593" cy="1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2" tIns="41055" rIns="82112" bIns="41055" anchor="b">
            <a:spAutoFit/>
          </a:bodyPr>
          <a:lstStyle/>
          <a:p>
            <a:pPr algn="r" defTabSz="814285"/>
            <a:r>
              <a:rPr lang="en-US" sz="700" dirty="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11562290" y="6565025"/>
            <a:ext cx="276452" cy="1906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2" tIns="41055" rIns="82112" bIns="41055" anchor="b">
            <a:spAutoFit/>
          </a:bodyPr>
          <a:lstStyle/>
          <a:p>
            <a:pPr algn="r" defTabSz="814285"/>
            <a:fld id="{DFCF27A5-1A5B-48D3-A060-2758FFBB1ADD}" type="slidenum">
              <a:rPr lang="en-US" sz="700">
                <a:solidFill>
                  <a:srgbClr val="C0C0C0"/>
                </a:solidFill>
              </a:rPr>
              <a:pPr algn="r" defTabSz="814285"/>
              <a:t>‹#›</a:t>
            </a:fld>
            <a:endParaRPr lang="en-US" sz="700" dirty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72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</p:sldLayoutIdLst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285" rtl="0" eaLnBrk="1" latinLnBrk="0" hangingPunct="1">
        <a:lnSpc>
          <a:spcPct val="80000"/>
        </a:lnSpc>
        <a:spcBef>
          <a:spcPct val="0"/>
        </a:spcBef>
        <a:buNone/>
        <a:defRPr lang="en-US" sz="3600" b="0" kern="1200" spc="0" baseline="0" dirty="0">
          <a:gradFill>
            <a:gsLst>
              <a:gs pos="0">
                <a:schemeClr val="tx1"/>
              </a:gs>
              <a:gs pos="44000">
                <a:srgbClr val="01BBBB"/>
              </a:gs>
              <a:gs pos="100000">
                <a:schemeClr val="accent4"/>
              </a:gs>
            </a:gsLst>
            <a:lin ang="4800000" scaled="0"/>
          </a:gradFill>
          <a:latin typeface="+mj-lt"/>
          <a:ea typeface="+mj-ea"/>
          <a:cs typeface="+mj-cs"/>
        </a:defRPr>
      </a:lvl1pPr>
    </p:titleStyle>
    <p:bodyStyle>
      <a:lvl1pPr marL="228572" indent="-228572" algn="l" defTabSz="914285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rgbClr val="546568"/>
          </a:solidFill>
          <a:latin typeface="+mj-lt"/>
          <a:ea typeface="+mn-ea"/>
          <a:cs typeface="+mn-cs"/>
        </a:defRPr>
      </a:lvl1pPr>
      <a:lvl2pPr marL="406352" indent="0" algn="l" defTabSz="914285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900" kern="1200" dirty="0" smtClean="0">
          <a:solidFill>
            <a:srgbClr val="546568"/>
          </a:solidFill>
          <a:latin typeface="+mj-lt"/>
          <a:ea typeface="+mn-ea"/>
          <a:cs typeface="+mn-cs"/>
        </a:defRPr>
      </a:lvl2pPr>
      <a:lvl3pPr marL="571428" indent="-1588" algn="l" defTabSz="914285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546568"/>
          </a:solidFill>
          <a:latin typeface="+mj-lt"/>
          <a:ea typeface="+mn-ea"/>
          <a:cs typeface="+mn-cs"/>
        </a:defRPr>
      </a:lvl3pPr>
      <a:lvl4pPr marL="688889" indent="0" algn="l" defTabSz="914285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500" kern="1200" dirty="0" smtClean="0">
          <a:solidFill>
            <a:srgbClr val="546568"/>
          </a:solidFill>
          <a:latin typeface="+mj-lt"/>
          <a:ea typeface="+mn-ea"/>
          <a:cs typeface="+mn-cs"/>
        </a:defRPr>
      </a:lvl4pPr>
      <a:lvl5pPr marL="801588" indent="0" algn="l" defTabSz="914285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500" kern="1200" dirty="0">
          <a:solidFill>
            <a:srgbClr val="546568"/>
          </a:solidFill>
          <a:latin typeface="+mj-lt"/>
          <a:ea typeface="+mn-ea"/>
          <a:cs typeface="+mn-cs"/>
        </a:defRPr>
      </a:lvl5pPr>
      <a:lvl6pPr marL="2514287" indent="-228572" algn="l" defTabSz="91428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28" indent="-228572" algn="l" defTabSz="91428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2" indent="-228572" algn="l" defTabSz="91428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5" indent="-228572" algn="l" defTabSz="91428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1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5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8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2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3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7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4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uanpei@cisco.com" TargetMode="External"/><Relationship Id="rId4" Type="http://schemas.openxmlformats.org/officeDocument/2006/relationships/hyperlink" Target="mailto:eckert@cisco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tools.ietf.org/id/draft-ietf-mboned-auto-multicas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3810" TargetMode="External"/><Relationship Id="rId4" Type="http://schemas.openxmlformats.org/officeDocument/2006/relationships/hyperlink" Target="http://tools.ietf.org/html/rfc3678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tools.ietf.org/html/rfc3376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w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isco/SSMAMTtools.gif" TargetMode="External"/><Relationship Id="rId4" Type="http://schemas.openxmlformats.org/officeDocument/2006/relationships/hyperlink" Target="https://cisco.box.com/s/0e2zh32opzqrg24vlf3m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cisco/SSMAMTtools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cisco/SSMAMTtool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w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95114" y="1236693"/>
            <a:ext cx="11783472" cy="2918779"/>
          </a:xfrm>
        </p:spPr>
        <p:txBody>
          <a:bodyPr/>
          <a:lstStyle/>
          <a:p>
            <a:r>
              <a:rPr lang="en-US" sz="3600" dirty="0"/>
              <a:t>EBU Workshop, 09/24/2014 </a:t>
            </a:r>
            <a:r>
              <a:rPr lang="en-US" sz="3600" dirty="0" smtClean="0"/>
              <a:t>Geneva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dirty="0"/>
              <a:t>Developing for SSM and AMT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99021" y="4155472"/>
            <a:ext cx="9369808" cy="1795346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Duanpei </a:t>
            </a:r>
            <a:r>
              <a:rPr lang="en-US" sz="2400" dirty="0" smtClean="0">
                <a:ea typeface="ＭＳ Ｐゴシック" pitchFamily="34" charset="-128"/>
              </a:rPr>
              <a:t>Wu, </a:t>
            </a:r>
            <a:r>
              <a:rPr lang="en-US" sz="2400" dirty="0">
                <a:ea typeface="ＭＳ Ｐゴシック" pitchFamily="34" charset="-128"/>
                <a:hlinkClick r:id="rId3"/>
              </a:rPr>
              <a:t>duanpei@cisco.com</a:t>
            </a:r>
            <a:endParaRPr lang="en-US" sz="24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Toerless </a:t>
            </a:r>
            <a:r>
              <a:rPr lang="en-US" sz="2400" dirty="0" smtClean="0">
                <a:ea typeface="ＭＳ Ｐゴシック" pitchFamily="34" charset="-128"/>
              </a:rPr>
              <a:t>Eckert,  </a:t>
            </a:r>
            <a:r>
              <a:rPr lang="en-US" sz="2400" dirty="0">
                <a:ea typeface="ＭＳ Ｐゴシック" pitchFamily="34" charset="-128"/>
                <a:hlinkClick r:id="rId4"/>
              </a:rPr>
              <a:t>eckert@cisco.com</a:t>
            </a:r>
            <a:endParaRPr lang="en-US" sz="2400" dirty="0">
              <a:ea typeface="ＭＳ Ｐゴシック" pitchFamily="34" charset="-128"/>
            </a:endParaRPr>
          </a:p>
          <a:p>
            <a:r>
              <a:rPr lang="en-US" sz="1900" dirty="0" smtClean="0"/>
              <a:t>Sept</a:t>
            </a:r>
            <a:r>
              <a:rPr lang="en-US" sz="1900" dirty="0"/>
              <a:t>. </a:t>
            </a:r>
            <a:r>
              <a:rPr lang="en-US" sz="1900" smtClean="0"/>
              <a:t>19, </a:t>
            </a:r>
            <a:r>
              <a:rPr lang="en-US" sz="1900" dirty="0"/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1914015966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 Relay Check: tunnel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7551" y="842209"/>
            <a:ext cx="690580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Check if the AMT works correctly by subscribing a channel </a:t>
            </a:r>
            <a:endParaRPr lang="en-US" dirty="0"/>
          </a:p>
          <a:p>
            <a:pPr marL="800041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Subscribe a channel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40" y="1896810"/>
            <a:ext cx="11204461" cy="2022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1340" y="4355430"/>
            <a:ext cx="983185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rgbClr val="000000"/>
                </a:solidFill>
              </a:rPr>
              <a:t>amtpoll</a:t>
            </a:r>
            <a:r>
              <a:rPr lang="en-US" i="1" dirty="0" smtClean="0">
                <a:solidFill>
                  <a:srgbClr val="000000"/>
                </a:solidFill>
              </a:rPr>
              <a:t> is a program developed based on the </a:t>
            </a:r>
            <a:r>
              <a:rPr lang="en-US" i="1" dirty="0" err="1" smtClean="0">
                <a:solidFill>
                  <a:srgbClr val="000000"/>
                </a:solidFill>
              </a:rPr>
              <a:t>amt_gw_lib</a:t>
            </a:r>
            <a:r>
              <a:rPr lang="en-US" i="1" dirty="0" smtClean="0">
                <a:solidFill>
                  <a:srgbClr val="000000"/>
                </a:solidFill>
              </a:rPr>
              <a:t> presented in this workshop. It subscribes a AMT channel and prints out the packet received. The source code is in …/[amt_gw_10]/test/</a:t>
            </a:r>
            <a:r>
              <a:rPr lang="en-US" i="1" dirty="0" err="1" smtClean="0">
                <a:solidFill>
                  <a:srgbClr val="000000"/>
                </a:solidFill>
              </a:rPr>
              <a:t>amtpoll.c</a:t>
            </a:r>
            <a:endParaRPr lang="en-US" i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79415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67307" y="3055434"/>
            <a:ext cx="6486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AMT Gateway Library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48042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55" y="0"/>
            <a:ext cx="11438251" cy="838200"/>
          </a:xfrm>
        </p:spPr>
        <p:txBody>
          <a:bodyPr/>
          <a:lstStyle/>
          <a:p>
            <a:r>
              <a:rPr lang="en-US" dirty="0" smtClean="0"/>
              <a:t>AMT Gateway Protocols </a:t>
            </a:r>
            <a:r>
              <a:rPr lang="en-US" dirty="0"/>
              <a:t>Implementation </a:t>
            </a:r>
            <a:r>
              <a:rPr lang="en-US" dirty="0" smtClean="0"/>
              <a:t>and Status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10895" y="978196"/>
            <a:ext cx="11424907" cy="5331165"/>
          </a:xfrm>
        </p:spPr>
        <p:txBody>
          <a:bodyPr/>
          <a:lstStyle/>
          <a:p>
            <a:pPr marL="171419" indent="-171419"/>
            <a:r>
              <a:rPr lang="en-US" sz="3200" b="1" dirty="0">
                <a:solidFill>
                  <a:srgbClr val="000000"/>
                </a:solidFill>
                <a:hlinkClick r:id="rId2"/>
              </a:rPr>
              <a:t>Automatic Multicast </a:t>
            </a:r>
            <a:r>
              <a:rPr lang="en-US" sz="3200" b="1" dirty="0" smtClean="0">
                <a:solidFill>
                  <a:srgbClr val="000000"/>
                </a:solidFill>
                <a:hlinkClick r:id="rId2"/>
              </a:rPr>
              <a:t>Tunneling  </a:t>
            </a:r>
            <a:r>
              <a:rPr lang="en-US" sz="3200" b="1" dirty="0" smtClean="0">
                <a:solidFill>
                  <a:srgbClr val="000000"/>
                </a:solidFill>
              </a:rPr>
              <a:t>-- version 17</a:t>
            </a:r>
          </a:p>
          <a:p>
            <a:pPr marL="349199" lvl="1" indent="-171419"/>
            <a:r>
              <a:rPr lang="en-US" sz="2400" b="1" dirty="0" smtClean="0">
                <a:solidFill>
                  <a:srgbClr val="000000"/>
                </a:solidFill>
              </a:rPr>
              <a:t>Implemented</a:t>
            </a:r>
            <a:r>
              <a:rPr lang="en-US" sz="2400" b="1" i="1" dirty="0" smtClean="0">
                <a:solidFill>
                  <a:srgbClr val="000000"/>
                </a:solidFill>
              </a:rPr>
              <a:t>: </a:t>
            </a:r>
          </a:p>
          <a:p>
            <a:pPr marL="349199" lvl="1" indent="-171419"/>
            <a:r>
              <a:rPr lang="en-US" sz="2400" b="1" i="1" dirty="0">
                <a:solidFill>
                  <a:srgbClr val="000000"/>
                </a:solidFill>
              </a:rPr>
              <a:t>	</a:t>
            </a:r>
            <a:r>
              <a:rPr lang="en-US" sz="2000" i="1" dirty="0" smtClean="0">
                <a:solidFill>
                  <a:srgbClr val="000000"/>
                </a:solidFill>
              </a:rPr>
              <a:t>(1) Six messages: Relay Discovery, Relay Advertisement, Request, Membership Query , Membership Update and multicast </a:t>
            </a:r>
            <a:r>
              <a:rPr lang="en-US" sz="2000" i="1" dirty="0" err="1" smtClean="0">
                <a:solidFill>
                  <a:srgbClr val="000000"/>
                </a:solidFill>
              </a:rPr>
              <a:t>dataMIP</a:t>
            </a:r>
            <a:r>
              <a:rPr lang="en-US" sz="2000" i="1" dirty="0" smtClean="0">
                <a:solidFill>
                  <a:srgbClr val="000000"/>
                </a:solidFill>
              </a:rPr>
              <a:t> v4 complete; IP v6 in progress</a:t>
            </a:r>
          </a:p>
          <a:p>
            <a:pPr marL="349199" lvl="1" indent="-171419"/>
            <a:r>
              <a:rPr lang="en-US" sz="2000" i="1" dirty="0">
                <a:solidFill>
                  <a:srgbClr val="000000"/>
                </a:solidFill>
              </a:rPr>
              <a:t>	</a:t>
            </a:r>
            <a:r>
              <a:rPr lang="en-US" sz="2000" i="1" dirty="0" smtClean="0">
                <a:solidFill>
                  <a:srgbClr val="000000"/>
                </a:solidFill>
              </a:rPr>
              <a:t>(2) IP v4</a:t>
            </a:r>
          </a:p>
          <a:p>
            <a:pPr marL="349199" lvl="1" indent="-171419"/>
            <a:r>
              <a:rPr lang="en-US" sz="2000" i="1" dirty="0">
                <a:solidFill>
                  <a:srgbClr val="000000"/>
                </a:solidFill>
              </a:rPr>
              <a:t>	</a:t>
            </a:r>
            <a:r>
              <a:rPr lang="en-US" sz="2000" i="1" dirty="0" smtClean="0">
                <a:solidFill>
                  <a:srgbClr val="000000"/>
                </a:solidFill>
              </a:rPr>
              <a:t>(3) Periodic Three-way handshake :  Request </a:t>
            </a:r>
            <a:r>
              <a:rPr lang="en-US" sz="2000" i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Membership </a:t>
            </a:r>
            <a:r>
              <a:rPr lang="en-US" sz="2000" i="1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Queuy</a:t>
            </a:r>
            <a:r>
              <a:rPr lang="en-US" sz="2000" i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 membership Update</a:t>
            </a:r>
          </a:p>
          <a:p>
            <a:pPr marL="349199" lvl="1" indent="-171419"/>
            <a:r>
              <a:rPr lang="en-US" sz="2000" i="1" dirty="0">
                <a:solidFill>
                  <a:srgbClr val="000000"/>
                </a:solidFill>
                <a:sym typeface="Wingdings" panose="05000000000000000000" pitchFamily="2" charset="2"/>
              </a:rPr>
              <a:t> 	</a:t>
            </a:r>
            <a:r>
              <a:rPr lang="en-US" sz="2000" i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(4) Retry with timing: initial time   2^#iterations</a:t>
            </a:r>
          </a:p>
          <a:p>
            <a:pPr marL="349199" lvl="1" indent="-171419"/>
            <a:r>
              <a:rPr lang="en-US" sz="2000" i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	(5) default timeout: as specified in protocols such as 125seconds for query interval</a:t>
            </a:r>
          </a:p>
          <a:p>
            <a:pPr marL="349199" lvl="1" indent="-171419"/>
            <a:r>
              <a:rPr lang="en-US" sz="2000" b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Not yet implemented today:</a:t>
            </a:r>
          </a:p>
          <a:p>
            <a:pPr marL="349199" lvl="1" indent="-171419"/>
            <a:r>
              <a:rPr lang="en-US" sz="2000" b="1" dirty="0">
                <a:solidFill>
                  <a:srgbClr val="000000"/>
                </a:solidFill>
                <a:sym typeface="Wingdings" panose="05000000000000000000" pitchFamily="2" charset="2"/>
              </a:rPr>
              <a:t>	</a:t>
            </a:r>
            <a:r>
              <a:rPr lang="en-US" sz="2000" i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(1) one message: Teardown (optional gateway message)</a:t>
            </a:r>
          </a:p>
          <a:p>
            <a:pPr marL="349199" lvl="1" indent="-171419"/>
            <a:r>
              <a:rPr lang="en-US" sz="2000" i="1" dirty="0">
                <a:solidFill>
                  <a:srgbClr val="000000"/>
                </a:solidFill>
                <a:sym typeface="Wingdings" panose="05000000000000000000" pitchFamily="2" charset="2"/>
              </a:rPr>
              <a:t>	</a:t>
            </a:r>
            <a:r>
              <a:rPr lang="en-US" sz="2000" i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(2) IP v6</a:t>
            </a:r>
            <a:endParaRPr lang="en-US" sz="2000" i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fr-FR" sz="2400" dirty="0" smtClean="0"/>
          </a:p>
          <a:p>
            <a:pPr marL="171419" indent="-171419"/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000911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55" y="0"/>
            <a:ext cx="11438251" cy="838200"/>
          </a:xfrm>
        </p:spPr>
        <p:txBody>
          <a:bodyPr/>
          <a:lstStyle/>
          <a:p>
            <a:r>
              <a:rPr lang="en-US" dirty="0" smtClean="0"/>
              <a:t>AMT </a:t>
            </a:r>
            <a:r>
              <a:rPr lang="en-US" dirty="0"/>
              <a:t>Gateway Protocols Implementation </a:t>
            </a:r>
            <a:r>
              <a:rPr lang="en-US" dirty="0" smtClean="0"/>
              <a:t>and Status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10895" y="978196"/>
            <a:ext cx="11424907" cy="5331165"/>
          </a:xfrm>
        </p:spPr>
        <p:txBody>
          <a:bodyPr/>
          <a:lstStyle/>
          <a:p>
            <a:pPr marL="171419" lvl="1" indent="-171419">
              <a:spcBef>
                <a:spcPts val="1480"/>
              </a:spcBef>
              <a:buSzPct val="90000"/>
              <a:buFont typeface="Arial" pitchFamily="34" charset="0"/>
              <a:buChar char="•"/>
            </a:pPr>
            <a:r>
              <a:rPr lang="fr-FR" sz="2400" b="1" dirty="0" smtClean="0">
                <a:solidFill>
                  <a:srgbClr val="000000"/>
                </a:solidFill>
              </a:rPr>
              <a:t>Internet </a:t>
            </a:r>
            <a:r>
              <a:rPr lang="fr-FR" sz="2400" b="1" dirty="0">
                <a:solidFill>
                  <a:srgbClr val="000000"/>
                </a:solidFill>
              </a:rPr>
              <a:t>Group Management Protocol, </a:t>
            </a:r>
            <a:r>
              <a:rPr lang="fr-FR" sz="2400" b="1" dirty="0" smtClean="0">
                <a:solidFill>
                  <a:srgbClr val="000000"/>
                </a:solidFill>
                <a:hlinkClick r:id="rId2"/>
              </a:rPr>
              <a:t>IGMPv3</a:t>
            </a:r>
            <a:r>
              <a:rPr lang="fr-FR" sz="2400" b="1" dirty="0" smtClean="0">
                <a:solidFill>
                  <a:srgbClr val="000000"/>
                </a:solidFill>
              </a:rPr>
              <a:t/>
            </a:r>
            <a:br>
              <a:rPr lang="fr-FR" sz="2400" b="1" dirty="0" smtClean="0">
                <a:solidFill>
                  <a:srgbClr val="000000"/>
                </a:solidFill>
              </a:rPr>
            </a:br>
            <a:r>
              <a:rPr lang="fr-FR" sz="2400" b="1" dirty="0" smtClean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Implemented</a:t>
            </a:r>
            <a:r>
              <a:rPr lang="fr-FR" sz="2400" dirty="0" smtClean="0">
                <a:solidFill>
                  <a:srgbClr val="000000"/>
                </a:solidFill>
              </a:rPr>
              <a:t>: </a:t>
            </a:r>
            <a:r>
              <a:rPr lang="fr-FR" sz="1800" dirty="0" smtClean="0">
                <a:solidFill>
                  <a:srgbClr val="000000"/>
                </a:solidFill>
              </a:rPr>
              <a:t>Version </a:t>
            </a:r>
            <a:r>
              <a:rPr lang="fr-FR" sz="1800" dirty="0">
                <a:solidFill>
                  <a:srgbClr val="000000"/>
                </a:solidFill>
              </a:rPr>
              <a:t>3 for IP </a:t>
            </a:r>
            <a:r>
              <a:rPr lang="fr-FR" sz="1800" dirty="0" smtClean="0">
                <a:solidFill>
                  <a:srgbClr val="000000"/>
                </a:solidFill>
              </a:rPr>
              <a:t>v4</a:t>
            </a:r>
            <a:endParaRPr lang="fr-FR" sz="1600" dirty="0">
              <a:solidFill>
                <a:srgbClr val="000000"/>
              </a:solidFill>
            </a:endParaRPr>
          </a:p>
          <a:p>
            <a:pPr marL="171419" indent="-171419"/>
            <a:r>
              <a:rPr lang="fr-FR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</a:rPr>
              <a:t>Multicast </a:t>
            </a:r>
            <a:r>
              <a:rPr lang="en-US" sz="2400" b="1" dirty="0">
                <a:solidFill>
                  <a:srgbClr val="000000"/>
                </a:solidFill>
              </a:rPr>
              <a:t>Listener </a:t>
            </a:r>
            <a:r>
              <a:rPr lang="en-US" sz="2400" b="1" dirty="0" smtClean="0">
                <a:solidFill>
                  <a:srgbClr val="000000"/>
                </a:solidFill>
              </a:rPr>
              <a:t>Discovery, </a:t>
            </a:r>
            <a:r>
              <a:rPr lang="en-US" sz="2400" b="1" dirty="0" smtClean="0">
                <a:solidFill>
                  <a:srgbClr val="000000"/>
                </a:solidFill>
                <a:hlinkClick r:id="rId3"/>
              </a:rPr>
              <a:t>MLDv2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marL="349199" lvl="1" indent="-171419"/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	</a:t>
            </a:r>
            <a:r>
              <a:rPr lang="en-US" sz="1800" dirty="0">
                <a:solidFill>
                  <a:srgbClr val="000000"/>
                </a:solidFill>
              </a:rPr>
              <a:t>N</a:t>
            </a:r>
            <a:r>
              <a:rPr lang="en-US" sz="1800" dirty="0" smtClean="0">
                <a:solidFill>
                  <a:srgbClr val="000000"/>
                </a:solidFill>
              </a:rPr>
              <a:t>ot yet implemented: Version 2  for IP v6</a:t>
            </a:r>
            <a:endParaRPr lang="fr-FR" sz="2400" dirty="0" smtClean="0">
              <a:solidFill>
                <a:srgbClr val="000000"/>
              </a:solidFill>
            </a:endParaRPr>
          </a:p>
          <a:p>
            <a:r>
              <a:rPr lang="en-US" sz="2400" b="1" dirty="0">
                <a:solidFill>
                  <a:srgbClr val="000000"/>
                </a:solidFill>
              </a:rPr>
              <a:t>Socket Interface Extensions for Multicast Source Filters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Through socket lib, 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hlinkClick r:id="rId4"/>
              </a:rPr>
              <a:t>setsockopt </a:t>
            </a:r>
            <a:r>
              <a:rPr lang="en-US" sz="1600" dirty="0" smtClean="0">
                <a:solidFill>
                  <a:srgbClr val="000000"/>
                </a:solidFill>
              </a:rPr>
              <a:t>(…, IP_ADD_SOURCE_MEMBERSHIP, …)  </a:t>
            </a:r>
          </a:p>
          <a:p>
            <a:pPr marL="228600" indent="-220663"/>
            <a:r>
              <a:rPr lang="en-US" sz="2400" b="1" dirty="0" smtClean="0">
                <a:solidFill>
                  <a:srgbClr val="000000"/>
                </a:solidFill>
              </a:rPr>
              <a:t>Others </a:t>
            </a:r>
          </a:p>
          <a:p>
            <a:pPr marL="7937" indent="0">
              <a:buNone/>
            </a:pPr>
            <a:r>
              <a:rPr lang="en-US" sz="2000" b="1" dirty="0" smtClean="0">
                <a:solidFill>
                  <a:srgbClr val="000000"/>
                </a:solidFill>
              </a:rPr>
              <a:t>     </a:t>
            </a:r>
            <a:r>
              <a:rPr lang="en-US" sz="2000" b="1" i="1" dirty="0" smtClean="0">
                <a:solidFill>
                  <a:srgbClr val="000000"/>
                </a:solidFill>
              </a:rPr>
              <a:t>-- GNU C lib: such as Socket</a:t>
            </a:r>
          </a:p>
          <a:p>
            <a:pPr marL="7937" indent="0">
              <a:buNone/>
            </a:pPr>
            <a:r>
              <a:rPr lang="en-US" sz="2000" b="1" i="1" dirty="0">
                <a:solidFill>
                  <a:srgbClr val="000000"/>
                </a:solidFill>
              </a:rPr>
              <a:t> </a:t>
            </a:r>
            <a:r>
              <a:rPr lang="en-US" sz="2000" b="1" i="1" dirty="0" smtClean="0">
                <a:solidFill>
                  <a:srgbClr val="000000"/>
                </a:solidFill>
              </a:rPr>
              <a:t>    -- …</a:t>
            </a:r>
            <a:endParaRPr lang="en-US" sz="20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02941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 Gateway Library: All APIs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Feature APIs</a:t>
            </a:r>
          </a:p>
          <a:p>
            <a:pPr lvl="1" defTabSz="917575"/>
            <a:r>
              <a:rPr lang="en-US" sz="1200" b="1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amt_openChannel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() </a:t>
            </a:r>
            <a:r>
              <a:rPr lang="en-US" sz="1200" b="1" dirty="0" smtClean="0">
                <a:solidFill>
                  <a:srgbClr val="000000"/>
                </a:solidFill>
                <a:cs typeface="Courier New" panose="02070309020205020404" pitchFamily="49" charset="0"/>
              </a:rPr>
              <a:t>	-- 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open a </a:t>
            </a:r>
            <a:r>
              <a:rPr lang="en-US" sz="12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channel through </a:t>
            </a:r>
            <a:r>
              <a:rPr lang="en-US" sz="120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ssm</a:t>
            </a:r>
            <a:r>
              <a:rPr lang="en-US" sz="12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or </a:t>
            </a:r>
            <a:r>
              <a:rPr lang="en-US" sz="120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amt</a:t>
            </a:r>
            <a:r>
              <a:rPr lang="en-US" sz="12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with an option to try both and to use whichever gets first connected</a:t>
            </a:r>
          </a:p>
          <a:p>
            <a:pPr lvl="1"/>
            <a:r>
              <a:rPr lang="en-US" sz="1200" b="1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amt_closeChanne</a:t>
            </a:r>
            <a:r>
              <a:rPr lang="en-US" sz="1200" b="1" dirty="0" smtClean="0">
                <a:solidFill>
                  <a:srgbClr val="000000"/>
                </a:solidFill>
                <a:cs typeface="Courier New" panose="02070309020205020404" pitchFamily="49" charset="0"/>
              </a:rPr>
              <a:t>()   </a:t>
            </a:r>
            <a:r>
              <a:rPr lang="en-US" sz="11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-- close the opened channel</a:t>
            </a:r>
          </a:p>
          <a:p>
            <a:pPr lvl="1"/>
            <a:r>
              <a:rPr lang="en-US" sz="1200" b="1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amt_poll</a:t>
            </a:r>
            <a:r>
              <a:rPr lang="en-US" sz="1200" b="1" dirty="0" smtClean="0">
                <a:solidFill>
                  <a:srgbClr val="000000"/>
                </a:solidFill>
                <a:cs typeface="Courier New" panose="02070309020205020404" pitchFamily="49" charset="0"/>
              </a:rPr>
              <a:t>()</a:t>
            </a:r>
            <a:r>
              <a:rPr lang="en-US" sz="12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		-- poll the channel status: data-in, data-close, data-err</a:t>
            </a:r>
          </a:p>
          <a:p>
            <a:pPr lvl="1"/>
            <a:r>
              <a:rPr lang="en-US" sz="1200" b="1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amt_recvfrom</a:t>
            </a:r>
            <a:r>
              <a:rPr lang="en-US" sz="1200" b="1" dirty="0" smtClean="0">
                <a:solidFill>
                  <a:srgbClr val="000000"/>
                </a:solidFill>
                <a:cs typeface="Courier New" panose="02070309020205020404" pitchFamily="49" charset="0"/>
              </a:rPr>
              <a:t>()		</a:t>
            </a:r>
            <a:r>
              <a:rPr lang="en-US" sz="12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-- receive packets (buffered) from the network through AMT/SSM</a:t>
            </a:r>
          </a:p>
          <a:p>
            <a:r>
              <a:rPr lang="en-US" sz="1600" b="1" dirty="0" smtClean="0">
                <a:solidFill>
                  <a:srgbClr val="000000"/>
                </a:solidFill>
              </a:rPr>
              <a:t>Sink API</a:t>
            </a:r>
          </a:p>
          <a:p>
            <a:pPr lvl="1"/>
            <a:r>
              <a:rPr lang="en-US" sz="1200" b="1" dirty="0" err="1" smtClean="0">
                <a:solidFill>
                  <a:srgbClr val="000000"/>
                </a:solidFill>
              </a:rPr>
              <a:t>amt_addRecvHook</a:t>
            </a:r>
            <a:r>
              <a:rPr lang="en-US" sz="1400" b="1" dirty="0" smtClean="0">
                <a:solidFill>
                  <a:srgbClr val="000000"/>
                </a:solidFill>
              </a:rPr>
              <a:t>() 	</a:t>
            </a:r>
            <a:r>
              <a:rPr lang="en-US" sz="1200" dirty="0" smtClean="0">
                <a:solidFill>
                  <a:srgbClr val="000000"/>
                </a:solidFill>
              </a:rPr>
              <a:t>-- callback functions to send received packets from AMT/SSM to the App</a:t>
            </a:r>
            <a:endParaRPr lang="en-US" sz="2000" b="1" dirty="0">
              <a:solidFill>
                <a:srgbClr val="000000"/>
              </a:solidFill>
            </a:endParaRPr>
          </a:p>
          <a:p>
            <a:r>
              <a:rPr lang="en-US" sz="1600" b="1" dirty="0" smtClean="0">
                <a:solidFill>
                  <a:srgbClr val="000000"/>
                </a:solidFill>
              </a:rPr>
              <a:t>Status Check API</a:t>
            </a:r>
          </a:p>
          <a:p>
            <a:pPr lvl="1"/>
            <a:r>
              <a:rPr lang="en-US" sz="1200" b="1" dirty="0" err="1" smtClean="0">
                <a:solidFill>
                  <a:srgbClr val="000000"/>
                </a:solidFill>
              </a:rPr>
              <a:t>amt_getState</a:t>
            </a:r>
            <a:r>
              <a:rPr lang="en-US" sz="1200" b="1" dirty="0" smtClean="0">
                <a:solidFill>
                  <a:srgbClr val="000000"/>
                </a:solidFill>
              </a:rPr>
              <a:t>() 		</a:t>
            </a:r>
            <a:r>
              <a:rPr lang="en-US" sz="1200" dirty="0" smtClean="0">
                <a:solidFill>
                  <a:srgbClr val="000000"/>
                </a:solidFill>
              </a:rPr>
              <a:t>-- Get the channel or relay state: joining, joined, etc.</a:t>
            </a:r>
          </a:p>
          <a:p>
            <a:r>
              <a:rPr lang="en-US" sz="1600" b="1" dirty="0" smtClean="0">
                <a:solidFill>
                  <a:srgbClr val="000000"/>
                </a:solidFill>
              </a:rPr>
              <a:t>Initialization/reset APIs</a:t>
            </a:r>
          </a:p>
          <a:p>
            <a:pPr lvl="1"/>
            <a:r>
              <a:rPr lang="en-US" sz="1200" b="1" dirty="0" err="1" smtClean="0">
                <a:solidFill>
                  <a:srgbClr val="000000"/>
                </a:solidFill>
              </a:rPr>
              <a:t>Amt_init</a:t>
            </a:r>
            <a:r>
              <a:rPr lang="en-US" sz="1200" b="1" dirty="0" smtClean="0">
                <a:solidFill>
                  <a:srgbClr val="000000"/>
                </a:solidFill>
              </a:rPr>
              <a:t>()		</a:t>
            </a:r>
            <a:r>
              <a:rPr lang="en-US" sz="1200" dirty="0" smtClean="0">
                <a:solidFill>
                  <a:srgbClr val="000000"/>
                </a:solidFill>
              </a:rPr>
              <a:t>-- do initialization (optional)</a:t>
            </a:r>
          </a:p>
          <a:p>
            <a:pPr lvl="1"/>
            <a:r>
              <a:rPr lang="en-US" sz="1200" b="1" dirty="0" err="1" smtClean="0">
                <a:solidFill>
                  <a:srgbClr val="000000"/>
                </a:solidFill>
              </a:rPr>
              <a:t>amt_reset</a:t>
            </a:r>
            <a:r>
              <a:rPr lang="en-US" sz="1200" b="1" dirty="0" smtClean="0">
                <a:solidFill>
                  <a:srgbClr val="000000"/>
                </a:solidFill>
              </a:rPr>
              <a:t>() 		</a:t>
            </a:r>
            <a:r>
              <a:rPr lang="en-US" sz="1200" dirty="0" smtClean="0">
                <a:solidFill>
                  <a:srgbClr val="000000"/>
                </a:solidFill>
              </a:rPr>
              <a:t>-- reset the module to clear up resources and set the module to the initial state</a:t>
            </a:r>
          </a:p>
          <a:p>
            <a:r>
              <a:rPr lang="en-US" sz="1600" b="1" dirty="0" smtClean="0">
                <a:solidFill>
                  <a:srgbClr val="000000"/>
                </a:solidFill>
              </a:rPr>
              <a:t>Trace APIs</a:t>
            </a:r>
            <a:endParaRPr lang="en-US" sz="1600" dirty="0">
              <a:solidFill>
                <a:srgbClr val="000000"/>
              </a:solidFill>
            </a:endParaRPr>
          </a:p>
          <a:p>
            <a:pPr lvl="1"/>
            <a:r>
              <a:rPr lang="en-US" sz="1200" b="1" dirty="0" err="1" smtClean="0">
                <a:solidFill>
                  <a:srgbClr val="000000"/>
                </a:solidFill>
              </a:rPr>
              <a:t>amt_setTraceSink</a:t>
            </a:r>
            <a:r>
              <a:rPr lang="en-US" sz="1200" b="1" dirty="0" smtClean="0">
                <a:solidFill>
                  <a:srgbClr val="000000"/>
                </a:solidFill>
              </a:rPr>
              <a:t>()	</a:t>
            </a:r>
            <a:r>
              <a:rPr lang="en-US" sz="1200" dirty="0" smtClean="0">
                <a:solidFill>
                  <a:srgbClr val="000000"/>
                </a:solidFill>
              </a:rPr>
              <a:t>-- set trace the hook</a:t>
            </a:r>
          </a:p>
          <a:p>
            <a:pPr lvl="1"/>
            <a:r>
              <a:rPr lang="en-US" sz="1200" b="1" dirty="0" err="1" smtClean="0">
                <a:solidFill>
                  <a:srgbClr val="000000"/>
                </a:solidFill>
              </a:rPr>
              <a:t>amt_setTraceLevel</a:t>
            </a:r>
            <a:r>
              <a:rPr lang="en-US" sz="1200" b="1" dirty="0" smtClean="0">
                <a:solidFill>
                  <a:srgbClr val="000000"/>
                </a:solidFill>
              </a:rPr>
              <a:t>()	</a:t>
            </a:r>
            <a:r>
              <a:rPr lang="en-US" sz="1200" dirty="0" smtClean="0">
                <a:solidFill>
                  <a:srgbClr val="000000"/>
                </a:solidFill>
              </a:rPr>
              <a:t>-- set trace level</a:t>
            </a:r>
          </a:p>
          <a:p>
            <a:pPr marL="282575" indent="-282575"/>
            <a:r>
              <a:rPr lang="en-US" sz="1600" b="1" dirty="0" smtClean="0">
                <a:solidFill>
                  <a:srgbClr val="000000"/>
                </a:solidFill>
              </a:rPr>
              <a:t>Other APIs</a:t>
            </a:r>
          </a:p>
          <a:p>
            <a:pPr marL="460355" lvl="1" indent="-282575"/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</a:rPr>
              <a:t>amt_getVer</a:t>
            </a:r>
            <a:r>
              <a:rPr lang="en-US" sz="1200" dirty="0" smtClean="0">
                <a:solidFill>
                  <a:srgbClr val="000000"/>
                </a:solidFill>
              </a:rPr>
              <a:t>()		-- get the version of 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the module: the date code posted</a:t>
            </a:r>
          </a:p>
          <a:p>
            <a:pPr lvl="1"/>
            <a:endParaRPr lang="en-US" sz="1600" dirty="0">
              <a:solidFill>
                <a:srgbClr val="000000"/>
              </a:solidFill>
            </a:endParaRPr>
          </a:p>
          <a:p>
            <a:pPr marL="171419" indent="-171419"/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53185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ounded Rectangle 227"/>
          <p:cNvSpPr/>
          <p:nvPr/>
        </p:nvSpPr>
        <p:spPr>
          <a:xfrm>
            <a:off x="729343" y="3256914"/>
            <a:ext cx="3701143" cy="1725001"/>
          </a:xfrm>
          <a:prstGeom prst="roundRect">
            <a:avLst/>
          </a:prstGeom>
          <a:solidFill>
            <a:schemeClr val="bg2">
              <a:lumMod val="8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Call-flows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41711" y="760575"/>
            <a:ext cx="3308548" cy="5687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34952" lvl="1" indent="-228600">
              <a:buFont typeface="+mj-lt"/>
              <a:buAutoNum type="arabicPeriod"/>
            </a:pP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amt_setTraceSink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/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amt_setTraceLevel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65642" y="1510578"/>
            <a:ext cx="2246398" cy="3446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2"/>
            </a:pP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Amt_init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02099" y="2105315"/>
            <a:ext cx="2832412" cy="3095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3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79779" y="3413521"/>
            <a:ext cx="2832412" cy="3148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4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Amt_poll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271839" y="3934467"/>
            <a:ext cx="2832412" cy="2843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5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Amt_recvfrom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Elbow Connector 11"/>
          <p:cNvCxnSpPr>
            <a:stCxn id="13" idx="1"/>
            <a:endCxn id="9" idx="1"/>
          </p:cNvCxnSpPr>
          <p:nvPr/>
        </p:nvCxnSpPr>
        <p:spPr>
          <a:xfrm rot="10800000" flipH="1">
            <a:off x="1271839" y="3570948"/>
            <a:ext cx="7940" cy="1101414"/>
          </a:xfrm>
          <a:prstGeom prst="bentConnector3">
            <a:avLst>
              <a:gd name="adj1" fmla="val -2879093"/>
            </a:avLst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271839" y="4473519"/>
            <a:ext cx="2832412" cy="3976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6"/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Call-APP()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 flipH="1">
            <a:off x="2688841" y="1329287"/>
            <a:ext cx="7144" cy="181291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158" idx="0"/>
          </p:cNvCxnSpPr>
          <p:nvPr/>
        </p:nvCxnSpPr>
        <p:spPr>
          <a:xfrm flipH="1">
            <a:off x="2686062" y="1855253"/>
            <a:ext cx="2779" cy="365319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2" idx="2"/>
            <a:endCxn id="9" idx="0"/>
          </p:cNvCxnSpPr>
          <p:nvPr/>
        </p:nvCxnSpPr>
        <p:spPr>
          <a:xfrm>
            <a:off x="2686062" y="3032551"/>
            <a:ext cx="9923" cy="380970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10" idx="0"/>
          </p:cNvCxnSpPr>
          <p:nvPr/>
        </p:nvCxnSpPr>
        <p:spPr>
          <a:xfrm flipH="1">
            <a:off x="2688045" y="3728375"/>
            <a:ext cx="7940" cy="206092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2"/>
            <a:endCxn id="13" idx="0"/>
          </p:cNvCxnSpPr>
          <p:nvPr/>
        </p:nvCxnSpPr>
        <p:spPr>
          <a:xfrm>
            <a:off x="2688045" y="4218823"/>
            <a:ext cx="0" cy="254696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1202099" y="5171030"/>
            <a:ext cx="2973484" cy="38478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7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Amt_closeChannel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202099" y="5810751"/>
            <a:ext cx="2973484" cy="38478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8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Amt_reset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13" idx="2"/>
            <a:endCxn id="69" idx="0"/>
          </p:cNvCxnSpPr>
          <p:nvPr/>
        </p:nvCxnSpPr>
        <p:spPr>
          <a:xfrm>
            <a:off x="2688045" y="4871204"/>
            <a:ext cx="796" cy="299826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9" idx="2"/>
            <a:endCxn id="70" idx="0"/>
          </p:cNvCxnSpPr>
          <p:nvPr/>
        </p:nvCxnSpPr>
        <p:spPr>
          <a:xfrm>
            <a:off x="2688841" y="5555814"/>
            <a:ext cx="0" cy="254937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6789368" y="760575"/>
            <a:ext cx="3308548" cy="5687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34952" lvl="1" indent="-228600">
              <a:buFont typeface="+mj-lt"/>
              <a:buAutoNum type="arabicPeriod"/>
            </a:pP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amt_setTraceSink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/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amt_setTraceLevel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7320443" y="1682914"/>
            <a:ext cx="2246398" cy="3446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2"/>
            </a:pP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Amt_init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027436" y="3102149"/>
            <a:ext cx="2832412" cy="3095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4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7095864" y="4476290"/>
            <a:ext cx="2832412" cy="3976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5"/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Call-APP()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6" name="Straight Arrow Connector 105"/>
          <p:cNvCxnSpPr>
            <a:stCxn id="99" idx="2"/>
            <a:endCxn id="100" idx="0"/>
          </p:cNvCxnSpPr>
          <p:nvPr/>
        </p:nvCxnSpPr>
        <p:spPr>
          <a:xfrm>
            <a:off x="8443642" y="1329287"/>
            <a:ext cx="0" cy="353627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0" idx="2"/>
            <a:endCxn id="119" idx="0"/>
          </p:cNvCxnSpPr>
          <p:nvPr/>
        </p:nvCxnSpPr>
        <p:spPr>
          <a:xfrm>
            <a:off x="8443642" y="2027589"/>
            <a:ext cx="0" cy="380577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110"/>
          <p:cNvSpPr/>
          <p:nvPr/>
        </p:nvSpPr>
        <p:spPr>
          <a:xfrm>
            <a:off x="7017755" y="5080782"/>
            <a:ext cx="2973484" cy="38478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5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Amt_closeChannel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7025328" y="5859806"/>
            <a:ext cx="2973484" cy="38478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7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Amt_reset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3" name="Straight Arrow Connector 112"/>
          <p:cNvCxnSpPr>
            <a:stCxn id="105" idx="2"/>
            <a:endCxn id="111" idx="0"/>
          </p:cNvCxnSpPr>
          <p:nvPr/>
        </p:nvCxnSpPr>
        <p:spPr>
          <a:xfrm flipH="1">
            <a:off x="8504497" y="4873975"/>
            <a:ext cx="7573" cy="206807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11" idx="2"/>
            <a:endCxn id="112" idx="0"/>
          </p:cNvCxnSpPr>
          <p:nvPr/>
        </p:nvCxnSpPr>
        <p:spPr>
          <a:xfrm>
            <a:off x="8504497" y="5465566"/>
            <a:ext cx="7573" cy="394240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159829" y="3393362"/>
            <a:ext cx="526106" cy="461665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7027436" y="2408166"/>
            <a:ext cx="2832412" cy="3095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3"/>
            </a:pPr>
            <a:r>
              <a:rPr lang="en-US" sz="1400" b="1" dirty="0" err="1" smtClean="0">
                <a:solidFill>
                  <a:srgbClr val="000000"/>
                </a:solidFill>
              </a:rPr>
              <a:t>amt_addRecvHook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7103437" y="3220469"/>
            <a:ext cx="2832412" cy="3095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4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7192990" y="3341829"/>
            <a:ext cx="2832412" cy="3095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4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>
            <a:stCxn id="119" idx="2"/>
            <a:endCxn id="101" idx="0"/>
          </p:cNvCxnSpPr>
          <p:nvPr/>
        </p:nvCxnSpPr>
        <p:spPr>
          <a:xfrm>
            <a:off x="8443642" y="2717697"/>
            <a:ext cx="0" cy="384452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119" idx="1"/>
            <a:endCxn id="105" idx="1"/>
          </p:cNvCxnSpPr>
          <p:nvPr/>
        </p:nvCxnSpPr>
        <p:spPr>
          <a:xfrm rot="10800000" flipH="1" flipV="1">
            <a:off x="7027436" y="2562931"/>
            <a:ext cx="68428" cy="2112201"/>
          </a:xfrm>
          <a:prstGeom prst="bentConnector3">
            <a:avLst>
              <a:gd name="adj1" fmla="val -334074"/>
            </a:avLst>
          </a:prstGeom>
          <a:ln w="6350"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ounded Rectangle 150"/>
          <p:cNvSpPr/>
          <p:nvPr/>
        </p:nvSpPr>
        <p:spPr>
          <a:xfrm>
            <a:off x="7116859" y="5171030"/>
            <a:ext cx="2973484" cy="38478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6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Amt_closeChannel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7185417" y="5250588"/>
            <a:ext cx="2973484" cy="38478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6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Amt_closeChannel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5749065" y="2075414"/>
            <a:ext cx="136447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</a:rPr>
              <a:t>Packet sink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1269856" y="2220572"/>
            <a:ext cx="2832412" cy="3095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3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1285336" y="5229882"/>
            <a:ext cx="2973484" cy="38478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7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Amt_closeChannel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2" name="Elbow Connector 161"/>
          <p:cNvCxnSpPr>
            <a:stCxn id="154" idx="3"/>
            <a:endCxn id="123" idx="3"/>
          </p:cNvCxnSpPr>
          <p:nvPr/>
        </p:nvCxnSpPr>
        <p:spPr>
          <a:xfrm flipH="1" flipV="1">
            <a:off x="10025402" y="3496595"/>
            <a:ext cx="133499" cy="1946385"/>
          </a:xfrm>
          <a:prstGeom prst="bentConnector3">
            <a:avLst>
              <a:gd name="adj1" fmla="val -171237"/>
            </a:avLst>
          </a:prstGeom>
          <a:ln w="6350">
            <a:solidFill>
              <a:srgbClr val="0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81"/>
          <p:cNvSpPr/>
          <p:nvPr/>
        </p:nvSpPr>
        <p:spPr>
          <a:xfrm>
            <a:off x="1269856" y="2717697"/>
            <a:ext cx="2832412" cy="3148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4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Amt_getState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0" name="Straight Arrow Connector 199"/>
          <p:cNvCxnSpPr>
            <a:stCxn id="158" idx="2"/>
            <a:endCxn id="182" idx="0"/>
          </p:cNvCxnSpPr>
          <p:nvPr/>
        </p:nvCxnSpPr>
        <p:spPr>
          <a:xfrm>
            <a:off x="2686062" y="2530103"/>
            <a:ext cx="0" cy="187594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ounded Rectangle 239"/>
          <p:cNvSpPr/>
          <p:nvPr/>
        </p:nvSpPr>
        <p:spPr>
          <a:xfrm>
            <a:off x="7088291" y="3881015"/>
            <a:ext cx="2832412" cy="3148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  <a:prstDash val="sysDash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4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Amt_getState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00355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402772" y="1132114"/>
            <a:ext cx="5442858" cy="40168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 Gateway Library: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59287" y="831273"/>
            <a:ext cx="5476516" cy="5478087"/>
          </a:xfrm>
        </p:spPr>
        <p:txBody>
          <a:bodyPr/>
          <a:lstStyle/>
          <a:p>
            <a:pPr marL="171419" indent="-171419"/>
            <a:r>
              <a:rPr lang="en-US" sz="1600" b="1" dirty="0" smtClean="0">
                <a:solidFill>
                  <a:srgbClr val="000000"/>
                </a:solidFill>
              </a:rPr>
              <a:t>AMT APIs:  </a:t>
            </a:r>
          </a:p>
          <a:p>
            <a:pPr marL="349199" lvl="1" indent="-171419"/>
            <a:r>
              <a:rPr lang="en-US" sz="1400" b="1" dirty="0" smtClean="0">
                <a:solidFill>
                  <a:srgbClr val="000000"/>
                </a:solidFill>
              </a:rPr>
              <a:t>-- </a:t>
            </a:r>
            <a:r>
              <a:rPr lang="en-US" sz="1400" dirty="0" smtClean="0">
                <a:solidFill>
                  <a:srgbClr val="000000"/>
                </a:solidFill>
              </a:rPr>
              <a:t>A layer to provide AMT features to the Apps</a:t>
            </a:r>
          </a:p>
          <a:p>
            <a:pPr marL="171419" indent="-171419"/>
            <a:r>
              <a:rPr lang="en-US" sz="1600" b="1" dirty="0" smtClean="0">
                <a:solidFill>
                  <a:srgbClr val="000000"/>
                </a:solidFill>
              </a:rPr>
              <a:t>AMT feature Implementation</a:t>
            </a:r>
            <a:r>
              <a:rPr lang="en-US" sz="1600" dirty="0" smtClean="0">
                <a:solidFill>
                  <a:srgbClr val="000000"/>
                </a:solidFill>
              </a:rPr>
              <a:t>: </a:t>
            </a:r>
          </a:p>
          <a:p>
            <a:pPr marL="349199" lvl="1" indent="-171419"/>
            <a:r>
              <a:rPr lang="en-US" sz="1400" dirty="0" smtClean="0">
                <a:solidFill>
                  <a:srgbClr val="000000"/>
                </a:solidFill>
              </a:rPr>
              <a:t>-- The actual AMT feature implementation module for such as tunnel setup, query, packet receiving and dispatching.</a:t>
            </a:r>
          </a:p>
          <a:p>
            <a:pPr marL="171419" indent="-171419"/>
            <a:r>
              <a:rPr lang="en-US" sz="1600" b="1" dirty="0" smtClean="0">
                <a:solidFill>
                  <a:srgbClr val="000000"/>
                </a:solidFill>
              </a:rPr>
              <a:t>Timer Module</a:t>
            </a:r>
            <a:r>
              <a:rPr lang="en-US" sz="1600" dirty="0" smtClean="0">
                <a:solidFill>
                  <a:srgbClr val="000000"/>
                </a:solidFill>
              </a:rPr>
              <a:t>: </a:t>
            </a:r>
          </a:p>
          <a:p>
            <a:pPr marL="349199" lvl="1" indent="-171419"/>
            <a:r>
              <a:rPr lang="en-US" sz="1400" dirty="0" smtClean="0">
                <a:solidFill>
                  <a:srgbClr val="000000"/>
                </a:solidFill>
              </a:rPr>
              <a:t>-- A simple timing wheel to provide the keep-alive three-way handshaking and request retrying timer</a:t>
            </a:r>
          </a:p>
          <a:p>
            <a:pPr marL="171419" indent="-171419"/>
            <a:r>
              <a:rPr lang="en-US" sz="1600" b="1" dirty="0" smtClean="0">
                <a:solidFill>
                  <a:srgbClr val="000000"/>
                </a:solidFill>
              </a:rPr>
              <a:t>AMT Trace</a:t>
            </a:r>
            <a:r>
              <a:rPr lang="en-US" sz="1600" dirty="0" smtClean="0">
                <a:solidFill>
                  <a:srgbClr val="000000"/>
                </a:solidFill>
              </a:rPr>
              <a:t>: </a:t>
            </a:r>
          </a:p>
          <a:p>
            <a:pPr marL="349199" lvl="1" indent="-171419"/>
            <a:r>
              <a:rPr lang="en-US" sz="1400" dirty="0" smtClean="0">
                <a:solidFill>
                  <a:srgbClr val="000000"/>
                </a:solidFill>
              </a:rPr>
              <a:t>-- A trace module for debugging. The trace could be shown internally using “print” or through a hook API to the App.</a:t>
            </a:r>
          </a:p>
          <a:p>
            <a:pPr marL="171419" indent="-171419"/>
            <a:r>
              <a:rPr lang="en-US" sz="1600" b="1" dirty="0" smtClean="0">
                <a:solidFill>
                  <a:srgbClr val="000000"/>
                </a:solidFill>
              </a:rPr>
              <a:t>AMT Utility</a:t>
            </a:r>
            <a:r>
              <a:rPr lang="en-US" sz="1600" dirty="0" smtClean="0">
                <a:solidFill>
                  <a:srgbClr val="000000"/>
                </a:solidFill>
              </a:rPr>
              <a:t>: </a:t>
            </a:r>
          </a:p>
          <a:p>
            <a:pPr marL="349199" lvl="1" indent="-171419"/>
            <a:r>
              <a:rPr lang="en-US" sz="1400" dirty="0" smtClean="0">
                <a:solidFill>
                  <a:srgbClr val="000000"/>
                </a:solidFill>
              </a:rPr>
              <a:t>-- A bound of handy code to provide cross-platform utility features, such as getting the current time and creating a thread. (Currently, only Linux supported)</a:t>
            </a:r>
          </a:p>
          <a:p>
            <a:pPr marL="171419" indent="-171419"/>
            <a:r>
              <a:rPr lang="en-US" sz="1600" b="1" dirty="0" err="1" smtClean="0">
                <a:solidFill>
                  <a:srgbClr val="000000"/>
                </a:solidFill>
              </a:rPr>
              <a:t>ex_sock</a:t>
            </a:r>
            <a:r>
              <a:rPr lang="en-US" sz="1600" dirty="0" smtClean="0">
                <a:solidFill>
                  <a:srgbClr val="000000"/>
                </a:solidFill>
              </a:rPr>
              <a:t>: </a:t>
            </a:r>
          </a:p>
          <a:p>
            <a:pPr marL="349199" lvl="1" indent="-171419"/>
            <a:r>
              <a:rPr lang="en-US" sz="1400" dirty="0" smtClean="0">
                <a:solidFill>
                  <a:srgbClr val="000000"/>
                </a:solidFill>
              </a:rPr>
              <a:t>-- Code to implement the required socket features for the AMT module lib. The code is intended to be replaced for different applications. 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42262" y="1426026"/>
            <a:ext cx="4920342" cy="32657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AMT APIs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42262" y="2362198"/>
            <a:ext cx="2198911" cy="2645230"/>
          </a:xfrm>
          <a:prstGeom prst="round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AMT Feature Implementation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559629" y="4234543"/>
            <a:ext cx="2002971" cy="740228"/>
          </a:xfrm>
          <a:prstGeom prst="round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AMT Trace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59631" y="3254828"/>
            <a:ext cx="2002971" cy="740228"/>
          </a:xfrm>
          <a:prstGeom prst="round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AMT Utility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59632" y="2362198"/>
            <a:ext cx="2002971" cy="740228"/>
          </a:xfrm>
          <a:prstGeom prst="round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 module</a:t>
            </a:r>
          </a:p>
        </p:txBody>
      </p: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2841173" y="2732312"/>
            <a:ext cx="718459" cy="0"/>
          </a:xfrm>
          <a:prstGeom prst="straightConnector1">
            <a:avLst/>
          </a:prstGeom>
          <a:ln w="571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1"/>
          </p:cNvCxnSpPr>
          <p:nvPr/>
        </p:nvCxnSpPr>
        <p:spPr>
          <a:xfrm>
            <a:off x="2841173" y="3614054"/>
            <a:ext cx="718458" cy="10888"/>
          </a:xfrm>
          <a:prstGeom prst="straightConnector1">
            <a:avLst/>
          </a:prstGeom>
          <a:ln w="571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841171" y="4593769"/>
            <a:ext cx="718458" cy="10888"/>
          </a:xfrm>
          <a:prstGeom prst="straightConnector1">
            <a:avLst/>
          </a:prstGeom>
          <a:ln w="571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42262" y="5460275"/>
            <a:ext cx="4920338" cy="6574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</a:rPr>
              <a:t>e</a:t>
            </a:r>
            <a:r>
              <a:rPr lang="en-US" b="1" dirty="0" err="1" smtClean="0">
                <a:solidFill>
                  <a:srgbClr val="000000"/>
                </a:solidFill>
              </a:rPr>
              <a:t>x_sock</a:t>
            </a:r>
            <a:endParaRPr lang="en-US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600" i="1" dirty="0" smtClean="0">
                <a:solidFill>
                  <a:srgbClr val="000000"/>
                </a:solidFill>
              </a:rPr>
              <a:t>(External Socket code (lib) for AMT)</a:t>
            </a:r>
          </a:p>
        </p:txBody>
      </p:sp>
      <p:sp>
        <p:nvSpPr>
          <p:cNvPr id="21" name="Up-Down Arrow 20"/>
          <p:cNvSpPr/>
          <p:nvPr/>
        </p:nvSpPr>
        <p:spPr>
          <a:xfrm>
            <a:off x="2841171" y="5148943"/>
            <a:ext cx="261260" cy="311332"/>
          </a:xfrm>
          <a:prstGeom prst="up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2" name="Up-Down Arrow 21"/>
          <p:cNvSpPr/>
          <p:nvPr/>
        </p:nvSpPr>
        <p:spPr>
          <a:xfrm>
            <a:off x="1736271" y="1752597"/>
            <a:ext cx="272143" cy="620485"/>
          </a:xfrm>
          <a:prstGeom prst="up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665194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782056" y="1035264"/>
            <a:ext cx="3083088" cy="38544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00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AMT Lib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code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58805" y="2859148"/>
            <a:ext cx="2129589" cy="5195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</a:rPr>
              <a:t>a</a:t>
            </a:r>
            <a:r>
              <a:rPr lang="en-US" sz="1600" b="1" dirty="0" err="1" smtClean="0">
                <a:solidFill>
                  <a:srgbClr val="000000"/>
                </a:solidFill>
              </a:rPr>
              <a:t>mt_sock</a:t>
            </a:r>
            <a:r>
              <a:rPr lang="en-US" sz="1600" b="1" dirty="0" smtClean="0">
                <a:solidFill>
                  <a:srgbClr val="000000"/>
                </a:solidFill>
              </a:rPr>
              <a:t> Wrapper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469356" y="3905896"/>
            <a:ext cx="1708487" cy="5195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EX_SOCK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308808" y="2859147"/>
            <a:ext cx="1708487" cy="51954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  <a:prstDash val="dash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EX_SOCK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75349" y="1266051"/>
            <a:ext cx="2233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AMT GW Lib</a:t>
            </a:r>
            <a:endParaRPr lang="en-US" sz="2800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13" idx="3"/>
            <a:endCxn id="24" idx="1"/>
          </p:cNvCxnSpPr>
          <p:nvPr/>
        </p:nvCxnSpPr>
        <p:spPr>
          <a:xfrm flipV="1">
            <a:off x="3388394" y="3118919"/>
            <a:ext cx="920414" cy="1"/>
          </a:xfrm>
          <a:prstGeom prst="straightConnector1">
            <a:avLst/>
          </a:prstGeom>
          <a:ln w="98425">
            <a:solidFill>
              <a:schemeClr val="accent6">
                <a:lumMod val="60000"/>
                <a:lumOff val="4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91969" y="3378690"/>
            <a:ext cx="0" cy="527205"/>
          </a:xfrm>
          <a:prstGeom prst="straightConnector1">
            <a:avLst/>
          </a:prstGeom>
          <a:ln w="98425">
            <a:solidFill>
              <a:srgbClr val="0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60168" y="377228"/>
            <a:ext cx="584734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dirty="0" err="1" smtClean="0">
                <a:solidFill>
                  <a:srgbClr val="000000"/>
                </a:solidFill>
              </a:rPr>
              <a:t>ex_socke</a:t>
            </a:r>
            <a:r>
              <a:rPr lang="en-US" dirty="0" smtClean="0">
                <a:solidFill>
                  <a:srgbClr val="000000"/>
                </a:solidFill>
              </a:rPr>
              <a:t> code provides the necessary socket functions</a:t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  <a:p>
            <a:pPr marL="457200" indent="-457200">
              <a:buAutoNum type="arabicParenBoth"/>
            </a:pPr>
            <a:r>
              <a:rPr lang="en-US" dirty="0" err="1" smtClean="0">
                <a:solidFill>
                  <a:srgbClr val="000000"/>
                </a:solidFill>
              </a:rPr>
              <a:t>amt_sock</a:t>
            </a:r>
            <a:r>
              <a:rPr lang="en-US" dirty="0" smtClean="0">
                <a:solidFill>
                  <a:srgbClr val="000000"/>
                </a:solidFill>
              </a:rPr>
              <a:t> wraps the </a:t>
            </a:r>
            <a:r>
              <a:rPr lang="en-US" dirty="0" err="1" smtClean="0">
                <a:solidFill>
                  <a:srgbClr val="000000"/>
                </a:solidFill>
              </a:rPr>
              <a:t>ex_sock</a:t>
            </a:r>
            <a:r>
              <a:rPr lang="en-US" dirty="0" smtClean="0">
                <a:solidFill>
                  <a:srgbClr val="000000"/>
                </a:solidFill>
              </a:rPr>
              <a:t> code or lib. The other </a:t>
            </a:r>
            <a:r>
              <a:rPr lang="en-US" dirty="0" err="1" smtClean="0">
                <a:solidFill>
                  <a:srgbClr val="000000"/>
                </a:solidFill>
              </a:rPr>
              <a:t>amt</a:t>
            </a:r>
            <a:r>
              <a:rPr lang="en-US" dirty="0" smtClean="0">
                <a:solidFill>
                  <a:srgbClr val="000000"/>
                </a:solidFill>
              </a:rPr>
              <a:t> lib code calls the APIs provided in </a:t>
            </a:r>
            <a:r>
              <a:rPr lang="en-US" dirty="0" err="1" smtClean="0">
                <a:solidFill>
                  <a:srgbClr val="000000"/>
                </a:solidFill>
              </a:rPr>
              <a:t>amt_sock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  <a:p>
            <a:pPr marL="457200" indent="-457200">
              <a:buAutoNum type="arabicParenBoth"/>
            </a:pPr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dirty="0" err="1" smtClean="0">
                <a:solidFill>
                  <a:srgbClr val="000000"/>
                </a:solidFill>
              </a:rPr>
              <a:t>ex_sock</a:t>
            </a:r>
            <a:r>
              <a:rPr lang="en-US" dirty="0" smtClean="0">
                <a:solidFill>
                  <a:srgbClr val="000000"/>
                </a:solidFill>
              </a:rPr>
              <a:t> could compiled as integrated part of lib or used as an external lib. </a:t>
            </a:r>
          </a:p>
          <a:p>
            <a:pPr marL="457200" indent="-457200">
              <a:buAutoNum type="arabicParenBoth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275349" y="1885333"/>
            <a:ext cx="2129589" cy="51954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Other AMT code</a:t>
            </a:r>
          </a:p>
        </p:txBody>
      </p:sp>
      <p:sp>
        <p:nvSpPr>
          <p:cNvPr id="34" name="Up-Down Arrow 33"/>
          <p:cNvSpPr/>
          <p:nvPr/>
        </p:nvSpPr>
        <p:spPr>
          <a:xfrm>
            <a:off x="2237874" y="2404876"/>
            <a:ext cx="300789" cy="454271"/>
          </a:xfrm>
          <a:prstGeom prst="up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4908884" y="3642292"/>
            <a:ext cx="6927012" cy="1938992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amt_setSSMTTL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(s32 s, u32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ttl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return(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ex_setSSMTTL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(s,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ttl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amt_joinSSMGroup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(s32 s, u32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groupIP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u32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sourceIP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u32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interfaceIP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return(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ex_joinSSMGroup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(s,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groupIP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sourceIP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interfaceIP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5807525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 Gateway Library: Source Code Structure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7551" y="867889"/>
            <a:ext cx="11626947" cy="5447645"/>
          </a:xfrm>
          <a:prstGeom prst="rect">
            <a:avLst/>
          </a:prstGeom>
          <a:solidFill>
            <a:schemeClr val="bg2"/>
          </a:solidFill>
        </p:spPr>
        <p:txBody>
          <a:bodyPr wrap="square" numCol="2" spcCol="91440">
            <a:spAutoFit/>
          </a:bodyPr>
          <a:lstStyle/>
          <a:p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457200" indent="-457200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amt.c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amt_impl.c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amt_impl.h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amt_sock.c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amt_sock.h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amt_trace.c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amt_trace.h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amt_utility.c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amt_utility.h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nclude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amt.h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511175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fr-F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511175" algn="l"/>
              </a:tabLst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fr-F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511175" algn="l"/>
              </a:tabLst>
            </a:pP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linux: 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libamt.a</a:t>
            </a:r>
            <a:endParaRPr lang="fr-FR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11175" algn="l"/>
              </a:tabLst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</a:t>
            </a:r>
            <a:r>
              <a:rPr lang="fr-F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511175" algn="l"/>
              </a:tabLst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win32</a:t>
            </a:r>
            <a:r>
              <a:rPr lang="fr-F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511175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ndroid</a:t>
            </a:r>
            <a:r>
              <a:rPr lang="fr-F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fr-FR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11175" algn="l"/>
              </a:tabLst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fr-F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fr-FR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11175" algn="l"/>
              </a:tabLst>
            </a:pP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</a:t>
            </a:r>
            <a:r>
              <a:rPr lang="fr-FR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inux</a:t>
            </a: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endParaRPr lang="fr-F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11175" algn="l"/>
              </a:tabLst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511175" algn="l"/>
              </a:tabLst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win32</a:t>
            </a:r>
            <a:r>
              <a:rPr lang="fr-F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47663" indent="-347663"/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amtchk.c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amtfeeder.c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amtsink.c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amtstream.c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663"/>
            <a:r>
              <a:rPr lang="fr-FR" sz="1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47663"/>
            <a:r>
              <a:rPr lang="fr-FR" sz="1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47663"/>
            <a:r>
              <a:rPr lang="fr-FR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fr-FR" sz="16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663">
              <a:tabLst>
                <a:tab pos="511175" algn="l"/>
              </a:tabLst>
            </a:pPr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r>
              <a:rPr lang="fr-FR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7663"/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amtchk</a:t>
            </a:r>
            <a:r>
              <a:rPr lang="fr-FR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amtfeeder</a:t>
            </a:r>
            <a:r>
              <a:rPr lang="fr-FR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amtsink</a:t>
            </a:r>
            <a:r>
              <a:rPr lang="fr-FR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amtstream</a:t>
            </a:r>
            <a:endParaRPr lang="fr-FR" sz="1200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405063" indent="-1490663"/>
            <a:r>
              <a:rPr lang="fr-FR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trace-server: </a:t>
            </a:r>
            <a:r>
              <a:rPr lang="fr-FR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r>
              <a:rPr lang="fr-FR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traceServer.c</a:t>
            </a:r>
            <a:r>
              <a:rPr lang="fr-FR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traceServer</a:t>
            </a:r>
            <a:endParaRPr lang="fr-FR" sz="12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663">
              <a:tabLst>
                <a:tab pos="511175" algn="l"/>
              </a:tabLst>
            </a:pPr>
            <a:r>
              <a:rPr lang="fr-FR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</a:t>
            </a:r>
            <a:r>
              <a:rPr lang="fr-F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47663">
              <a:tabLst>
                <a:tab pos="511175" algn="l"/>
              </a:tabLst>
            </a:pPr>
            <a:r>
              <a:rPr lang="fr-FR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win32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3225" indent="-403225"/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ex_sock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47663" indent="-347663"/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ex_sock.c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ex_sock_exp.h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ex_sock.h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ocs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amt_gw_lib_v5.pptx</a:t>
            </a:r>
            <a:b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xamples: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ex1.c ex2.c ex3.c ex4.c 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74174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 Gateway Library: 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9438" y="846117"/>
            <a:ext cx="10958278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 spcCol="9144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open a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 or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try with both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return a handle for success or NULL for failure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>
              <a:tabLst>
                <a:tab pos="3146425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amt_handle_t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	ipv4_t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	  /*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IP to find a relays; </a:t>
            </a:r>
          </a:p>
          <a:p>
            <a:pPr>
              <a:tabLst>
                <a:tab pos="32004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not used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only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>
              <a:tabLst>
                <a:tab pos="32004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ipv4_t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group,    	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IP of SSM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>
              <a:tabLst>
                <a:tab pos="32004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ipv4_t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source,  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 IP of SSM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>
              <a:tabLst>
                <a:tab pos="32004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 port,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destination IP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packets */</a:t>
            </a:r>
          </a:p>
          <a:p>
            <a:pPr>
              <a:tabLst>
                <a:tab pos="32004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amt_connect_req_e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 through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both */</a:t>
            </a:r>
          </a:p>
          <a:p>
            <a:pPr>
              <a:tabLst>
                <a:tab pos="32004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1484" y="3330102"/>
            <a:ext cx="75520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Use this API to open a channel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The API is implemented asynchronously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The channel state could be accessed through </a:t>
            </a:r>
            <a:r>
              <a:rPr lang="en-US" sz="2000" b="1" dirty="0" err="1" smtClean="0">
                <a:solidFill>
                  <a:srgbClr val="000000"/>
                </a:solidFill>
              </a:rPr>
              <a:t>amt_getState</a:t>
            </a:r>
            <a:r>
              <a:rPr lang="en-US" sz="2000" dirty="0" smtClean="0">
                <a:solidFill>
                  <a:srgbClr val="000000"/>
                </a:solidFill>
              </a:rPr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5654" y="4779788"/>
            <a:ext cx="99604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AMT_CONNECT_REQ_NONE  = 0, 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AMT_CONNECT_REQ_SSM   = 1,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connection only.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nycast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 used.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AMT_CONNECT_REQ_RELAY = 2,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connection only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AMT_CONNECT_REQ_ANY   = 3,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either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connection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Whichever gets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		   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connected first is selected as the connection.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AMT_CONNECT_REQ_END,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amt_connect_req_e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2666361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Content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0000"/>
                </a:solidFill>
              </a:rPr>
              <a:t>AMT </a:t>
            </a:r>
            <a:r>
              <a:rPr lang="en-US" sz="2800" b="1" dirty="0">
                <a:solidFill>
                  <a:srgbClr val="000000"/>
                </a:solidFill>
              </a:rPr>
              <a:t>Relay </a:t>
            </a:r>
            <a:r>
              <a:rPr lang="en-US" sz="2800" b="1" dirty="0" smtClean="0">
                <a:solidFill>
                  <a:srgbClr val="000000"/>
                </a:solidFill>
              </a:rPr>
              <a:t>Setup and Check </a:t>
            </a:r>
            <a:r>
              <a:rPr lang="en-US" sz="2800" b="1" dirty="0">
                <a:solidFill>
                  <a:srgbClr val="000000"/>
                </a:solidFill>
              </a:rPr>
              <a:t>– </a:t>
            </a:r>
            <a:r>
              <a:rPr lang="en-US" sz="2800" b="1" dirty="0" smtClean="0">
                <a:solidFill>
                  <a:srgbClr val="000000"/>
                </a:solidFill>
              </a:rPr>
              <a:t>with </a:t>
            </a:r>
            <a:r>
              <a:rPr lang="en-US" sz="2800" b="1" dirty="0">
                <a:solidFill>
                  <a:srgbClr val="000000"/>
                </a:solidFill>
              </a:rPr>
              <a:t>ASR </a:t>
            </a:r>
            <a:r>
              <a:rPr lang="en-US" sz="2800" b="1" dirty="0" smtClean="0">
                <a:solidFill>
                  <a:srgbClr val="000000"/>
                </a:solidFill>
              </a:rPr>
              <a:t>1k</a:t>
            </a:r>
          </a:p>
          <a:p>
            <a:pPr marL="863552" lvl="1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Check Router Configuration</a:t>
            </a:r>
          </a:p>
          <a:p>
            <a:pPr marL="863552" lvl="1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Use 4 programs developed based on AMT GW library</a:t>
            </a: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800" b="1" dirty="0">
                <a:solidFill>
                  <a:srgbClr val="000000"/>
                </a:solidFill>
              </a:rPr>
              <a:t>AMT Gateway </a:t>
            </a:r>
            <a:r>
              <a:rPr lang="en-US" sz="2800" b="1" dirty="0" smtClean="0">
                <a:solidFill>
                  <a:srgbClr val="000000"/>
                </a:solidFill>
              </a:rPr>
              <a:t>Library </a:t>
            </a:r>
          </a:p>
          <a:p>
            <a:pPr marL="863552" lvl="1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What is implemented and what is not yet implemented</a:t>
            </a:r>
          </a:p>
          <a:p>
            <a:pPr marL="863552" lvl="1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Lib Architecture</a:t>
            </a:r>
          </a:p>
          <a:p>
            <a:pPr marL="863552" lvl="1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Detail APIs</a:t>
            </a:r>
          </a:p>
          <a:p>
            <a:r>
              <a:rPr lang="en-US" sz="2800" b="1" dirty="0">
                <a:solidFill>
                  <a:srgbClr val="000000"/>
                </a:solidFill>
              </a:rPr>
              <a:t>Test and Sample </a:t>
            </a:r>
            <a:r>
              <a:rPr lang="en-US" sz="2800" b="1" dirty="0" smtClean="0">
                <a:solidFill>
                  <a:srgbClr val="000000"/>
                </a:solidFill>
              </a:rPr>
              <a:t>Code</a:t>
            </a:r>
          </a:p>
          <a:p>
            <a:pPr marL="863552" lvl="1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4 examples</a:t>
            </a:r>
            <a:endParaRPr lang="en-US" sz="2000" dirty="0">
              <a:solidFill>
                <a:srgbClr val="000000"/>
              </a:solidFill>
            </a:endParaRPr>
          </a:p>
          <a:p>
            <a:endParaRPr lang="en-US" sz="2000" b="1" dirty="0">
              <a:solidFill>
                <a:srgbClr val="000000"/>
              </a:solidFill>
            </a:endParaRPr>
          </a:p>
          <a:p>
            <a:endParaRPr lang="en-US" sz="2000" b="1" dirty="0">
              <a:solidFill>
                <a:srgbClr val="000000"/>
              </a:solidFill>
            </a:endParaRP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929474659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 Gateway Library: 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amt_closeChannel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7314" y="867889"/>
            <a:ext cx="9775371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 spcCol="9144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close an opened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return 0 for success and -1 for failure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amt_closeChannel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amt_handle_t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      /* the handle open with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*/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);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314" y="2725009"/>
            <a:ext cx="1012371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Use this API to close the opened channel with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000" b="1" dirty="0" smtClean="0">
              <a:solidFill>
                <a:srgbClr val="000000"/>
              </a:solidFill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The API is implemented asynchronously for the connection through AMT and synchronously for SSM.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For the connection through AMT, the actual channel close is done through AMT message of </a:t>
            </a:r>
            <a:r>
              <a:rPr lang="en-US" sz="2000" b="1" i="1" dirty="0">
                <a:solidFill>
                  <a:srgbClr val="000000"/>
                </a:solidFill>
              </a:rPr>
              <a:t>Membership Update </a:t>
            </a:r>
            <a:r>
              <a:rPr lang="en-US" sz="2000" dirty="0" smtClean="0">
                <a:solidFill>
                  <a:srgbClr val="000000"/>
                </a:solidFill>
              </a:rPr>
              <a:t>with (S,G) blocked</a:t>
            </a:r>
            <a:r>
              <a:rPr lang="en-US" sz="2000" b="1" i="1" dirty="0" smtClean="0">
                <a:solidFill>
                  <a:srgbClr val="000000"/>
                </a:solidFill>
              </a:rPr>
              <a:t>. 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Once the channel is closed, the handle is not valid anymore</a:t>
            </a:r>
          </a:p>
        </p:txBody>
      </p:sp>
    </p:spTree>
    <p:extLst>
      <p:ext uri="{BB962C8B-B14F-4D97-AF65-F5344CB8AC3E}">
        <p14:creationId xmlns:p14="http://schemas.microsoft.com/office/powerpoint/2010/main" val="323119091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 Gateway Library: 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amt_poll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7314" y="867889"/>
            <a:ext cx="9775371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 spcCol="9144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poll to check if there are packets for the given handle array.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return n events for success with event set in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and -1 for failure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amt_poll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amt_read_event_t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/* points to a handle array */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 array size  */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timeout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in millisecond */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);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313" y="2997151"/>
            <a:ext cx="101237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Use this API to </a:t>
            </a:r>
            <a:r>
              <a:rPr lang="en-US" sz="2000" dirty="0" err="1" smtClean="0">
                <a:solidFill>
                  <a:srgbClr val="000000"/>
                </a:solidFill>
              </a:rPr>
              <a:t>to</a:t>
            </a:r>
            <a:r>
              <a:rPr lang="en-US" sz="2000" dirty="0" smtClean="0">
                <a:solidFill>
                  <a:srgbClr val="000000"/>
                </a:solidFill>
              </a:rPr>
              <a:t> check the channel event for the opened channels with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000" b="1" dirty="0" smtClean="0">
              <a:solidFill>
                <a:srgbClr val="000000"/>
              </a:solidFill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The API is implemented synchronously.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If there is no event, this API will wait for </a:t>
            </a:r>
            <a:r>
              <a:rPr lang="en-US" sz="2000" b="1" i="1" dirty="0" smtClean="0">
                <a:solidFill>
                  <a:srgbClr val="000000"/>
                </a:solidFill>
              </a:rPr>
              <a:t>timeout</a:t>
            </a:r>
            <a:r>
              <a:rPr lang="en-US" sz="2000" dirty="0" smtClean="0">
                <a:solidFill>
                  <a:srgbClr val="000000"/>
                </a:solidFill>
              </a:rPr>
              <a:t> millisecond.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This API returns 0 for no event, n&gt;0 for n events and -1 for failure. 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1485" y="4936238"/>
            <a:ext cx="6092825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</a:rPr>
              <a:t>typedef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enum</a:t>
            </a:r>
            <a:r>
              <a:rPr lang="en-US" sz="1200" dirty="0">
                <a:solidFill>
                  <a:srgbClr val="000000"/>
                </a:solidFill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AMT_READ_NONE 	= 0,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AMT_READ_IN  	= 1,    </a:t>
            </a:r>
            <a:r>
              <a:rPr lang="en-US" sz="1200" dirty="0" smtClean="0">
                <a:solidFill>
                  <a:srgbClr val="000000"/>
                </a:solidFill>
              </a:rPr>
              <a:t>            /* </a:t>
            </a:r>
            <a:r>
              <a:rPr lang="en-US" sz="1200" dirty="0">
                <a:solidFill>
                  <a:srgbClr val="000000"/>
                </a:solidFill>
              </a:rPr>
              <a:t>there is data in buffer */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AMT_READ_CLOSE 	= 2, 	/* </a:t>
            </a:r>
            <a:r>
              <a:rPr lang="en-US" sz="1200" dirty="0" err="1">
                <a:solidFill>
                  <a:srgbClr val="000000"/>
                </a:solidFill>
              </a:rPr>
              <a:t>amt</a:t>
            </a:r>
            <a:r>
              <a:rPr lang="en-US" sz="1200" dirty="0">
                <a:solidFill>
                  <a:srgbClr val="000000"/>
                </a:solidFill>
              </a:rPr>
              <a:t> channel close */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AMT_READ_ERR 	= 4,	/* unexpected error */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AMT_READ_END</a:t>
            </a:r>
          </a:p>
          <a:p>
            <a:r>
              <a:rPr lang="en-US" sz="1200" dirty="0">
                <a:solidFill>
                  <a:srgbClr val="000000"/>
                </a:solidFill>
              </a:rPr>
              <a:t>} </a:t>
            </a:r>
            <a:r>
              <a:rPr lang="en-US" sz="1200" dirty="0" err="1">
                <a:solidFill>
                  <a:srgbClr val="000000"/>
                </a:solidFill>
              </a:rPr>
              <a:t>amt_read_event_e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58754775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 Gateway Library: 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amt_recvfrom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7314" y="867889"/>
            <a:ext cx="9775371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 spcCol="9144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retrieve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packet from the channel the "handle" points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size of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packet; -1 for failure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amt_recvfrom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amt_handle_t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handle, 	/* the handle open with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*/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unsigned char 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	/* buffer */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maxBufSize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/* max buffer size */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);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313" y="2997151"/>
            <a:ext cx="101237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Use this API to receive the packet.</a:t>
            </a:r>
            <a:endParaRPr lang="en-US" sz="2000" b="1" dirty="0" smtClean="0">
              <a:solidFill>
                <a:srgbClr val="000000"/>
              </a:solidFill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The API is none-blocked for packet available or not.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i="1" dirty="0" err="1" smtClean="0">
                <a:solidFill>
                  <a:srgbClr val="000000"/>
                </a:solidFill>
              </a:rPr>
              <a:t>amt_poll</a:t>
            </a:r>
            <a:r>
              <a:rPr lang="en-US" sz="2000" i="1" dirty="0" smtClean="0">
                <a:solidFill>
                  <a:srgbClr val="000000"/>
                </a:solidFill>
              </a:rPr>
              <a:t>() </a:t>
            </a:r>
            <a:r>
              <a:rPr lang="en-US" sz="2000" dirty="0" smtClean="0">
                <a:solidFill>
                  <a:srgbClr val="000000"/>
                </a:solidFill>
              </a:rPr>
              <a:t>can be used to check the packet availability </a:t>
            </a:r>
          </a:p>
        </p:txBody>
      </p:sp>
    </p:spTree>
    <p:extLst>
      <p:ext uri="{BB962C8B-B14F-4D97-AF65-F5344CB8AC3E}">
        <p14:creationId xmlns:p14="http://schemas.microsoft.com/office/powerpoint/2010/main" val="306485265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 Gateway Library: 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amt_addRecvHook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7314" y="867889"/>
            <a:ext cx="10820400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 spcCol="9144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add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 receiving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sink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(*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amt_recvSink_f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amt_handle_t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handle, void 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size, void 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amt_addRecvHook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amt_recvSink_f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recvSinkfuc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sink function to receive packets */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void 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/* a parameter to pass from the sink function */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);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312" y="2997150"/>
            <a:ext cx="101237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Use this API to add a packet receiving sink function.</a:t>
            </a:r>
            <a:endParaRPr lang="en-US" sz="2000" b="1" dirty="0" smtClean="0">
              <a:solidFill>
                <a:srgbClr val="000000"/>
              </a:solidFill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The sink will be called once there is a packet available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Parameter </a:t>
            </a:r>
            <a:r>
              <a:rPr lang="en-US" sz="2000" b="1" i="1" dirty="0" err="1" smtClean="0">
                <a:solidFill>
                  <a:srgbClr val="000000"/>
                </a:solidFill>
              </a:rPr>
              <a:t>param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is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passed through the sink function.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This API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is exclusive with </a:t>
            </a:r>
            <a:r>
              <a:rPr lang="en-US" sz="2000" b="1" i="1" dirty="0" err="1" smtClean="0">
                <a:solidFill>
                  <a:srgbClr val="000000"/>
                </a:solidFill>
              </a:rPr>
              <a:t>amt_poll</a:t>
            </a:r>
            <a:r>
              <a:rPr lang="en-US" sz="2000" dirty="0" smtClean="0">
                <a:solidFill>
                  <a:srgbClr val="000000"/>
                </a:solidFill>
              </a:rPr>
              <a:t>() and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amt_recvfrom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which are disabled once this API is called. </a:t>
            </a:r>
            <a:r>
              <a:rPr lang="en-US" sz="2000" b="1" i="1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a</a:t>
            </a:r>
            <a:r>
              <a:rPr lang="en-US" sz="2000" b="1" i="1" dirty="0" err="1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mt_reset</a:t>
            </a:r>
            <a:r>
              <a:rPr lang="en-US" sz="20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() will need to call to re-enable them. 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467233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5" y="13115"/>
            <a:ext cx="11908972" cy="735030"/>
          </a:xfrm>
        </p:spPr>
        <p:txBody>
          <a:bodyPr/>
          <a:lstStyle/>
          <a:p>
            <a:r>
              <a:rPr lang="en-US" dirty="0" smtClean="0"/>
              <a:t>AMT Gateway Library: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amt_setTraceSink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amt_setTraceLevel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925287" y="867889"/>
            <a:ext cx="10265227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 spcCol="9144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set trace sink and level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(*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amt_traceSink_f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level, char 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size);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amt_setTraceSink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level,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 /*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0-10 with 0 to turn off tracing and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		10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enable the max tracing */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amt_traceSink_f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traceFunc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/* a sink function to pass the traces */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 );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amt_setTraceLevel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level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 /*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0-10 with 0 to turn off tracing and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10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enable the max tracing */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  );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310" y="3929302"/>
            <a:ext cx="1012371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Use these two APIs to add a trace sink function and set trace level</a:t>
            </a:r>
            <a:r>
              <a:rPr lang="en-US" sz="20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If trace sink function is not set, the library will use the internal trace functions to print out trace. 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144696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67307" y="3055434"/>
            <a:ext cx="6749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Test and Sample Code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74598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4" descr="https://encrypted-tbn3.gstatic.com/images?q=tbn:ANd9GcQGLOpWJoUi7R45XMjrOCeOJJCcWjdX2a6iDQrE5mbs2sCBgZK9DbRcxmn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32" y="2204126"/>
            <a:ext cx="975393" cy="81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17" y="88286"/>
            <a:ext cx="11438251" cy="735030"/>
          </a:xfrm>
        </p:spPr>
        <p:txBody>
          <a:bodyPr/>
          <a:lstStyle/>
          <a:p>
            <a:r>
              <a:rPr lang="en-US" dirty="0" smtClean="0"/>
              <a:t>AMT Environment in this Workshop</a:t>
            </a:r>
            <a:endParaRPr lang="en-US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83" y="2320020"/>
            <a:ext cx="583865" cy="58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Oval 36"/>
          <p:cNvSpPr/>
          <p:nvPr/>
        </p:nvSpPr>
        <p:spPr>
          <a:xfrm>
            <a:off x="6266573" y="1772702"/>
            <a:ext cx="2466474" cy="765699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/>
          </a:p>
        </p:txBody>
      </p:sp>
      <p:sp>
        <p:nvSpPr>
          <p:cNvPr id="77" name="Oval 76"/>
          <p:cNvSpPr/>
          <p:nvPr/>
        </p:nvSpPr>
        <p:spPr>
          <a:xfrm>
            <a:off x="4545216" y="3112787"/>
            <a:ext cx="2466474" cy="914228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/>
          </a:p>
        </p:txBody>
      </p:sp>
      <p:sp>
        <p:nvSpPr>
          <p:cNvPr id="38" name="Right Arrow 37"/>
          <p:cNvSpPr/>
          <p:nvPr/>
        </p:nvSpPr>
        <p:spPr>
          <a:xfrm>
            <a:off x="1344035" y="2355527"/>
            <a:ext cx="1526338" cy="191075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340483" y="2095937"/>
            <a:ext cx="14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SSM flows (232/8)</a:t>
            </a:r>
            <a:endParaRPr lang="en-US" sz="1200" b="1" dirty="0">
              <a:solidFill>
                <a:srgbClr val="000000"/>
              </a:solidFill>
            </a:endParaRPr>
          </a:p>
        </p:txBody>
      </p:sp>
      <p:cxnSp>
        <p:nvCxnSpPr>
          <p:cNvPr id="45" name="Straight Arrow Connector 44"/>
          <p:cNvCxnSpPr>
            <a:endCxn id="37" idx="2"/>
          </p:cNvCxnSpPr>
          <p:nvPr/>
        </p:nvCxnSpPr>
        <p:spPr>
          <a:xfrm flipV="1">
            <a:off x="3823325" y="2155552"/>
            <a:ext cx="2443248" cy="295512"/>
          </a:xfrm>
          <a:prstGeom prst="straightConnector1">
            <a:avLst/>
          </a:prstGeom>
          <a:ln w="762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 rot="21150889">
            <a:off x="4487255" y="1957438"/>
            <a:ext cx="14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SSM flows (232/8)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713957" y="1151095"/>
            <a:ext cx="3486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AMT Relay (ASR 1k)</a:t>
            </a:r>
          </a:p>
          <a:p>
            <a:r>
              <a:rPr lang="en-US" sz="1200" b="1" dirty="0" smtClean="0">
                <a:solidFill>
                  <a:srgbClr val="000000"/>
                </a:solidFill>
              </a:rPr>
              <a:t>PIM enabled I/F to </a:t>
            </a:r>
            <a:r>
              <a:rPr lang="en-US" sz="1200" b="1" dirty="0" err="1" smtClean="0">
                <a:solidFill>
                  <a:srgbClr val="000000"/>
                </a:solidFill>
              </a:rPr>
              <a:t>src</a:t>
            </a:r>
            <a:r>
              <a:rPr lang="en-US" sz="1200" b="1" dirty="0" smtClean="0">
                <a:solidFill>
                  <a:srgbClr val="000000"/>
                </a:solidFill>
              </a:rPr>
              <a:t> : G0/2/0: 192.168.0.1</a:t>
            </a:r>
          </a:p>
          <a:p>
            <a:r>
              <a:rPr lang="en-US" sz="1200" b="1" dirty="0" err="1" smtClean="0">
                <a:solidFill>
                  <a:srgbClr val="000000"/>
                </a:solidFill>
              </a:rPr>
              <a:t>Ucast</a:t>
            </a:r>
            <a:r>
              <a:rPr lang="en-US" sz="1200" b="1" dirty="0" smtClean="0">
                <a:solidFill>
                  <a:srgbClr val="000000"/>
                </a:solidFill>
              </a:rPr>
              <a:t> only I/F: G0/2/1: 192.168.1.1</a:t>
            </a:r>
          </a:p>
          <a:p>
            <a:r>
              <a:rPr lang="en-US" sz="1200" b="1" dirty="0" smtClean="0">
                <a:solidFill>
                  <a:srgbClr val="000000"/>
                </a:solidFill>
              </a:rPr>
              <a:t>PIM enabled I/F: G0/2/2: 192.168.2.1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22612" y="3005543"/>
            <a:ext cx="1984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SSM source streamer</a:t>
            </a:r>
          </a:p>
          <a:p>
            <a:r>
              <a:rPr lang="en-US" sz="1200" b="1" dirty="0" smtClean="0">
                <a:solidFill>
                  <a:srgbClr val="000000"/>
                </a:solidFill>
              </a:rPr>
              <a:t>(IP:192.168.0.100)</a:t>
            </a:r>
            <a:endParaRPr lang="en-US" sz="1200" b="1" dirty="0">
              <a:solidFill>
                <a:srgbClr val="000000"/>
              </a:solidFill>
            </a:endParaRPr>
          </a:p>
        </p:txBody>
      </p:sp>
      <p:cxnSp>
        <p:nvCxnSpPr>
          <p:cNvPr id="53" name="Straight Arrow Connector 52"/>
          <p:cNvCxnSpPr>
            <a:stCxn id="1033" idx="3"/>
          </p:cNvCxnSpPr>
          <p:nvPr/>
        </p:nvCxnSpPr>
        <p:spPr>
          <a:xfrm>
            <a:off x="1232048" y="2611953"/>
            <a:ext cx="1810062" cy="0"/>
          </a:xfrm>
          <a:prstGeom prst="straightConnector1">
            <a:avLst/>
          </a:prstGeom>
          <a:ln w="28575">
            <a:solidFill>
              <a:srgbClr val="00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640523" y="2691437"/>
            <a:ext cx="1406922" cy="554224"/>
          </a:xfrm>
          <a:prstGeom prst="straightConnector1">
            <a:avLst/>
          </a:prstGeom>
          <a:ln w="28575">
            <a:solidFill>
              <a:srgbClr val="00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3640523" y="2320020"/>
            <a:ext cx="2698240" cy="346757"/>
          </a:xfrm>
          <a:prstGeom prst="straightConnector1">
            <a:avLst/>
          </a:prstGeom>
          <a:ln w="28575">
            <a:solidFill>
              <a:srgbClr val="00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483" y="4763389"/>
            <a:ext cx="583865" cy="58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TextBox 160"/>
          <p:cNvSpPr txBox="1"/>
          <p:nvPr/>
        </p:nvSpPr>
        <p:spPr>
          <a:xfrm>
            <a:off x="9590844" y="4769695"/>
            <a:ext cx="1584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Client  /w AMT GW lib application</a:t>
            </a:r>
          </a:p>
        </p:txBody>
      </p:sp>
      <p:sp>
        <p:nvSpPr>
          <p:cNvPr id="164" name="TextBox 163"/>
          <p:cNvSpPr txBox="1"/>
          <p:nvPr/>
        </p:nvSpPr>
        <p:spPr>
          <a:xfrm rot="470579">
            <a:off x="7031169" y="2786973"/>
            <a:ext cx="904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AMT flow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025" name="Freeform 1024"/>
          <p:cNvSpPr/>
          <p:nvPr/>
        </p:nvSpPr>
        <p:spPr>
          <a:xfrm>
            <a:off x="3691815" y="2691437"/>
            <a:ext cx="5457510" cy="1981250"/>
          </a:xfrm>
          <a:custGeom>
            <a:avLst/>
            <a:gdLst>
              <a:gd name="connsiteX0" fmla="*/ 0 w 2396232"/>
              <a:gd name="connsiteY0" fmla="*/ 0 h 3128211"/>
              <a:gd name="connsiteX1" fmla="*/ 1961148 w 2396232"/>
              <a:gd name="connsiteY1" fmla="*/ 854242 h 3128211"/>
              <a:gd name="connsiteX2" fmla="*/ 2346158 w 2396232"/>
              <a:gd name="connsiteY2" fmla="*/ 1118937 h 3128211"/>
              <a:gd name="connsiteX3" fmla="*/ 2394285 w 2396232"/>
              <a:gd name="connsiteY3" fmla="*/ 2009274 h 3128211"/>
              <a:gd name="connsiteX4" fmla="*/ 2382253 w 2396232"/>
              <a:gd name="connsiteY4" fmla="*/ 3128211 h 312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6232" h="3128211">
                <a:moveTo>
                  <a:pt x="0" y="0"/>
                </a:moveTo>
                <a:cubicBezTo>
                  <a:pt x="785061" y="333876"/>
                  <a:pt x="1570122" y="667753"/>
                  <a:pt x="1961148" y="854242"/>
                </a:cubicBezTo>
                <a:cubicBezTo>
                  <a:pt x="2352174" y="1040731"/>
                  <a:pt x="2273969" y="926432"/>
                  <a:pt x="2346158" y="1118937"/>
                </a:cubicBezTo>
                <a:cubicBezTo>
                  <a:pt x="2418347" y="1311442"/>
                  <a:pt x="2388269" y="1674395"/>
                  <a:pt x="2394285" y="2009274"/>
                </a:cubicBezTo>
                <a:cubicBezTo>
                  <a:pt x="2400301" y="2344153"/>
                  <a:pt x="2391277" y="2736182"/>
                  <a:pt x="2382253" y="3128211"/>
                </a:cubicBez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Straight Arrow Connector 173"/>
          <p:cNvCxnSpPr/>
          <p:nvPr/>
        </p:nvCxnSpPr>
        <p:spPr>
          <a:xfrm flipV="1">
            <a:off x="8676351" y="1982092"/>
            <a:ext cx="1706896" cy="34039"/>
          </a:xfrm>
          <a:prstGeom prst="straightConnector1">
            <a:avLst/>
          </a:prstGeom>
          <a:ln w="76200">
            <a:solidFill>
              <a:srgbClr val="4343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8676351" y="2121513"/>
            <a:ext cx="1763592" cy="112924"/>
          </a:xfrm>
          <a:prstGeom prst="straightConnector1">
            <a:avLst/>
          </a:prstGeom>
          <a:ln w="28575">
            <a:solidFill>
              <a:srgbClr val="00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800070" y="1678061"/>
            <a:ext cx="14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SSM </a:t>
            </a:r>
            <a:r>
              <a:rPr lang="en-US" sz="1200" b="1" dirty="0">
                <a:solidFill>
                  <a:srgbClr val="000000"/>
                </a:solidFill>
              </a:rPr>
              <a:t>flows </a:t>
            </a:r>
            <a:r>
              <a:rPr lang="en-US" sz="1200" b="1" dirty="0" smtClean="0">
                <a:solidFill>
                  <a:srgbClr val="000000"/>
                </a:solidFill>
              </a:rPr>
              <a:t>(232/8)</a:t>
            </a:r>
            <a:endParaRPr lang="en-US" sz="1200" b="1" dirty="0">
              <a:solidFill>
                <a:srgbClr val="000000"/>
              </a:solidFill>
            </a:endParaRPr>
          </a:p>
        </p:txBody>
      </p:sp>
      <p:cxnSp>
        <p:nvCxnSpPr>
          <p:cNvPr id="185" name="Straight Arrow Connector 184"/>
          <p:cNvCxnSpPr>
            <a:stCxn id="77" idx="5"/>
          </p:cNvCxnSpPr>
          <p:nvPr/>
        </p:nvCxnSpPr>
        <p:spPr>
          <a:xfrm>
            <a:off x="6650483" y="3893129"/>
            <a:ext cx="2206055" cy="1061675"/>
          </a:xfrm>
          <a:prstGeom prst="straightConnector1">
            <a:avLst/>
          </a:prstGeom>
          <a:ln w="28575">
            <a:solidFill>
              <a:srgbClr val="00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1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832" y="1696327"/>
            <a:ext cx="639608" cy="639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7" name="TextBox 1046"/>
          <p:cNvSpPr txBox="1"/>
          <p:nvPr/>
        </p:nvSpPr>
        <p:spPr>
          <a:xfrm>
            <a:off x="8733047" y="5427553"/>
            <a:ext cx="175606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PC terminals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IP:192.168.2.</a:t>
            </a: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206" name="Right Arrow 205"/>
          <p:cNvSpPr/>
          <p:nvPr/>
        </p:nvSpPr>
        <p:spPr>
          <a:xfrm>
            <a:off x="552908" y="5693686"/>
            <a:ext cx="763169" cy="191075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/>
          </a:p>
        </p:txBody>
      </p:sp>
      <p:cxnSp>
        <p:nvCxnSpPr>
          <p:cNvPr id="207" name="Straight Arrow Connector 206"/>
          <p:cNvCxnSpPr/>
          <p:nvPr/>
        </p:nvCxnSpPr>
        <p:spPr>
          <a:xfrm>
            <a:off x="552908" y="5347254"/>
            <a:ext cx="654533" cy="0"/>
          </a:xfrm>
          <a:prstGeom prst="straightConnector1">
            <a:avLst/>
          </a:prstGeom>
          <a:ln w="28575">
            <a:solidFill>
              <a:srgbClr val="00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V="1">
            <a:off x="589052" y="6176490"/>
            <a:ext cx="690879" cy="1945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1436568" y="5607762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SSM flows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1436568" y="5963611"/>
            <a:ext cx="1098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AMT flow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1436567" y="5172933"/>
            <a:ext cx="1656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Network connection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82855" y="3508253"/>
            <a:ext cx="28592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sz="1100" b="1" dirty="0" smtClean="0">
                <a:solidFill>
                  <a:srgbClr val="000000"/>
                </a:solidFill>
              </a:rPr>
              <a:t>(</a:t>
            </a:r>
            <a:r>
              <a:rPr lang="en-US" sz="1100" b="1" dirty="0">
                <a:solidFill>
                  <a:srgbClr val="000000"/>
                </a:solidFill>
              </a:rPr>
              <a:t>192.168.0.100</a:t>
            </a:r>
            <a:r>
              <a:rPr lang="en-US" sz="1100" b="1" dirty="0" smtClean="0">
                <a:solidFill>
                  <a:srgbClr val="000000"/>
                </a:solidFill>
              </a:rPr>
              <a:t>, </a:t>
            </a:r>
            <a:r>
              <a:rPr lang="en-US" sz="1100" b="1" dirty="0">
                <a:solidFill>
                  <a:srgbClr val="000000"/>
                </a:solidFill>
              </a:rPr>
              <a:t>232.10.10.10)   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pPr lvl="1"/>
            <a:r>
              <a:rPr lang="en-US" sz="1100" dirty="0" smtClean="0">
                <a:solidFill>
                  <a:srgbClr val="000000"/>
                </a:solidFill>
              </a:rPr>
              <a:t>–- random packets @ 1 </a:t>
            </a:r>
            <a:r>
              <a:rPr lang="en-US" sz="1100" dirty="0" err="1">
                <a:solidFill>
                  <a:srgbClr val="000000"/>
                </a:solidFill>
              </a:rPr>
              <a:t>pps</a:t>
            </a:r>
            <a:endParaRPr lang="en-US" sz="1100" dirty="0">
              <a:solidFill>
                <a:srgbClr val="000000"/>
              </a:solidFill>
            </a:endParaRPr>
          </a:p>
          <a:p>
            <a:pPr marL="342900" indent="-342900">
              <a:buFontTx/>
              <a:buAutoNum type="arabicParenBoth"/>
            </a:pPr>
            <a:r>
              <a:rPr lang="en-US" sz="1100" b="1" dirty="0">
                <a:solidFill>
                  <a:srgbClr val="000000"/>
                </a:solidFill>
              </a:rPr>
              <a:t>(192.168.0.100, </a:t>
            </a:r>
            <a:r>
              <a:rPr lang="en-US" sz="1100" b="1" dirty="0" smtClean="0">
                <a:solidFill>
                  <a:srgbClr val="000000"/>
                </a:solidFill>
              </a:rPr>
              <a:t>232.10.10.100) </a:t>
            </a:r>
          </a:p>
          <a:p>
            <a:pPr lvl="1"/>
            <a:r>
              <a:rPr lang="en-US" sz="1100" dirty="0" smtClean="0">
                <a:solidFill>
                  <a:srgbClr val="000000"/>
                </a:solidFill>
              </a:rPr>
              <a:t>– random packet @1 </a:t>
            </a:r>
            <a:r>
              <a:rPr lang="en-US" sz="1100" dirty="0" err="1" smtClean="0">
                <a:solidFill>
                  <a:srgbClr val="000000"/>
                </a:solidFill>
              </a:rPr>
              <a:t>pps</a:t>
            </a:r>
            <a:endParaRPr lang="en-US" sz="1100" dirty="0" smtClean="0">
              <a:solidFill>
                <a:srgbClr val="000000"/>
              </a:solidFill>
            </a:endParaRPr>
          </a:p>
          <a:p>
            <a:pPr marL="342900" lvl="0" indent="-342900">
              <a:buFontTx/>
              <a:buAutoNum type="arabicParenBoth"/>
            </a:pPr>
            <a:r>
              <a:rPr lang="en-US" sz="1100" b="1" dirty="0" smtClean="0">
                <a:solidFill>
                  <a:srgbClr val="000000"/>
                </a:solidFill>
              </a:rPr>
              <a:t>(192.168.0.100, </a:t>
            </a:r>
            <a:r>
              <a:rPr lang="en-US" sz="1100" b="1" dirty="0">
                <a:solidFill>
                  <a:srgbClr val="000000"/>
                </a:solidFill>
              </a:rPr>
              <a:t>232.200.0.1) 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pPr lvl="1"/>
            <a:r>
              <a:rPr lang="en-US" sz="1100" dirty="0" smtClean="0">
                <a:solidFill>
                  <a:srgbClr val="000000"/>
                </a:solidFill>
              </a:rPr>
              <a:t>– an </a:t>
            </a:r>
            <a:r>
              <a:rPr lang="en-US" sz="1100" dirty="0">
                <a:solidFill>
                  <a:srgbClr val="000000"/>
                </a:solidFill>
              </a:rPr>
              <a:t>mp4 stream @~450 kbps</a:t>
            </a:r>
          </a:p>
          <a:p>
            <a:pPr marL="342900" lvl="0" indent="-342900">
              <a:buFontTx/>
              <a:buAutoNum type="arabicParenBoth"/>
            </a:pPr>
            <a:r>
              <a:rPr lang="en-US" sz="1100" b="1" dirty="0">
                <a:solidFill>
                  <a:srgbClr val="000000"/>
                </a:solidFill>
              </a:rPr>
              <a:t>(192.168.0.100, 232.200.0.2) 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pPr lvl="1"/>
            <a:r>
              <a:rPr lang="en-US" sz="1100" dirty="0" smtClean="0">
                <a:solidFill>
                  <a:srgbClr val="000000"/>
                </a:solidFill>
              </a:rPr>
              <a:t>– an </a:t>
            </a:r>
            <a:r>
              <a:rPr lang="en-US" sz="1100" dirty="0">
                <a:solidFill>
                  <a:srgbClr val="000000"/>
                </a:solidFill>
              </a:rPr>
              <a:t>mp4 stream @~1.3 mbps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96113" y="2586919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R1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5" name="Picture 4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511" y="1886874"/>
            <a:ext cx="1136600" cy="48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6" name="Picture 4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374" y="3304595"/>
            <a:ext cx="1136600" cy="48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0060150" y="2372936"/>
            <a:ext cx="175606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PC terminals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IP:192.168.1.</a:t>
            </a: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pic>
        <p:nvPicPr>
          <p:cNvPr id="4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345" y="1771662"/>
            <a:ext cx="583865" cy="58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407169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Sample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6051" y="748145"/>
            <a:ext cx="10999261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000000"/>
                </a:solidFill>
              </a:rPr>
              <a:t>If you use your own Linux PC, the sample code is under</a:t>
            </a:r>
          </a:p>
          <a:p>
            <a:pPr marL="800041" lvl="1" indent="-34290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solidFill>
                  <a:srgbClr val="000000"/>
                </a:solidFill>
              </a:rPr>
              <a:t>…/</a:t>
            </a:r>
            <a:r>
              <a:rPr lang="en-US" sz="1800" b="1" i="1" dirty="0" smtClean="0">
                <a:solidFill>
                  <a:srgbClr val="000000"/>
                </a:solidFill>
              </a:rPr>
              <a:t>amt_gw_lib_11/examples</a:t>
            </a:r>
            <a:r>
              <a:rPr lang="en-US" sz="1800" i="1" dirty="0" smtClean="0">
                <a:solidFill>
                  <a:srgbClr val="000000"/>
                </a:solidFill>
              </a:rPr>
              <a:t>, assume you have  cloned the code in directory …/amt_gw_lib_11/</a:t>
            </a:r>
          </a:p>
          <a:p>
            <a:pPr marL="914341" lvl="1" indent="-4572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</a:rPr>
              <a:t>Build lib </a:t>
            </a:r>
          </a:p>
          <a:p>
            <a:pPr lvl="2"/>
            <a:r>
              <a:rPr lang="en-US" sz="1800" dirty="0" smtClean="0">
                <a:solidFill>
                  <a:srgbClr val="000000"/>
                </a:solidFill>
              </a:rPr>
              <a:t>&gt; </a:t>
            </a:r>
            <a:r>
              <a:rPr lang="en-US" sz="1800" i="1" dirty="0" smtClean="0">
                <a:solidFill>
                  <a:srgbClr val="000000"/>
                </a:solidFill>
              </a:rPr>
              <a:t>cd build/</a:t>
            </a:r>
            <a:r>
              <a:rPr lang="en-US" sz="1800" i="1" dirty="0" err="1" smtClean="0">
                <a:solidFill>
                  <a:srgbClr val="000000"/>
                </a:solidFill>
              </a:rPr>
              <a:t>linux</a:t>
            </a:r>
            <a:endParaRPr lang="en-US" sz="1800" i="1" dirty="0" smtClean="0">
              <a:solidFill>
                <a:srgbClr val="000000"/>
              </a:solidFill>
            </a:endParaRPr>
          </a:p>
          <a:p>
            <a:pPr lvl="2"/>
            <a:r>
              <a:rPr lang="en-US" sz="1800" dirty="0" smtClean="0">
                <a:solidFill>
                  <a:srgbClr val="000000"/>
                </a:solidFill>
              </a:rPr>
              <a:t>&gt; </a:t>
            </a:r>
            <a:r>
              <a:rPr lang="en-US" sz="1800" i="1" dirty="0" smtClean="0">
                <a:solidFill>
                  <a:srgbClr val="000000"/>
                </a:solidFill>
              </a:rPr>
              <a:t>make</a:t>
            </a:r>
          </a:p>
          <a:p>
            <a:pPr marL="914341" lvl="1" indent="-4572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</a:rPr>
              <a:t>Build test code</a:t>
            </a:r>
          </a:p>
          <a:p>
            <a:pPr lvl="2"/>
            <a:r>
              <a:rPr lang="en-US" sz="1800" dirty="0" smtClean="0">
                <a:solidFill>
                  <a:srgbClr val="000000"/>
                </a:solidFill>
              </a:rPr>
              <a:t>&gt; </a:t>
            </a:r>
            <a:r>
              <a:rPr lang="en-US" sz="1800" i="1" dirty="0" smtClean="0">
                <a:solidFill>
                  <a:srgbClr val="000000"/>
                </a:solidFill>
              </a:rPr>
              <a:t>cd test/</a:t>
            </a:r>
            <a:r>
              <a:rPr lang="en-US" sz="1800" i="1" dirty="0" err="1" smtClean="0">
                <a:solidFill>
                  <a:srgbClr val="000000"/>
                </a:solidFill>
              </a:rPr>
              <a:t>linux</a:t>
            </a:r>
            <a:endParaRPr lang="en-US" sz="1800" i="1" dirty="0" smtClean="0">
              <a:solidFill>
                <a:srgbClr val="000000"/>
              </a:solidFill>
            </a:endParaRPr>
          </a:p>
          <a:p>
            <a:pPr lvl="2"/>
            <a:r>
              <a:rPr lang="en-US" sz="1800" dirty="0" smtClean="0">
                <a:solidFill>
                  <a:srgbClr val="000000"/>
                </a:solidFill>
              </a:rPr>
              <a:t>&gt; </a:t>
            </a:r>
            <a:r>
              <a:rPr lang="en-US" sz="1800" i="1" dirty="0" smtClean="0">
                <a:solidFill>
                  <a:srgbClr val="000000"/>
                </a:solidFill>
              </a:rPr>
              <a:t>make</a:t>
            </a:r>
            <a:endParaRPr lang="en-US" sz="2000" i="1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000000"/>
                </a:solidFill>
              </a:rPr>
              <a:t>If you will use the test bed, </a:t>
            </a:r>
          </a:p>
          <a:p>
            <a:pPr marL="800041" lvl="1" indent="-34290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000000"/>
                </a:solidFill>
              </a:rPr>
              <a:t>The pre-loaded AMT gateway library code is under </a:t>
            </a:r>
          </a:p>
          <a:p>
            <a:pPr lvl="2"/>
            <a:r>
              <a:rPr lang="en-US" sz="1600" i="1" dirty="0" smtClean="0">
                <a:solidFill>
                  <a:srgbClr val="000000"/>
                </a:solidFill>
              </a:rPr>
              <a:t>/users/</a:t>
            </a:r>
            <a:r>
              <a:rPr lang="en-US" sz="1600" i="1" dirty="0" err="1" smtClean="0">
                <a:solidFill>
                  <a:srgbClr val="000000"/>
                </a:solidFill>
              </a:rPr>
              <a:t>ebuws</a:t>
            </a:r>
            <a:r>
              <a:rPr lang="en-US" sz="1600" i="1" dirty="0" smtClean="0">
                <a:solidFill>
                  <a:srgbClr val="000000"/>
                </a:solidFill>
              </a:rPr>
              <a:t>/amt_gw_lib_11</a:t>
            </a:r>
          </a:p>
          <a:p>
            <a:pPr marL="800041" lvl="1" indent="-34290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000000"/>
                </a:solidFill>
              </a:rPr>
              <a:t>You may access the code, using SSH,  through the common account of </a:t>
            </a:r>
          </a:p>
          <a:p>
            <a:pPr lvl="2"/>
            <a:r>
              <a:rPr lang="en-US" sz="1600" i="1" dirty="0" smtClean="0">
                <a:solidFill>
                  <a:srgbClr val="000000"/>
                </a:solidFill>
              </a:rPr>
              <a:t>Test bed IP: </a:t>
            </a:r>
            <a:r>
              <a:rPr lang="en-US" sz="1600" b="1" i="1" dirty="0" smtClean="0">
                <a:solidFill>
                  <a:srgbClr val="000000"/>
                </a:solidFill>
              </a:rPr>
              <a:t>192.168.101.100</a:t>
            </a:r>
            <a:endParaRPr lang="en-US" sz="1600" i="1" dirty="0" smtClean="0">
              <a:solidFill>
                <a:srgbClr val="000000"/>
              </a:solidFill>
            </a:endParaRPr>
          </a:p>
          <a:p>
            <a:pPr lvl="2"/>
            <a:r>
              <a:rPr lang="en-US" sz="1600" i="1" dirty="0" smtClean="0">
                <a:solidFill>
                  <a:srgbClr val="000000"/>
                </a:solidFill>
              </a:rPr>
              <a:t>user: </a:t>
            </a:r>
            <a:r>
              <a:rPr lang="en-US" sz="1600" b="1" i="1" dirty="0" err="1" smtClean="0">
                <a:solidFill>
                  <a:srgbClr val="000000"/>
                </a:solidFill>
              </a:rPr>
              <a:t>ebuws</a:t>
            </a:r>
            <a:endParaRPr lang="en-US" sz="1600" b="1" i="1" dirty="0" smtClean="0">
              <a:solidFill>
                <a:srgbClr val="000000"/>
              </a:solidFill>
            </a:endParaRPr>
          </a:p>
          <a:p>
            <a:pPr lvl="2"/>
            <a:r>
              <a:rPr lang="en-US" sz="1600" i="1" dirty="0" smtClean="0">
                <a:solidFill>
                  <a:srgbClr val="000000"/>
                </a:solidFill>
              </a:rPr>
              <a:t>Password: </a:t>
            </a:r>
            <a:r>
              <a:rPr lang="en-US" sz="1600" b="1" i="1" dirty="0" smtClean="0">
                <a:solidFill>
                  <a:srgbClr val="000000"/>
                </a:solidFill>
              </a:rPr>
              <a:t>cisco</a:t>
            </a:r>
          </a:p>
          <a:p>
            <a:pPr marL="800041" lvl="1" indent="-34290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000000"/>
                </a:solidFill>
              </a:rPr>
              <a:t>The example sample code is under </a:t>
            </a:r>
          </a:p>
          <a:p>
            <a:pPr lvl="2"/>
            <a:r>
              <a:rPr lang="en-US" sz="1600" i="1" dirty="0" smtClean="0">
                <a:solidFill>
                  <a:srgbClr val="000000"/>
                </a:solidFill>
              </a:rPr>
              <a:t>/users/</a:t>
            </a:r>
            <a:r>
              <a:rPr lang="en-US" sz="1600" i="1" dirty="0" err="1" smtClean="0">
                <a:solidFill>
                  <a:srgbClr val="000000"/>
                </a:solidFill>
              </a:rPr>
              <a:t>ebuws</a:t>
            </a:r>
            <a:r>
              <a:rPr lang="en-US" sz="1600" i="1" dirty="0" smtClean="0">
                <a:solidFill>
                  <a:srgbClr val="000000"/>
                </a:solidFill>
              </a:rPr>
              <a:t>/amt_gw_lib_11/examples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800041" lvl="1" indent="-34290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000000"/>
                </a:solidFill>
              </a:rPr>
              <a:t>Make your own directory with a unique name for the your own example code</a:t>
            </a:r>
          </a:p>
          <a:p>
            <a:pPr lvl="2"/>
            <a:r>
              <a:rPr lang="en-US" sz="1600" i="1" dirty="0">
                <a:solidFill>
                  <a:srgbClr val="000000"/>
                </a:solidFill>
              </a:rPr>
              <a:t>/</a:t>
            </a:r>
            <a:r>
              <a:rPr lang="en-US" sz="1600" i="1" dirty="0" smtClean="0">
                <a:solidFill>
                  <a:srgbClr val="000000"/>
                </a:solidFill>
              </a:rPr>
              <a:t>users/</a:t>
            </a:r>
            <a:r>
              <a:rPr lang="en-US" sz="1600" i="1" dirty="0" err="1" smtClean="0">
                <a:solidFill>
                  <a:srgbClr val="000000"/>
                </a:solidFill>
              </a:rPr>
              <a:t>ebuws</a:t>
            </a:r>
            <a:r>
              <a:rPr lang="en-US" sz="1600" i="1" dirty="0" smtClean="0">
                <a:solidFill>
                  <a:srgbClr val="000000"/>
                </a:solidFill>
              </a:rPr>
              <a:t>/amt_gw_lib_11/[</a:t>
            </a:r>
            <a:r>
              <a:rPr lang="en-US" sz="1600" i="1" dirty="0" smtClean="0">
                <a:solidFill>
                  <a:srgbClr val="FF0000"/>
                </a:solidFill>
              </a:rPr>
              <a:t>john-examples-some-number-you-pickup]</a:t>
            </a:r>
          </a:p>
          <a:p>
            <a:pPr lvl="2"/>
            <a:r>
              <a:rPr lang="en-US" sz="1600" dirty="0" smtClean="0">
                <a:solidFill>
                  <a:srgbClr val="000000"/>
                </a:solidFill>
              </a:rPr>
              <a:t>(you may copy the pre-loaded example code to your directory)</a:t>
            </a:r>
          </a:p>
          <a:p>
            <a:endParaRPr lang="en-US" sz="2000" dirty="0" smtClean="0">
              <a:solidFill>
                <a:srgbClr val="0096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68270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Environment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12252" y="1198820"/>
            <a:ext cx="2767104" cy="1730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801544" y="1590848"/>
            <a:ext cx="1872343" cy="762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AMT Relay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(ASR 1k)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801542" y="4018211"/>
            <a:ext cx="1872343" cy="85996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AMT Gateway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(Test Client, Linux)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116179" y="1666932"/>
            <a:ext cx="2057955" cy="4898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Multicast Streamer</a:t>
            </a:r>
            <a:r>
              <a:rPr lang="en-US" sz="1600" dirty="0" smtClean="0">
                <a:solidFill>
                  <a:srgbClr val="000000"/>
                </a:solidFill>
              </a:rPr>
              <a:t>/ packet feeder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470516" y="2407117"/>
            <a:ext cx="1349830" cy="41365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Media source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12252" y="1206122"/>
            <a:ext cx="276710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Source Machine (Linux)</a:t>
            </a:r>
          </a:p>
        </p:txBody>
      </p:sp>
      <p:sp>
        <p:nvSpPr>
          <p:cNvPr id="14" name="Up Arrow 13"/>
          <p:cNvSpPr/>
          <p:nvPr/>
        </p:nvSpPr>
        <p:spPr>
          <a:xfrm>
            <a:off x="3998476" y="2183975"/>
            <a:ext cx="293914" cy="223142"/>
          </a:xfrm>
          <a:prstGeom prst="upArrow">
            <a:avLst/>
          </a:prstGeom>
          <a:noFill/>
          <a:ln>
            <a:solidFill>
              <a:srgbClr val="0000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5" name="Right Arrow 14"/>
          <p:cNvSpPr/>
          <p:nvPr/>
        </p:nvSpPr>
        <p:spPr>
          <a:xfrm>
            <a:off x="5174134" y="1819313"/>
            <a:ext cx="1627410" cy="244922"/>
          </a:xfrm>
          <a:prstGeom prst="right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9" name="Down Arrow 48"/>
          <p:cNvSpPr/>
          <p:nvPr/>
        </p:nvSpPr>
        <p:spPr>
          <a:xfrm>
            <a:off x="7607086" y="3163690"/>
            <a:ext cx="261259" cy="892617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7737714" y="2352846"/>
            <a:ext cx="1" cy="1610931"/>
          </a:xfrm>
          <a:prstGeom prst="line">
            <a:avLst/>
          </a:prstGeom>
          <a:ln w="1301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87839" y="1474571"/>
            <a:ext cx="71205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SSM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68345" y="3143613"/>
            <a:ext cx="6992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AMT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30732" y="3877901"/>
            <a:ext cx="53708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</a:rPr>
              <a:t>Four streams fed into SSMs, all with </a:t>
            </a:r>
            <a:r>
              <a:rPr lang="en-US" sz="1800" b="1" dirty="0" err="1" smtClean="0">
                <a:solidFill>
                  <a:srgbClr val="000000"/>
                </a:solidFill>
              </a:rPr>
              <a:t>dstport</a:t>
            </a:r>
            <a:r>
              <a:rPr lang="en-US" sz="1800" b="1" dirty="0" smtClean="0">
                <a:solidFill>
                  <a:srgbClr val="000000"/>
                </a:solidFill>
              </a:rPr>
              <a:t>=9010</a:t>
            </a:r>
            <a:br>
              <a:rPr lang="en-US" sz="1800" b="1" dirty="0" smtClean="0">
                <a:solidFill>
                  <a:srgbClr val="000000"/>
                </a:solidFill>
              </a:rPr>
            </a:br>
            <a:endParaRPr lang="en-US" sz="1800" b="1" dirty="0" smtClean="0">
              <a:solidFill>
                <a:srgbClr val="000000"/>
              </a:solidFill>
            </a:endParaRPr>
          </a:p>
          <a:p>
            <a:pPr marL="342900" indent="-342900">
              <a:buAutoNum type="arabicParenBoth"/>
            </a:pPr>
            <a:r>
              <a:rPr lang="en-US" sz="1400" dirty="0" smtClean="0">
                <a:solidFill>
                  <a:srgbClr val="000000"/>
                </a:solidFill>
              </a:rPr>
              <a:t>(192.168.0.100, 232.10.10.10)   – 1 </a:t>
            </a:r>
            <a:r>
              <a:rPr lang="en-US" sz="1400" dirty="0" err="1" smtClean="0">
                <a:solidFill>
                  <a:srgbClr val="000000"/>
                </a:solidFill>
              </a:rPr>
              <a:t>pps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342900" indent="-342900">
              <a:buFontTx/>
              <a:buAutoNum type="arabicParenBoth"/>
            </a:pPr>
            <a:r>
              <a:rPr lang="en-US" sz="1400" dirty="0">
                <a:solidFill>
                  <a:srgbClr val="000000"/>
                </a:solidFill>
              </a:rPr>
              <a:t>(192.168.0.100, </a:t>
            </a:r>
            <a:r>
              <a:rPr lang="en-US" sz="1400" dirty="0" smtClean="0">
                <a:solidFill>
                  <a:srgbClr val="000000"/>
                </a:solidFill>
              </a:rPr>
              <a:t>232.10.10.100</a:t>
            </a:r>
            <a:r>
              <a:rPr lang="en-US" sz="1400" dirty="0">
                <a:solidFill>
                  <a:srgbClr val="000000"/>
                </a:solidFill>
              </a:rPr>
              <a:t>) – 1 </a:t>
            </a:r>
            <a:r>
              <a:rPr lang="en-US" sz="1400" dirty="0" err="1" smtClean="0">
                <a:solidFill>
                  <a:srgbClr val="000000"/>
                </a:solidFill>
              </a:rPr>
              <a:t>pps</a:t>
            </a:r>
            <a:endParaRPr lang="en-US" sz="1400" dirty="0" smtClean="0">
              <a:solidFill>
                <a:srgbClr val="000000"/>
              </a:solidFill>
            </a:endParaRPr>
          </a:p>
          <a:p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384235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5" y="13115"/>
            <a:ext cx="11908972" cy="735030"/>
          </a:xfrm>
        </p:spPr>
        <p:txBody>
          <a:bodyPr/>
          <a:lstStyle/>
          <a:p>
            <a:r>
              <a:rPr lang="en-US" dirty="0" smtClean="0"/>
              <a:t>Example 1: find the relay address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41515" y="848506"/>
            <a:ext cx="5902446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 spcCol="9144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"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amt.h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2)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("usage: %s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\n",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1;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trace level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amt_setTraceLevel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(AMT_LEVEL_10);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amt_init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while((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amt_getStat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(NULL) &amp;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AMT_SSM_STATE_CONNECTED)!=AMT_SSM_STATE_CONNECTED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sleep(1);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amt_reset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43961" y="1115122"/>
            <a:ext cx="60065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Notes:</a:t>
            </a:r>
          </a:p>
          <a:p>
            <a:pPr marL="457200" indent="-457200">
              <a:buAutoNum type="arabicParenBoth"/>
            </a:pPr>
            <a:r>
              <a:rPr lang="en-US" sz="1600" dirty="0" smtClean="0">
                <a:solidFill>
                  <a:srgbClr val="000000"/>
                </a:solidFill>
              </a:rPr>
              <a:t>This program will establish a AMT connection.</a:t>
            </a:r>
            <a:br>
              <a:rPr lang="en-US" sz="1600" dirty="0" smtClean="0">
                <a:solidFill>
                  <a:srgbClr val="000000"/>
                </a:solidFill>
              </a:rPr>
            </a:br>
            <a:endParaRPr lang="en-US" sz="1600" dirty="0" smtClean="0">
              <a:solidFill>
                <a:srgbClr val="000000"/>
              </a:solidFill>
            </a:endParaRPr>
          </a:p>
          <a:p>
            <a:pPr marL="457200" indent="-457200">
              <a:buAutoNum type="arabicParenBoth"/>
            </a:pPr>
            <a:r>
              <a:rPr lang="en-US" sz="1600" dirty="0" smtClean="0">
                <a:solidFill>
                  <a:srgbClr val="000000"/>
                </a:solidFill>
              </a:rPr>
              <a:t>By default, the trace will print out the relay address from </a:t>
            </a:r>
            <a:r>
              <a:rPr lang="en-US" sz="1600" dirty="0" err="1" smtClean="0">
                <a:solidFill>
                  <a:srgbClr val="000000"/>
                </a:solidFill>
              </a:rPr>
              <a:t>anycast</a:t>
            </a:r>
            <a:r>
              <a:rPr lang="en-US" sz="1600" dirty="0" smtClean="0">
                <a:solidFill>
                  <a:srgbClr val="000000"/>
                </a:solidFill>
              </a:rPr>
              <a:t> IP, for example, “</a:t>
            </a:r>
            <a:r>
              <a:rPr lang="en-US" sz="1600" i="1" dirty="0" smtClean="0">
                <a:solidFill>
                  <a:srgbClr val="0000FF"/>
                </a:solidFill>
              </a:rPr>
              <a:t>ex1 192.168.1.1” </a:t>
            </a:r>
            <a:r>
              <a:rPr lang="en-US" sz="1600" dirty="0">
                <a:solidFill>
                  <a:srgbClr val="000000"/>
                </a:solidFill>
              </a:rPr>
              <a:t>will return 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/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000" dirty="0" smtClean="0">
                <a:solidFill>
                  <a:srgbClr val="000000"/>
                </a:solidFill>
              </a:rPr>
              <a:t>02:53:34.277 </a:t>
            </a:r>
            <a:r>
              <a:rPr lang="en-US" sz="1000" dirty="0" err="1">
                <a:solidFill>
                  <a:srgbClr val="000000"/>
                </a:solidFill>
              </a:rPr>
              <a:t>amt_impl.c:handleDiscoveryResp</a:t>
            </a:r>
            <a:r>
              <a:rPr lang="en-US" sz="1000" dirty="0">
                <a:solidFill>
                  <a:srgbClr val="000000"/>
                </a:solidFill>
              </a:rPr>
              <a:t>-- discovered relay </a:t>
            </a:r>
            <a:r>
              <a:rPr lang="en-US" sz="1000" dirty="0" smtClean="0">
                <a:solidFill>
                  <a:srgbClr val="000000"/>
                </a:solidFill>
              </a:rPr>
              <a:t>address:</a:t>
            </a:r>
            <a:r>
              <a:rPr lang="en-US" sz="1000" b="1" dirty="0" smtClean="0">
                <a:solidFill>
                  <a:srgbClr val="0000FF"/>
                </a:solidFill>
              </a:rPr>
              <a:t>192.168.0.1</a:t>
            </a:r>
            <a:br>
              <a:rPr lang="en-US" sz="1000" b="1" dirty="0" smtClean="0">
                <a:solidFill>
                  <a:srgbClr val="0000FF"/>
                </a:solidFill>
              </a:rPr>
            </a:br>
            <a:endParaRPr lang="en-US" sz="1600" b="1" dirty="0" smtClean="0">
              <a:solidFill>
                <a:srgbClr val="0000FF"/>
              </a:solidFill>
            </a:endParaRPr>
          </a:p>
          <a:p>
            <a:pPr marL="457200" indent="-457200">
              <a:buAutoNum type="arabicParenBoth"/>
            </a:pPr>
            <a:r>
              <a:rPr lang="en-US" sz="1600" dirty="0" smtClean="0">
                <a:solidFill>
                  <a:srgbClr val="000000"/>
                </a:solidFill>
              </a:rPr>
              <a:t>To see all </a:t>
            </a:r>
            <a:r>
              <a:rPr lang="en-US" sz="1600" dirty="0">
                <a:solidFill>
                  <a:srgbClr val="000000"/>
                </a:solidFill>
              </a:rPr>
              <a:t>the traces, </a:t>
            </a:r>
            <a:r>
              <a:rPr lang="en-US" sz="1600" dirty="0" smtClean="0">
                <a:solidFill>
                  <a:srgbClr val="000000"/>
                </a:solidFill>
              </a:rPr>
              <a:t>uncomment</a:t>
            </a:r>
            <a:r>
              <a:rPr lang="en-US" sz="1600" i="1" dirty="0">
                <a:solidFill>
                  <a:srgbClr val="000000"/>
                </a:solidFill>
              </a:rPr>
              <a:t/>
            </a:r>
            <a:br>
              <a:rPr lang="en-US" sz="1600" i="1" dirty="0">
                <a:solidFill>
                  <a:srgbClr val="000000"/>
                </a:solidFill>
              </a:rPr>
            </a:br>
            <a:r>
              <a:rPr lang="en-US" sz="1600" i="1" dirty="0" err="1">
                <a:solidFill>
                  <a:srgbClr val="4343FF"/>
                </a:solidFill>
              </a:rPr>
              <a:t>amt_setTraceLevel</a:t>
            </a:r>
            <a:r>
              <a:rPr lang="en-US" sz="1600" i="1" dirty="0">
                <a:solidFill>
                  <a:srgbClr val="4343FF"/>
                </a:solidFill>
              </a:rPr>
              <a:t>(AMT_LEVEL_10); </a:t>
            </a:r>
            <a:r>
              <a:rPr lang="en-US" sz="1600" i="1" dirty="0" smtClean="0">
                <a:solidFill>
                  <a:srgbClr val="4343FF"/>
                </a:solidFill>
              </a:rPr>
              <a:t/>
            </a:r>
            <a:br>
              <a:rPr lang="en-US" sz="1600" i="1" dirty="0" smtClean="0">
                <a:solidFill>
                  <a:srgbClr val="4343FF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 </a:t>
            </a:r>
            <a:endParaRPr lang="en-US" sz="1600" i="1" dirty="0" smtClean="0">
              <a:solidFill>
                <a:srgbClr val="0000FF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4612" y="5484243"/>
            <a:ext cx="99357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</a:rPr>
              <a:t>Code location: …/amt_gw_lib_10/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  <a:t>examples</a:t>
            </a:r>
            <a:r>
              <a:rPr lang="en-US" sz="1600" dirty="0" smtClean="0">
                <a:solidFill>
                  <a:srgbClr val="000000"/>
                </a:solidFill>
              </a:rPr>
              <a:t>/ex1.c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-m32 -march=i686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ex1 ex1.c -I../include -L../lib/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lamt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lpthread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65408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 and where to get source code?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8453" y="1026839"/>
            <a:ext cx="1053117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0000"/>
                </a:solidFill>
              </a:rPr>
              <a:t>There are several AMT related projects in Cisco. Open source </a:t>
            </a:r>
            <a:r>
              <a:rPr lang="en-US" sz="2000" b="1" i="1" dirty="0" err="1" smtClean="0">
                <a:solidFill>
                  <a:srgbClr val="000000"/>
                </a:solidFill>
              </a:rPr>
              <a:t>amt_gw_lib</a:t>
            </a:r>
            <a:r>
              <a:rPr lang="en-US" sz="2000" dirty="0" smtClean="0">
                <a:solidFill>
                  <a:srgbClr val="000000"/>
                </a:solidFill>
              </a:rPr>
              <a:t> is an effort under one of these projects.</a:t>
            </a:r>
            <a:br>
              <a:rPr lang="en-US" sz="2000" dirty="0" smtClean="0">
                <a:solidFill>
                  <a:srgbClr val="000000"/>
                </a:solidFill>
              </a:rPr>
            </a:br>
            <a:endParaRPr lang="en-US" sz="2000" dirty="0" smtClean="0">
              <a:solidFill>
                <a:srgbClr val="000000"/>
              </a:solidFill>
              <a:hlinkClick r:id="rId2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0000"/>
                </a:solidFill>
              </a:rPr>
              <a:t>The current version is 20140920, the initial public-accessible version</a:t>
            </a: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0000"/>
                </a:solidFill>
              </a:rPr>
              <a:t>The source code could be retrieved from </a:t>
            </a:r>
            <a:endParaRPr lang="en-US" sz="2000" dirty="0" smtClean="0">
              <a:solidFill>
                <a:srgbClr val="000000"/>
              </a:solidFill>
              <a:hlinkClick r:id="rId2"/>
            </a:endParaRPr>
          </a:p>
          <a:p>
            <a:pPr marL="800041" lvl="1" indent="-342900">
              <a:buFont typeface="Wingdings" panose="05000000000000000000" pitchFamily="2" charset="2"/>
              <a:buChar char="q"/>
            </a:pPr>
            <a:r>
              <a:rPr lang="en-US" sz="2000" u="sng" dirty="0" smtClean="0">
                <a:hlinkClick r:id="rId3"/>
              </a:rPr>
              <a:t>https</a:t>
            </a:r>
            <a:r>
              <a:rPr lang="en-US" sz="2000" u="sng" dirty="0">
                <a:hlinkClick r:id="rId3"/>
              </a:rPr>
              <a:t>://</a:t>
            </a:r>
            <a:r>
              <a:rPr lang="en-US" sz="2000" u="sng" dirty="0" smtClean="0">
                <a:hlinkClick r:id="rId3"/>
              </a:rPr>
              <a:t>github.com/cisco/SSMAMTtools.gif</a:t>
            </a:r>
            <a:endParaRPr lang="en-US" sz="2000" u="sng" dirty="0" smtClean="0"/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	-- If you have a Linux machine, you may get the code with </a:t>
            </a:r>
          </a:p>
          <a:p>
            <a:pPr lvl="1"/>
            <a:r>
              <a:rPr lang="en-US" sz="1800" i="1" dirty="0" smtClean="0">
                <a:solidFill>
                  <a:srgbClr val="000000"/>
                </a:solidFill>
              </a:rPr>
              <a:t>		</a:t>
            </a:r>
            <a:r>
              <a:rPr lang="en-US" sz="1800" i="1" dirty="0" err="1" smtClean="0">
                <a:solidFill>
                  <a:srgbClr val="000000"/>
                </a:solidFill>
              </a:rPr>
              <a:t>git</a:t>
            </a:r>
            <a:r>
              <a:rPr lang="en-US" sz="1800" i="1" dirty="0" smtClean="0">
                <a:solidFill>
                  <a:srgbClr val="000000"/>
                </a:solidFill>
              </a:rPr>
              <a:t> </a:t>
            </a:r>
            <a:r>
              <a:rPr lang="en-US" sz="1800" i="1" dirty="0">
                <a:solidFill>
                  <a:srgbClr val="000000"/>
                </a:solidFill>
              </a:rPr>
              <a:t>clone </a:t>
            </a:r>
            <a:r>
              <a:rPr lang="en-US" sz="1800" i="1" dirty="0">
                <a:solidFill>
                  <a:srgbClr val="000000"/>
                </a:solidFill>
                <a:hlinkClick r:id="rId3"/>
              </a:rPr>
              <a:t>https://</a:t>
            </a:r>
            <a:r>
              <a:rPr lang="en-US" sz="1800" i="1" dirty="0" smtClean="0">
                <a:solidFill>
                  <a:srgbClr val="000000"/>
                </a:solidFill>
                <a:hlinkClick r:id="rId3"/>
              </a:rPr>
              <a:t>github.com/cisco/SSMAMTtools.gif</a:t>
            </a:r>
            <a:r>
              <a:rPr lang="en-US" sz="1800" i="1" dirty="0" smtClean="0">
                <a:solidFill>
                  <a:srgbClr val="000000"/>
                </a:solidFill>
              </a:rPr>
              <a:t>  now.</a:t>
            </a:r>
          </a:p>
          <a:p>
            <a:pPr lvl="1"/>
            <a:r>
              <a:rPr lang="en-US" sz="1800" i="1" dirty="0">
                <a:solidFill>
                  <a:srgbClr val="000000"/>
                </a:solidFill>
              </a:rPr>
              <a:t>	</a:t>
            </a:r>
            <a:r>
              <a:rPr lang="en-US" sz="1800" i="1" dirty="0" smtClean="0">
                <a:solidFill>
                  <a:srgbClr val="000000"/>
                </a:solidFill>
              </a:rPr>
              <a:t>-- Otherwise, please wait…</a:t>
            </a:r>
            <a:br>
              <a:rPr lang="en-US" sz="1800" i="1" dirty="0" smtClean="0">
                <a:solidFill>
                  <a:srgbClr val="000000"/>
                </a:solidFill>
              </a:rPr>
            </a:br>
            <a:endParaRPr lang="en-US" sz="1800" i="1" dirty="0" smtClean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0000"/>
                </a:solidFill>
              </a:rPr>
              <a:t>This deck of slides could be obtained from 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-- …/[</a:t>
            </a:r>
            <a:r>
              <a:rPr lang="en-US" sz="2000" dirty="0" err="1" smtClean="0">
                <a:solidFill>
                  <a:srgbClr val="000000"/>
                </a:solidFill>
              </a:rPr>
              <a:t>amt_ge_lib</a:t>
            </a:r>
            <a:r>
              <a:rPr lang="en-US" sz="2000" dirty="0" smtClean="0">
                <a:solidFill>
                  <a:srgbClr val="000000"/>
                </a:solidFill>
              </a:rPr>
              <a:t>]/doc/amt-gw-lib-v5.pptx, or</a:t>
            </a:r>
          </a:p>
          <a:p>
            <a:pPr lvl="1"/>
            <a:r>
              <a:rPr lang="en-US" sz="2000" smtClean="0">
                <a:solidFill>
                  <a:srgbClr val="000000"/>
                </a:solidFill>
              </a:rPr>
              <a:t>-- </a:t>
            </a:r>
            <a:r>
              <a:rPr lang="en-US" sz="2000" smtClean="0">
                <a:solidFill>
                  <a:srgbClr val="000000"/>
                </a:solidFill>
                <a:hlinkClick r:id="rId4"/>
              </a:rPr>
              <a:t>https</a:t>
            </a:r>
            <a:r>
              <a:rPr lang="en-US" sz="2000">
                <a:solidFill>
                  <a:srgbClr val="000000"/>
                </a:solidFill>
                <a:hlinkClick r:id="rId4"/>
              </a:rPr>
              <a:t>://</a:t>
            </a:r>
            <a:r>
              <a:rPr lang="en-US" sz="2000" smtClean="0">
                <a:solidFill>
                  <a:srgbClr val="000000"/>
                </a:solidFill>
                <a:hlinkClick r:id="rId4"/>
              </a:rPr>
              <a:t>cisco.box.com/s/0e2zh32opzqrg24vlf3m</a:t>
            </a:r>
            <a:endParaRPr lang="en-US" sz="2000" smtClean="0">
              <a:solidFill>
                <a:srgbClr val="000000"/>
              </a:solidFill>
            </a:endParaRP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57544671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5" y="13115"/>
            <a:ext cx="11908972" cy="735030"/>
          </a:xfrm>
        </p:spPr>
        <p:txBody>
          <a:bodyPr/>
          <a:lstStyle/>
          <a:p>
            <a:r>
              <a:rPr lang="en-US" dirty="0" smtClean="0"/>
              <a:t>Example 2: Subscribe to a AMT channel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45684" y="748145"/>
            <a:ext cx="6163973" cy="44935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 spcCol="9144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 a AMT channel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unsigned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[1500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unsigned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("232.10.10.10"));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unsigned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srcIP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(“192.168.0.100"));</a:t>
            </a:r>
            <a:b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amt_handle_t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channelID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group,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srcIP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9010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AMT_CONNECT_REQ_RELAY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amt_read_event_t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={channelID,0};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while(1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 </a:t>
            </a:r>
            <a:r>
              <a:rPr 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amt_poll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1, 2000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401638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(n&gt;0)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401638" algn="l"/>
                <a:tab pos="69215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amt_recvfrom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channelID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1500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401638" algn="l"/>
                <a:tab pos="69215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0)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401638" algn="l"/>
                <a:tab pos="69215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received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 with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%u\n",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69215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("Oh, get errors with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amt_recvfrom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!!, Exit\n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  <a:p>
            <a:pPr>
              <a:tabLst>
                <a:tab pos="69215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69215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 </a:t>
            </a:r>
          </a:p>
          <a:p>
            <a:pPr>
              <a:tabLst>
                <a:tab pos="69215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 else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(n&lt;0)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69215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("Oh, get errors with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amt_poll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()!!, Exit\n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>
              <a:tabLst>
                <a:tab pos="69215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69215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tabLst>
                <a:tab pos="69215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7101" y="1170380"/>
            <a:ext cx="541338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Notes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sz="2000" dirty="0" smtClean="0">
                <a:solidFill>
                  <a:srgbClr val="000000"/>
                </a:solidFill>
              </a:rPr>
              <a:t>this program will establish a AMT connection and read packets from the channel.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sz="2000" i="1" dirty="0" smtClean="0">
                <a:solidFill>
                  <a:srgbClr val="000000"/>
                </a:solidFill>
              </a:rPr>
              <a:t>Error check is not complete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sz="2000" i="1" dirty="0" smtClean="0">
                <a:solidFill>
                  <a:srgbClr val="000000"/>
                </a:solidFill>
              </a:rPr>
              <a:t>more detail code could be found in 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rgbClr val="000000"/>
                </a:solidFill>
              </a:rPr>
              <a:t> </a:t>
            </a:r>
            <a:r>
              <a:rPr lang="en-US" sz="2000" i="1" dirty="0" smtClean="0">
                <a:solidFill>
                  <a:srgbClr val="000000"/>
                </a:solidFill>
              </a:rPr>
              <a:t>    …/</a:t>
            </a:r>
            <a:r>
              <a:rPr lang="en-US" sz="2000" dirty="0" smtClean="0">
                <a:solidFill>
                  <a:srgbClr val="000000"/>
                </a:solidFill>
              </a:rPr>
              <a:t>amt_gw_lib_10/test/</a:t>
            </a:r>
            <a:r>
              <a:rPr lang="en-US" sz="2000" dirty="0" err="1" smtClean="0">
                <a:solidFill>
                  <a:srgbClr val="000000"/>
                </a:solidFill>
              </a:rPr>
              <a:t>amtchk.c</a:t>
            </a:r>
            <a:endParaRPr lang="en-US" sz="2000" i="1" dirty="0" smtClean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5686" y="5241683"/>
            <a:ext cx="993573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</a:rPr>
              <a:t>Code location: …/amt_gw_lib_10/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examples</a:t>
            </a:r>
            <a:r>
              <a:rPr lang="en-US" sz="1600" dirty="0" smtClean="0">
                <a:solidFill>
                  <a:srgbClr val="000000"/>
                </a:solidFill>
              </a:rPr>
              <a:t>/ex2.c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-m32 -march=i686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ex2 ex2.c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-I../include -L../lib/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lamt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lpthread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ex2 192.168.1.1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61662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5" y="13115"/>
            <a:ext cx="11908972" cy="735030"/>
          </a:xfrm>
        </p:spPr>
        <p:txBody>
          <a:bodyPr/>
          <a:lstStyle/>
          <a:p>
            <a:r>
              <a:rPr lang="en-US" dirty="0" smtClean="0"/>
              <a:t>Example 2: Subscribe to a AMT channel – complete code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41515" y="748146"/>
            <a:ext cx="11908972" cy="5652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2" spcCol="9144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"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amt.h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[1500];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("232.10.10.10"));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srcIP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192.168.0.100"));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amt_handle_t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channelID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amt_read_event_t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2)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("usage: %s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\n",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1;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trace level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amt_setTraceLevel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(AMT_LEVEL_10);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amt_init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while((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amt_getStat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(NULL) &amp;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AMT_SSM_STATE_CONNECTED)!=AMT_SSM_STATE_CONNECTED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sleep(1);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 a AMT channel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channelID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group,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srcIP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9010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AMT_CONNECT_REQ_RELAY);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rs.handle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channelID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amt_poll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1, 2000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401638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(n&gt;0)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401638" algn="l"/>
                <a:tab pos="69215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amt_recvfrom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1500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401638" algn="l"/>
                <a:tab pos="69215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401638" algn="l"/>
                <a:tab pos="69215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("receive packet with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%u\n",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69215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Oh,get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errors with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amt_recvfrom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()!!\n"); </a:t>
            </a:r>
          </a:p>
          <a:p>
            <a:pPr>
              <a:tabLst>
                <a:tab pos="69215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69215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 </a:t>
            </a:r>
          </a:p>
          <a:p>
            <a:pPr>
              <a:tabLst>
                <a:tab pos="69215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 else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(n&lt;0)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69215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("Oh, get errors with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amt_poll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()!!, Exit\n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>
              <a:tabLst>
                <a:tab pos="69215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69215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tabLst>
                <a:tab pos="69215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amt_reset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25408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5" y="13115"/>
            <a:ext cx="11908972" cy="735030"/>
          </a:xfrm>
        </p:spPr>
        <p:txBody>
          <a:bodyPr/>
          <a:lstStyle/>
          <a:p>
            <a:r>
              <a:rPr lang="en-US" dirty="0" smtClean="0"/>
              <a:t>Example 3: </a:t>
            </a:r>
            <a:r>
              <a:rPr lang="en-US" dirty="0"/>
              <a:t>use </a:t>
            </a:r>
            <a:r>
              <a:rPr lang="en-US" dirty="0" err="1" smtClean="0">
                <a:solidFill>
                  <a:srgbClr val="000000"/>
                </a:solidFill>
              </a:rPr>
              <a:t>amt_addRecvHook</a:t>
            </a:r>
            <a:r>
              <a:rPr lang="en-US" dirty="0" smtClean="0"/>
              <a:t>() to receive packets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099458" y="1039092"/>
            <a:ext cx="9329056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 spcCol="9144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packetRecv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amt_handle_t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handle,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void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size,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void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401638" algn="l"/>
                <a:tab pos="692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("receive packet with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%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from channel:%p\n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handle);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a callback function to receive all packets</a:t>
            </a: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amt_addRecvHook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packetRecv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NULL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5540" y="4006036"/>
            <a:ext cx="104099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</a:rPr>
              <a:t>Code location: …/</a:t>
            </a:r>
            <a:r>
              <a:rPr lang="en-US" sz="1600" dirty="0" smtClean="0">
                <a:solidFill>
                  <a:srgbClr val="000000"/>
                </a:solidFill>
              </a:rPr>
              <a:t>amt_gw_lib_10/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examples</a:t>
            </a:r>
            <a:r>
              <a:rPr lang="en-US" sz="1600" dirty="0" smtClean="0">
                <a:solidFill>
                  <a:srgbClr val="000000"/>
                </a:solidFill>
              </a:rPr>
              <a:t>/ex3.c</a:t>
            </a:r>
            <a:r>
              <a:rPr lang="en-US" sz="1600" dirty="0">
                <a:solidFill>
                  <a:srgbClr val="000000"/>
                </a:solidFill>
              </a:rPr>
              <a:t/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-m32 -march=i686 -o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ex3 ex3.c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-I../include -L../lib/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lamt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lpthread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ex3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192.168.1.1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9458" y="5347879"/>
            <a:ext cx="10765971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rgbClr val="000000"/>
                </a:solidFill>
              </a:rPr>
              <a:t>M</a:t>
            </a:r>
            <a:r>
              <a:rPr lang="en-US" sz="2000" i="1" dirty="0" smtClean="0">
                <a:solidFill>
                  <a:srgbClr val="000000"/>
                </a:solidFill>
              </a:rPr>
              <a:t>ore </a:t>
            </a:r>
            <a:r>
              <a:rPr lang="en-US" sz="2000" i="1" dirty="0">
                <a:solidFill>
                  <a:srgbClr val="000000"/>
                </a:solidFill>
              </a:rPr>
              <a:t>detail code could be found </a:t>
            </a:r>
            <a:r>
              <a:rPr lang="en-US" sz="2000" i="1" dirty="0" smtClean="0">
                <a:solidFill>
                  <a:srgbClr val="000000"/>
                </a:solidFill>
              </a:rPr>
              <a:t>in …/</a:t>
            </a:r>
            <a:r>
              <a:rPr lang="en-US" sz="2000" dirty="0" smtClean="0">
                <a:solidFill>
                  <a:srgbClr val="000000"/>
                </a:solidFill>
              </a:rPr>
              <a:t>amt_gw_lib_10/test/</a:t>
            </a:r>
            <a:r>
              <a:rPr lang="en-US" sz="2000" dirty="0" err="1" smtClean="0">
                <a:solidFill>
                  <a:srgbClr val="000000"/>
                </a:solidFill>
              </a:rPr>
              <a:t>amtsink.c</a:t>
            </a:r>
            <a:endParaRPr lang="en-US" sz="2000" i="1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70591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5" y="13115"/>
            <a:ext cx="11908972" cy="735030"/>
          </a:xfrm>
        </p:spPr>
        <p:txBody>
          <a:bodyPr/>
          <a:lstStyle/>
          <a:p>
            <a:r>
              <a:rPr lang="en-US" dirty="0" smtClean="0"/>
              <a:t>Example 3: </a:t>
            </a:r>
            <a:r>
              <a:rPr lang="en-US" dirty="0"/>
              <a:t>use </a:t>
            </a:r>
            <a:r>
              <a:rPr lang="en-US" dirty="0" err="1" smtClean="0">
                <a:solidFill>
                  <a:srgbClr val="000000"/>
                </a:solidFill>
              </a:rPr>
              <a:t>amt_addRecvHook</a:t>
            </a:r>
            <a:r>
              <a:rPr lang="en-US" dirty="0" smtClean="0"/>
              <a:t>() – complete code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41515" y="904311"/>
            <a:ext cx="11908972" cy="43396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2" spcCol="9144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amt.h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packetRecv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amt_handle_t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handle, 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void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size,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void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("ex3: receive packet with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%u from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channel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:%p\n", size, handle);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[1500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("232.10.10.10"));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srcIP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192.168.0.100"));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amt_handle_t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2)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("usage: %s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\n",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1;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[1]));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 trace level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amt_setTraceLevel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(AMT_LEVEL_10);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call the initial function. 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amt_init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 a callback function to receive all packets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amt_addRecvHook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packetRecv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NULL);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open a channel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srcIP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9010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AMT_CONNECT_REQ_RELAY);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pause();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amt_reset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8943" y="5627914"/>
            <a:ext cx="409439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Note that the error check is skipped.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781769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5" y="13115"/>
            <a:ext cx="11908972" cy="735030"/>
          </a:xfrm>
        </p:spPr>
        <p:txBody>
          <a:bodyPr/>
          <a:lstStyle/>
          <a:p>
            <a:r>
              <a:rPr lang="en-US" dirty="0" smtClean="0"/>
              <a:t>Example 4: Receive a Video Stream and Render it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1996104" y="1332881"/>
            <a:ext cx="2767104" cy="1730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785396" y="1724909"/>
            <a:ext cx="1872343" cy="762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AMT Relay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(ASR 1k)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785394" y="4152272"/>
            <a:ext cx="1872343" cy="85996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AMT Gateway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(Test Client, Linux)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784896" y="4178957"/>
            <a:ext cx="2035629" cy="968832"/>
          </a:xfrm>
          <a:prstGeom prst="roundRect">
            <a:avLst/>
          </a:prstGeom>
          <a:solidFill>
            <a:srgbClr val="0000FF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Audio/Video Renderer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 (such as VLC)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129589" y="1800993"/>
            <a:ext cx="2028397" cy="4898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Multicast </a:t>
            </a:r>
            <a:r>
              <a:rPr lang="en-US" sz="1600" dirty="0" smtClean="0">
                <a:solidFill>
                  <a:srgbClr val="000000"/>
                </a:solidFill>
              </a:rPr>
              <a:t>Streamer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or packet feeder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454368" y="2541178"/>
            <a:ext cx="1349830" cy="41365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Media source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96104" y="1340183"/>
            <a:ext cx="276710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Source Machine (Linux)</a:t>
            </a:r>
          </a:p>
        </p:txBody>
      </p:sp>
      <p:sp>
        <p:nvSpPr>
          <p:cNvPr id="13" name="Up Arrow 12"/>
          <p:cNvSpPr/>
          <p:nvPr/>
        </p:nvSpPr>
        <p:spPr>
          <a:xfrm>
            <a:off x="2982328" y="2318036"/>
            <a:ext cx="293914" cy="223142"/>
          </a:xfrm>
          <a:prstGeom prst="upArrow">
            <a:avLst/>
          </a:prstGeom>
          <a:noFill/>
          <a:ln>
            <a:solidFill>
              <a:srgbClr val="0000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4" name="Right Arrow 13"/>
          <p:cNvSpPr/>
          <p:nvPr/>
        </p:nvSpPr>
        <p:spPr>
          <a:xfrm>
            <a:off x="4157986" y="1953374"/>
            <a:ext cx="1627410" cy="244922"/>
          </a:xfrm>
          <a:prstGeom prst="right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5" name="Down Arrow 14"/>
          <p:cNvSpPr/>
          <p:nvPr/>
        </p:nvSpPr>
        <p:spPr>
          <a:xfrm>
            <a:off x="6590938" y="3297751"/>
            <a:ext cx="261259" cy="892617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721566" y="2486907"/>
            <a:ext cx="1" cy="1610931"/>
          </a:xfrm>
          <a:prstGeom prst="line">
            <a:avLst/>
          </a:prstGeom>
          <a:ln w="1301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7657739" y="4465221"/>
            <a:ext cx="1295398" cy="122461"/>
          </a:xfrm>
          <a:prstGeom prst="rightArrow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971691" y="1608632"/>
            <a:ext cx="71205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SSM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45683" y="3000250"/>
            <a:ext cx="129394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AMT/SSM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60168" y="4043731"/>
            <a:ext cx="95891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unicast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3243" y="3398205"/>
            <a:ext cx="609282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buFontTx/>
              <a:buAutoNum type="arabicParenBoth"/>
            </a:pP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192.168.0.100</a:t>
            </a:r>
            <a:r>
              <a:rPr lang="en-US" sz="1400" dirty="0" smtClean="0">
                <a:solidFill>
                  <a:srgbClr val="000000"/>
                </a:solidFill>
              </a:rPr>
              <a:t>, </a:t>
            </a:r>
            <a:r>
              <a:rPr lang="en-US" sz="1400" dirty="0">
                <a:solidFill>
                  <a:srgbClr val="000000"/>
                </a:solidFill>
              </a:rPr>
              <a:t>232.200.0.1) – a mp4 stream @~450 kbps</a:t>
            </a:r>
          </a:p>
          <a:p>
            <a:pPr marL="342900" lvl="0" indent="-342900">
              <a:buFontTx/>
              <a:buAutoNum type="arabicParenBoth"/>
            </a:pP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192.168.0.100</a:t>
            </a:r>
            <a:r>
              <a:rPr lang="en-US" sz="1400" dirty="0" smtClean="0">
                <a:solidFill>
                  <a:srgbClr val="000000"/>
                </a:solidFill>
              </a:rPr>
              <a:t>, </a:t>
            </a:r>
            <a:r>
              <a:rPr lang="en-US" sz="1400" dirty="0">
                <a:solidFill>
                  <a:srgbClr val="000000"/>
                </a:solidFill>
              </a:rPr>
              <a:t>232.200.0.2) – a mp4 stream @~1.3 mbps</a:t>
            </a:r>
          </a:p>
        </p:txBody>
      </p:sp>
    </p:spTree>
    <p:extLst>
      <p:ext uri="{BB962C8B-B14F-4D97-AF65-F5344CB8AC3E}">
        <p14:creationId xmlns:p14="http://schemas.microsoft.com/office/powerpoint/2010/main" val="1527739191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5" y="13114"/>
            <a:ext cx="11908972" cy="835971"/>
          </a:xfrm>
        </p:spPr>
        <p:txBody>
          <a:bodyPr/>
          <a:lstStyle/>
          <a:p>
            <a:r>
              <a:rPr lang="en-US" dirty="0" smtClean="0"/>
              <a:t>Example 4: Media Streamer and render</a:t>
            </a:r>
            <a:br>
              <a:rPr lang="en-US" dirty="0" smtClean="0"/>
            </a:b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02151" y="967682"/>
            <a:ext cx="11032385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</a:rPr>
              <a:t>Source Streamer: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rgbClr val="000000"/>
                </a:solidFill>
              </a:rPr>
              <a:t>amtfeeder</a:t>
            </a:r>
            <a:r>
              <a:rPr lang="en-US" b="1" dirty="0" smtClean="0">
                <a:solidFill>
                  <a:srgbClr val="000000"/>
                </a:solidFill>
              </a:rPr>
              <a:t>: </a:t>
            </a:r>
            <a:r>
              <a:rPr lang="en-US" dirty="0" smtClean="0">
                <a:solidFill>
                  <a:srgbClr val="000000"/>
                </a:solidFill>
              </a:rPr>
              <a:t>a streamer which reads the </a:t>
            </a:r>
            <a:r>
              <a:rPr lang="en-US" dirty="0">
                <a:solidFill>
                  <a:srgbClr val="000000"/>
                </a:solidFill>
              </a:rPr>
              <a:t>RTP packets </a:t>
            </a:r>
            <a:r>
              <a:rPr lang="en-US" dirty="0" smtClean="0">
                <a:solidFill>
                  <a:srgbClr val="000000"/>
                </a:solidFill>
              </a:rPr>
              <a:t>pre-recorded from a live streaming session (such as VLC streaming) and sends out the </a:t>
            </a:r>
            <a:r>
              <a:rPr lang="en-US" dirty="0" err="1" smtClean="0">
                <a:solidFill>
                  <a:srgbClr val="000000"/>
                </a:solidFill>
              </a:rPr>
              <a:t>rtp</a:t>
            </a:r>
            <a:r>
              <a:rPr lang="en-US" dirty="0" smtClean="0">
                <a:solidFill>
                  <a:srgbClr val="000000"/>
                </a:solidFill>
              </a:rPr>
              <a:t> packets in exactly timing to SSM.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sz="2800" b="1" dirty="0" smtClean="0">
                <a:solidFill>
                  <a:srgbClr val="000000"/>
                </a:solidFill>
              </a:rPr>
              <a:t>Rendering with VLC as an 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VLC: rtp://@:9010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70" y="2382253"/>
            <a:ext cx="10329946" cy="160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541" y="4584031"/>
            <a:ext cx="5802648" cy="177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03423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5" y="13114"/>
            <a:ext cx="11908972" cy="835971"/>
          </a:xfrm>
        </p:spPr>
        <p:txBody>
          <a:bodyPr/>
          <a:lstStyle/>
          <a:p>
            <a:r>
              <a:rPr lang="en-US" dirty="0" smtClean="0"/>
              <a:t>Example 4: stream receiving code for VLC 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50373" y="1345816"/>
            <a:ext cx="6629397" cy="3600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 spcCol="9144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packetRecv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amt_handle_t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handle,  void *_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size,  void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char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(unsigned char *)_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renderIP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static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ex_sock_t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=NULL;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short sport=0;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NULL) { // to the render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sport=0;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ex_makeUDPSock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&amp;sport,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renderIP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9010);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EX_ERR_CHECK(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NULL, " ", _EMPTY);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ex_sendPacket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size);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-177346" y="6858000"/>
            <a:ext cx="104099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</a:rPr>
              <a:t>Code location: …/</a:t>
            </a:r>
            <a:r>
              <a:rPr lang="en-US" sz="1600" dirty="0" smtClean="0">
                <a:solidFill>
                  <a:srgbClr val="000000"/>
                </a:solidFill>
              </a:rPr>
              <a:t>amt_gw_lib_10/examples/ex3.c</a:t>
            </a:r>
            <a:r>
              <a:rPr lang="en-US" sz="1600" dirty="0">
                <a:solidFill>
                  <a:srgbClr val="000000"/>
                </a:solidFill>
              </a:rPr>
              <a:t/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-m32 -march=i686 -o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ex3 ex3.c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-I../include -L../lib/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lamt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lpthread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ex3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66.163.54.1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78315" y="1096571"/>
            <a:ext cx="50721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</a:rPr>
              <a:t>Notes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sz="1600" dirty="0" smtClean="0">
                <a:solidFill>
                  <a:srgbClr val="000000"/>
                </a:solidFill>
              </a:rPr>
              <a:t>An AMT channel is created to receive RTP packets</a:t>
            </a:r>
          </a:p>
          <a:p>
            <a:pPr marL="342900" indent="-342900">
              <a:lnSpc>
                <a:spcPct val="150000"/>
              </a:lnSpc>
              <a:buFontTx/>
              <a:buAutoNum type="arabicParenBoth"/>
            </a:pPr>
            <a:r>
              <a:rPr lang="en-US" sz="1600" dirty="0" smtClean="0">
                <a:solidFill>
                  <a:srgbClr val="000000"/>
                </a:solidFill>
              </a:rPr>
              <a:t>A </a:t>
            </a:r>
            <a:r>
              <a:rPr lang="en-US" sz="1600" dirty="0">
                <a:solidFill>
                  <a:srgbClr val="000000"/>
                </a:solidFill>
              </a:rPr>
              <a:t>socket is created to send the media stream to VLC player.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sz="1600" dirty="0" smtClean="0">
                <a:solidFill>
                  <a:srgbClr val="000000"/>
                </a:solidFill>
              </a:rPr>
              <a:t>The code location: </a:t>
            </a:r>
            <a:r>
              <a:rPr lang="en-US" sz="1600" dirty="0">
                <a:solidFill>
                  <a:srgbClr val="000000"/>
                </a:solidFill>
              </a:rPr>
              <a:t>…/</a:t>
            </a:r>
            <a:r>
              <a:rPr lang="en-US" sz="1600" dirty="0" smtClean="0">
                <a:solidFill>
                  <a:srgbClr val="000000"/>
                </a:solidFill>
              </a:rPr>
              <a:t>amt_gw_lib_10/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examples</a:t>
            </a:r>
            <a:r>
              <a:rPr lang="en-US" sz="1600" dirty="0" smtClean="0">
                <a:solidFill>
                  <a:srgbClr val="000000"/>
                </a:solidFill>
              </a:rPr>
              <a:t>/ex4.c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-m32 -march=i686 -o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ex4 ex4.c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-I../include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–I../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ex_sock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-L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../lib/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lamt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lpthread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sz="1600" dirty="0">
                <a:solidFill>
                  <a:srgbClr val="000000"/>
                </a:solidFill>
              </a:rPr>
              <a:t>e</a:t>
            </a:r>
            <a:r>
              <a:rPr lang="en-US" sz="1600" dirty="0" smtClean="0">
                <a:solidFill>
                  <a:srgbClr val="000000"/>
                </a:solidFill>
              </a:rPr>
              <a:t>x4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192.168.1.1 192.168.101.x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sz="1600" dirty="0" smtClean="0">
                <a:solidFill>
                  <a:srgbClr val="000000"/>
                </a:solidFill>
              </a:rPr>
              <a:t>The full feature code could be found in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  …/amt_gw_lib_10/test/</a:t>
            </a:r>
            <a:r>
              <a:rPr lang="en-US" sz="1600" dirty="0" err="1" smtClean="0">
                <a:solidFill>
                  <a:srgbClr val="000000"/>
                </a:solidFill>
              </a:rPr>
              <a:t>amtstream.c</a:t>
            </a:r>
            <a:endParaRPr lang="en-US" sz="16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282805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5" y="13114"/>
            <a:ext cx="11908972" cy="835971"/>
          </a:xfrm>
        </p:spPr>
        <p:txBody>
          <a:bodyPr/>
          <a:lstStyle/>
          <a:p>
            <a:r>
              <a:rPr lang="en-US" sz="3200" dirty="0" smtClean="0"/>
              <a:t>Example4: complete code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279853" y="849085"/>
            <a:ext cx="11908972" cy="544764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netinet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amt.h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ex_sock.h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_EMPTY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packetRecv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amt_handle_t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handle,  void *_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size,  void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char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(unsigned char *)_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renderIP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static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ex_sock_t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=NULL;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short sport=0;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NULL) { // to the render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sport=0;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ex_makeUDPSock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&amp;sport,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renderIP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9010);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EX_ERR_CHECK(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NULL, " ", _EMPTY);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ex_sendPacket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size);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char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[1500];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("232.200.0.1"));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srcIP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192.168.0.100"));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amt_handle_t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renderIP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3)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("usage: %s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renderIP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\n",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1;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[1]));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renderIP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[2]));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set trace level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amt_setTraceLevel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(AMT_LEVEL_10);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call the initial function.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amt_init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add a callback function to receive all packets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amt_addRecvHook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packetRecv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renderIP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open a channel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group,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srcIP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9010, AMT_CONNECT_REQ_RELAY);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pause();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amt_reset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643688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5" y="13115"/>
            <a:ext cx="11908972" cy="735030"/>
          </a:xfrm>
        </p:spPr>
        <p:txBody>
          <a:bodyPr/>
          <a:lstStyle/>
          <a:p>
            <a:r>
              <a:rPr lang="en-US" sz="4000" dirty="0" smtClean="0"/>
              <a:t>Further work on audio/video renderer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1830175" y="1309394"/>
            <a:ext cx="2767104" cy="1730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19467" y="1701422"/>
            <a:ext cx="1872343" cy="762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AMT Relay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(ASR 1k)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97279" y="4166881"/>
            <a:ext cx="4032748" cy="1375549"/>
          </a:xfrm>
          <a:prstGeom prst="roundRect">
            <a:avLst/>
          </a:prstGeom>
          <a:solidFill>
            <a:srgbClr val="0000FF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Audio/video Renderer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961148" y="1777506"/>
            <a:ext cx="2030910" cy="4898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Multicast Streamer</a:t>
            </a:r>
            <a:r>
              <a:rPr lang="en-US" sz="1600" dirty="0" smtClean="0">
                <a:solidFill>
                  <a:srgbClr val="000000"/>
                </a:solidFill>
              </a:rPr>
              <a:t>/ packet feeder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288439" y="2517691"/>
            <a:ext cx="1349830" cy="41365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Media source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30175" y="1316696"/>
            <a:ext cx="276710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Source Machine (Linux)</a:t>
            </a:r>
          </a:p>
        </p:txBody>
      </p:sp>
      <p:sp>
        <p:nvSpPr>
          <p:cNvPr id="13" name="Up Arrow 12"/>
          <p:cNvSpPr/>
          <p:nvPr/>
        </p:nvSpPr>
        <p:spPr>
          <a:xfrm>
            <a:off x="2816399" y="2294549"/>
            <a:ext cx="293914" cy="223142"/>
          </a:xfrm>
          <a:prstGeom prst="upArrow">
            <a:avLst/>
          </a:prstGeom>
          <a:noFill/>
          <a:ln>
            <a:solidFill>
              <a:srgbClr val="0000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4" name="Right Arrow 13"/>
          <p:cNvSpPr/>
          <p:nvPr/>
        </p:nvSpPr>
        <p:spPr>
          <a:xfrm>
            <a:off x="3992057" y="1929887"/>
            <a:ext cx="1627410" cy="244922"/>
          </a:xfrm>
          <a:prstGeom prst="right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5" name="Down Arrow 14"/>
          <p:cNvSpPr/>
          <p:nvPr/>
        </p:nvSpPr>
        <p:spPr>
          <a:xfrm>
            <a:off x="6425009" y="3274264"/>
            <a:ext cx="261259" cy="892617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555637" y="2463420"/>
            <a:ext cx="1" cy="1610931"/>
          </a:xfrm>
          <a:prstGeom prst="line">
            <a:avLst/>
          </a:prstGeom>
          <a:ln w="1301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05762" y="1585145"/>
            <a:ext cx="71205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SSM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79754" y="2976763"/>
            <a:ext cx="129394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AMT/SSM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161789" y="4288849"/>
            <a:ext cx="3011038" cy="37527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AMT Gateway </a:t>
            </a:r>
          </a:p>
        </p:txBody>
      </p:sp>
    </p:spTree>
    <p:extLst>
      <p:ext uri="{BB962C8B-B14F-4D97-AF65-F5344CB8AC3E}">
        <p14:creationId xmlns:p14="http://schemas.microsoft.com/office/powerpoint/2010/main" val="3948979805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covered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Cisco drives effort to have open source AMT gateway library available to the public.</a:t>
            </a:r>
          </a:p>
          <a:p>
            <a:r>
              <a:rPr lang="en-US" dirty="0" smtClean="0"/>
              <a:t>The initial version is available from the github.com under </a:t>
            </a:r>
            <a:r>
              <a:rPr lang="en-US" dirty="0" smtClean="0">
                <a:hlinkClick r:id="rId2"/>
              </a:rPr>
              <a:t>Cisco fork</a:t>
            </a:r>
            <a:r>
              <a:rPr lang="en-US" dirty="0"/>
              <a:t> </a:t>
            </a:r>
            <a:r>
              <a:rPr lang="en-US" dirty="0" smtClean="0"/>
              <a:t>and the library will be updated time by time.</a:t>
            </a:r>
          </a:p>
          <a:p>
            <a:r>
              <a:rPr lang="en-US" dirty="0" smtClean="0"/>
              <a:t>Introduction to the AMT lib and detail APIs</a:t>
            </a:r>
          </a:p>
          <a:p>
            <a:r>
              <a:rPr lang="en-US" dirty="0" smtClean="0"/>
              <a:t>In addition to the AMT lib, there are 4 examples of code in the repository to demonstrate how to use the library.</a:t>
            </a:r>
          </a:p>
          <a:p>
            <a:r>
              <a:rPr lang="en-US" dirty="0" smtClean="0"/>
              <a:t>5 test programs with the complete source code to check relay setup and AMT channels are included in the repository.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99886"/>
      </p:ext>
    </p:extLst>
  </p:cSld>
  <p:clrMapOvr>
    <a:masterClrMapping/>
  </p:clrMapOvr>
  <p:transition xmlns:p14="http://schemas.microsoft.com/office/powerpoint/2010/main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67896" y="2742025"/>
            <a:ext cx="85074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AMT Relay Setup and Check</a:t>
            </a:r>
          </a:p>
          <a:p>
            <a:r>
              <a:rPr lang="en-US" sz="4800" b="1" dirty="0">
                <a:solidFill>
                  <a:schemeClr val="bg1"/>
                </a:solidFill>
              </a:rPr>
              <a:t>	</a:t>
            </a:r>
            <a:r>
              <a:rPr lang="en-US" sz="4800" b="1" dirty="0" smtClean="0">
                <a:solidFill>
                  <a:schemeClr val="bg1"/>
                </a:solidFill>
              </a:rPr>
              <a:t>	 </a:t>
            </a:r>
            <a:r>
              <a:rPr lang="en-US" sz="4400" b="1" dirty="0" smtClean="0">
                <a:solidFill>
                  <a:schemeClr val="bg1"/>
                </a:solidFill>
              </a:rPr>
              <a:t>– with ASR 1k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833647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723576"/>
      </p:ext>
    </p:extLst>
  </p:cSld>
  <p:clrMapOvr>
    <a:masterClrMapping/>
  </p:clrMapOvr>
  <p:transition xmlns:p14="http://schemas.microsoft.com/office/powerpoint/2010/main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4" descr="https://encrypted-tbn3.gstatic.com/images?q=tbn:ANd9GcQGLOpWJoUi7R45XMjrOCeOJJCcWjdX2a6iDQrE5mbs2sCBgZK9DbRcxmn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32" y="2204126"/>
            <a:ext cx="975393" cy="81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17" y="88286"/>
            <a:ext cx="11438251" cy="735030"/>
          </a:xfrm>
        </p:spPr>
        <p:txBody>
          <a:bodyPr/>
          <a:lstStyle/>
          <a:p>
            <a:r>
              <a:rPr lang="en-US" dirty="0" smtClean="0"/>
              <a:t>AMT Environment in this Workshop</a:t>
            </a:r>
            <a:endParaRPr lang="en-US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83" y="2320020"/>
            <a:ext cx="583865" cy="58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Oval 36"/>
          <p:cNvSpPr/>
          <p:nvPr/>
        </p:nvSpPr>
        <p:spPr>
          <a:xfrm>
            <a:off x="6266573" y="1772702"/>
            <a:ext cx="2466474" cy="765699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/>
          </a:p>
        </p:txBody>
      </p:sp>
      <p:sp>
        <p:nvSpPr>
          <p:cNvPr id="77" name="Oval 76"/>
          <p:cNvSpPr/>
          <p:nvPr/>
        </p:nvSpPr>
        <p:spPr>
          <a:xfrm>
            <a:off x="4545216" y="3112787"/>
            <a:ext cx="2466474" cy="914228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/>
          </a:p>
        </p:txBody>
      </p:sp>
      <p:sp>
        <p:nvSpPr>
          <p:cNvPr id="38" name="Right Arrow 37"/>
          <p:cNvSpPr/>
          <p:nvPr/>
        </p:nvSpPr>
        <p:spPr>
          <a:xfrm>
            <a:off x="1344035" y="2355527"/>
            <a:ext cx="1526338" cy="191075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340483" y="2095937"/>
            <a:ext cx="14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SSM flows (232/8)</a:t>
            </a:r>
            <a:endParaRPr lang="en-US" sz="1200" b="1" dirty="0">
              <a:solidFill>
                <a:srgbClr val="000000"/>
              </a:solidFill>
            </a:endParaRPr>
          </a:p>
        </p:txBody>
      </p:sp>
      <p:cxnSp>
        <p:nvCxnSpPr>
          <p:cNvPr id="45" name="Straight Arrow Connector 44"/>
          <p:cNvCxnSpPr>
            <a:endCxn id="37" idx="2"/>
          </p:cNvCxnSpPr>
          <p:nvPr/>
        </p:nvCxnSpPr>
        <p:spPr>
          <a:xfrm flipV="1">
            <a:off x="3823325" y="2155552"/>
            <a:ext cx="2443248" cy="295512"/>
          </a:xfrm>
          <a:prstGeom prst="straightConnector1">
            <a:avLst/>
          </a:prstGeom>
          <a:ln w="762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 rot="21150889">
            <a:off x="4487255" y="1957438"/>
            <a:ext cx="14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SSM flows (232/8)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713957" y="1151095"/>
            <a:ext cx="3486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AMT Relay (ASR 1k)</a:t>
            </a:r>
          </a:p>
          <a:p>
            <a:r>
              <a:rPr lang="en-US" sz="1200" b="1" dirty="0" smtClean="0">
                <a:solidFill>
                  <a:srgbClr val="000000"/>
                </a:solidFill>
              </a:rPr>
              <a:t>PIM enabled I/F to </a:t>
            </a:r>
            <a:r>
              <a:rPr lang="en-US" sz="1200" b="1" dirty="0" err="1" smtClean="0">
                <a:solidFill>
                  <a:srgbClr val="000000"/>
                </a:solidFill>
              </a:rPr>
              <a:t>src</a:t>
            </a:r>
            <a:r>
              <a:rPr lang="en-US" sz="1200" b="1" dirty="0" smtClean="0">
                <a:solidFill>
                  <a:srgbClr val="000000"/>
                </a:solidFill>
              </a:rPr>
              <a:t> : G0/2/0: 192.168.0.1</a:t>
            </a:r>
          </a:p>
          <a:p>
            <a:r>
              <a:rPr lang="en-US" sz="1200" b="1" dirty="0" err="1" smtClean="0">
                <a:solidFill>
                  <a:srgbClr val="000000"/>
                </a:solidFill>
              </a:rPr>
              <a:t>Ucast</a:t>
            </a:r>
            <a:r>
              <a:rPr lang="en-US" sz="1200" b="1" dirty="0" smtClean="0">
                <a:solidFill>
                  <a:srgbClr val="000000"/>
                </a:solidFill>
              </a:rPr>
              <a:t> only I/F: G0/2/1: 192.168.1.1</a:t>
            </a:r>
          </a:p>
          <a:p>
            <a:r>
              <a:rPr lang="en-US" sz="1200" b="1" dirty="0" smtClean="0">
                <a:solidFill>
                  <a:srgbClr val="000000"/>
                </a:solidFill>
              </a:rPr>
              <a:t>PIM enabled I/F: G0/2/2: 192.168.2.1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22612" y="3005543"/>
            <a:ext cx="1984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SSM source streamer</a:t>
            </a:r>
          </a:p>
          <a:p>
            <a:r>
              <a:rPr lang="en-US" sz="1200" b="1" dirty="0" smtClean="0">
                <a:solidFill>
                  <a:srgbClr val="000000"/>
                </a:solidFill>
              </a:rPr>
              <a:t>(IP:192.168.0.100)</a:t>
            </a:r>
            <a:endParaRPr lang="en-US" sz="1200" b="1" dirty="0">
              <a:solidFill>
                <a:srgbClr val="000000"/>
              </a:solidFill>
            </a:endParaRPr>
          </a:p>
        </p:txBody>
      </p:sp>
      <p:cxnSp>
        <p:nvCxnSpPr>
          <p:cNvPr id="53" name="Straight Arrow Connector 52"/>
          <p:cNvCxnSpPr>
            <a:stCxn id="1033" idx="3"/>
          </p:cNvCxnSpPr>
          <p:nvPr/>
        </p:nvCxnSpPr>
        <p:spPr>
          <a:xfrm>
            <a:off x="1232048" y="2611953"/>
            <a:ext cx="1810062" cy="0"/>
          </a:xfrm>
          <a:prstGeom prst="straightConnector1">
            <a:avLst/>
          </a:prstGeom>
          <a:ln w="28575">
            <a:solidFill>
              <a:srgbClr val="00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640523" y="2691437"/>
            <a:ext cx="1406922" cy="554224"/>
          </a:xfrm>
          <a:prstGeom prst="straightConnector1">
            <a:avLst/>
          </a:prstGeom>
          <a:ln w="28575">
            <a:solidFill>
              <a:srgbClr val="00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3640523" y="2320020"/>
            <a:ext cx="2698240" cy="346757"/>
          </a:xfrm>
          <a:prstGeom prst="straightConnector1">
            <a:avLst/>
          </a:prstGeom>
          <a:ln w="28575">
            <a:solidFill>
              <a:srgbClr val="00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483" y="4763389"/>
            <a:ext cx="583865" cy="58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TextBox 160"/>
          <p:cNvSpPr txBox="1"/>
          <p:nvPr/>
        </p:nvSpPr>
        <p:spPr>
          <a:xfrm>
            <a:off x="9590844" y="4769695"/>
            <a:ext cx="1584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Client  /w AMT GW lib application</a:t>
            </a:r>
          </a:p>
        </p:txBody>
      </p:sp>
      <p:sp>
        <p:nvSpPr>
          <p:cNvPr id="164" name="TextBox 163"/>
          <p:cNvSpPr txBox="1"/>
          <p:nvPr/>
        </p:nvSpPr>
        <p:spPr>
          <a:xfrm rot="470579">
            <a:off x="7031169" y="2786973"/>
            <a:ext cx="904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AMT flow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025" name="Freeform 1024"/>
          <p:cNvSpPr/>
          <p:nvPr/>
        </p:nvSpPr>
        <p:spPr>
          <a:xfrm>
            <a:off x="3691815" y="2691437"/>
            <a:ext cx="5457510" cy="1981250"/>
          </a:xfrm>
          <a:custGeom>
            <a:avLst/>
            <a:gdLst>
              <a:gd name="connsiteX0" fmla="*/ 0 w 2396232"/>
              <a:gd name="connsiteY0" fmla="*/ 0 h 3128211"/>
              <a:gd name="connsiteX1" fmla="*/ 1961148 w 2396232"/>
              <a:gd name="connsiteY1" fmla="*/ 854242 h 3128211"/>
              <a:gd name="connsiteX2" fmla="*/ 2346158 w 2396232"/>
              <a:gd name="connsiteY2" fmla="*/ 1118937 h 3128211"/>
              <a:gd name="connsiteX3" fmla="*/ 2394285 w 2396232"/>
              <a:gd name="connsiteY3" fmla="*/ 2009274 h 3128211"/>
              <a:gd name="connsiteX4" fmla="*/ 2382253 w 2396232"/>
              <a:gd name="connsiteY4" fmla="*/ 3128211 h 312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6232" h="3128211">
                <a:moveTo>
                  <a:pt x="0" y="0"/>
                </a:moveTo>
                <a:cubicBezTo>
                  <a:pt x="785061" y="333876"/>
                  <a:pt x="1570122" y="667753"/>
                  <a:pt x="1961148" y="854242"/>
                </a:cubicBezTo>
                <a:cubicBezTo>
                  <a:pt x="2352174" y="1040731"/>
                  <a:pt x="2273969" y="926432"/>
                  <a:pt x="2346158" y="1118937"/>
                </a:cubicBezTo>
                <a:cubicBezTo>
                  <a:pt x="2418347" y="1311442"/>
                  <a:pt x="2388269" y="1674395"/>
                  <a:pt x="2394285" y="2009274"/>
                </a:cubicBezTo>
                <a:cubicBezTo>
                  <a:pt x="2400301" y="2344153"/>
                  <a:pt x="2391277" y="2736182"/>
                  <a:pt x="2382253" y="3128211"/>
                </a:cubicBez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Straight Arrow Connector 173"/>
          <p:cNvCxnSpPr/>
          <p:nvPr/>
        </p:nvCxnSpPr>
        <p:spPr>
          <a:xfrm flipV="1">
            <a:off x="8676351" y="1982092"/>
            <a:ext cx="1706896" cy="34039"/>
          </a:xfrm>
          <a:prstGeom prst="straightConnector1">
            <a:avLst/>
          </a:prstGeom>
          <a:ln w="76200">
            <a:solidFill>
              <a:srgbClr val="4343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8676351" y="2121513"/>
            <a:ext cx="1763592" cy="112924"/>
          </a:xfrm>
          <a:prstGeom prst="straightConnector1">
            <a:avLst/>
          </a:prstGeom>
          <a:ln w="28575">
            <a:solidFill>
              <a:srgbClr val="00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800070" y="1678061"/>
            <a:ext cx="14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SSM </a:t>
            </a:r>
            <a:r>
              <a:rPr lang="en-US" sz="1200" b="1" dirty="0">
                <a:solidFill>
                  <a:srgbClr val="000000"/>
                </a:solidFill>
              </a:rPr>
              <a:t>flows </a:t>
            </a:r>
            <a:r>
              <a:rPr lang="en-US" sz="1200" b="1" dirty="0" smtClean="0">
                <a:solidFill>
                  <a:srgbClr val="000000"/>
                </a:solidFill>
              </a:rPr>
              <a:t>(232/8)</a:t>
            </a:r>
            <a:endParaRPr lang="en-US" sz="1200" b="1" dirty="0">
              <a:solidFill>
                <a:srgbClr val="000000"/>
              </a:solidFill>
            </a:endParaRPr>
          </a:p>
        </p:txBody>
      </p:sp>
      <p:cxnSp>
        <p:nvCxnSpPr>
          <p:cNvPr id="185" name="Straight Arrow Connector 184"/>
          <p:cNvCxnSpPr>
            <a:stCxn id="77" idx="5"/>
          </p:cNvCxnSpPr>
          <p:nvPr/>
        </p:nvCxnSpPr>
        <p:spPr>
          <a:xfrm>
            <a:off x="6650483" y="3893129"/>
            <a:ext cx="2206055" cy="1061675"/>
          </a:xfrm>
          <a:prstGeom prst="straightConnector1">
            <a:avLst/>
          </a:prstGeom>
          <a:ln w="28575">
            <a:solidFill>
              <a:srgbClr val="00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1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832" y="1696327"/>
            <a:ext cx="639608" cy="639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7" name="TextBox 1046"/>
          <p:cNvSpPr txBox="1"/>
          <p:nvPr/>
        </p:nvSpPr>
        <p:spPr>
          <a:xfrm>
            <a:off x="8733047" y="5427553"/>
            <a:ext cx="175606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PC terminals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IP:192.168.2.</a:t>
            </a: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206" name="Right Arrow 205"/>
          <p:cNvSpPr/>
          <p:nvPr/>
        </p:nvSpPr>
        <p:spPr>
          <a:xfrm>
            <a:off x="552908" y="5693686"/>
            <a:ext cx="763169" cy="191075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/>
          </a:p>
        </p:txBody>
      </p:sp>
      <p:cxnSp>
        <p:nvCxnSpPr>
          <p:cNvPr id="207" name="Straight Arrow Connector 206"/>
          <p:cNvCxnSpPr/>
          <p:nvPr/>
        </p:nvCxnSpPr>
        <p:spPr>
          <a:xfrm>
            <a:off x="552908" y="5347254"/>
            <a:ext cx="654533" cy="0"/>
          </a:xfrm>
          <a:prstGeom prst="straightConnector1">
            <a:avLst/>
          </a:prstGeom>
          <a:ln w="28575">
            <a:solidFill>
              <a:srgbClr val="00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V="1">
            <a:off x="589052" y="6176490"/>
            <a:ext cx="690879" cy="1945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1436568" y="5607762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SSM flows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1436568" y="5963611"/>
            <a:ext cx="1098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AMT flow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1436567" y="5172933"/>
            <a:ext cx="1656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Network connection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82855" y="3508253"/>
            <a:ext cx="28592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sz="1100" b="1" dirty="0" smtClean="0">
                <a:solidFill>
                  <a:srgbClr val="000000"/>
                </a:solidFill>
              </a:rPr>
              <a:t>(</a:t>
            </a:r>
            <a:r>
              <a:rPr lang="en-US" sz="1100" b="1" dirty="0">
                <a:solidFill>
                  <a:srgbClr val="000000"/>
                </a:solidFill>
              </a:rPr>
              <a:t>192.168.0.100</a:t>
            </a:r>
            <a:r>
              <a:rPr lang="en-US" sz="1100" b="1" dirty="0" smtClean="0">
                <a:solidFill>
                  <a:srgbClr val="000000"/>
                </a:solidFill>
              </a:rPr>
              <a:t>, </a:t>
            </a:r>
            <a:r>
              <a:rPr lang="en-US" sz="1100" b="1" dirty="0">
                <a:solidFill>
                  <a:srgbClr val="000000"/>
                </a:solidFill>
              </a:rPr>
              <a:t>232.10.10.10)   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pPr lvl="1"/>
            <a:r>
              <a:rPr lang="en-US" sz="1100" dirty="0" smtClean="0">
                <a:solidFill>
                  <a:srgbClr val="000000"/>
                </a:solidFill>
              </a:rPr>
              <a:t>–- random packets @ 1 </a:t>
            </a:r>
            <a:r>
              <a:rPr lang="en-US" sz="1100" dirty="0" err="1">
                <a:solidFill>
                  <a:srgbClr val="000000"/>
                </a:solidFill>
              </a:rPr>
              <a:t>pps</a:t>
            </a:r>
            <a:endParaRPr lang="en-US" sz="1100" dirty="0">
              <a:solidFill>
                <a:srgbClr val="000000"/>
              </a:solidFill>
            </a:endParaRPr>
          </a:p>
          <a:p>
            <a:pPr marL="342900" indent="-342900">
              <a:buFontTx/>
              <a:buAutoNum type="arabicParenBoth"/>
            </a:pPr>
            <a:r>
              <a:rPr lang="en-US" sz="1100" b="1" dirty="0">
                <a:solidFill>
                  <a:srgbClr val="000000"/>
                </a:solidFill>
              </a:rPr>
              <a:t>(192.168.0.100, </a:t>
            </a:r>
            <a:r>
              <a:rPr lang="en-US" sz="1100" b="1" dirty="0" smtClean="0">
                <a:solidFill>
                  <a:srgbClr val="000000"/>
                </a:solidFill>
              </a:rPr>
              <a:t>232.10.10.100) </a:t>
            </a:r>
          </a:p>
          <a:p>
            <a:pPr lvl="1"/>
            <a:r>
              <a:rPr lang="en-US" sz="1100" dirty="0" smtClean="0">
                <a:solidFill>
                  <a:srgbClr val="000000"/>
                </a:solidFill>
              </a:rPr>
              <a:t>– random packet @1 </a:t>
            </a:r>
            <a:r>
              <a:rPr lang="en-US" sz="1100" dirty="0" err="1" smtClean="0">
                <a:solidFill>
                  <a:srgbClr val="000000"/>
                </a:solidFill>
              </a:rPr>
              <a:t>pps</a:t>
            </a:r>
            <a:endParaRPr lang="en-US" sz="1100" dirty="0" smtClean="0">
              <a:solidFill>
                <a:srgbClr val="000000"/>
              </a:solidFill>
            </a:endParaRPr>
          </a:p>
          <a:p>
            <a:pPr marL="342900" lvl="0" indent="-342900">
              <a:buFontTx/>
              <a:buAutoNum type="arabicParenBoth"/>
            </a:pPr>
            <a:r>
              <a:rPr lang="en-US" sz="1100" b="1" dirty="0" smtClean="0">
                <a:solidFill>
                  <a:srgbClr val="000000"/>
                </a:solidFill>
              </a:rPr>
              <a:t>(192.168.0.100, </a:t>
            </a:r>
            <a:r>
              <a:rPr lang="en-US" sz="1100" b="1" dirty="0">
                <a:solidFill>
                  <a:srgbClr val="000000"/>
                </a:solidFill>
              </a:rPr>
              <a:t>232.200.0.1) 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pPr lvl="1"/>
            <a:r>
              <a:rPr lang="en-US" sz="1100" dirty="0" smtClean="0">
                <a:solidFill>
                  <a:srgbClr val="000000"/>
                </a:solidFill>
              </a:rPr>
              <a:t>– an </a:t>
            </a:r>
            <a:r>
              <a:rPr lang="en-US" sz="1100" dirty="0">
                <a:solidFill>
                  <a:srgbClr val="000000"/>
                </a:solidFill>
              </a:rPr>
              <a:t>mp4 stream @~450 kbps</a:t>
            </a:r>
          </a:p>
          <a:p>
            <a:pPr marL="342900" lvl="0" indent="-342900">
              <a:buFontTx/>
              <a:buAutoNum type="arabicParenBoth"/>
            </a:pPr>
            <a:r>
              <a:rPr lang="en-US" sz="1100" b="1" dirty="0">
                <a:solidFill>
                  <a:srgbClr val="000000"/>
                </a:solidFill>
              </a:rPr>
              <a:t>(192.168.0.100, 232.200.0.2) 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pPr lvl="1"/>
            <a:r>
              <a:rPr lang="en-US" sz="1100" dirty="0" smtClean="0">
                <a:solidFill>
                  <a:srgbClr val="000000"/>
                </a:solidFill>
              </a:rPr>
              <a:t>– an </a:t>
            </a:r>
            <a:r>
              <a:rPr lang="en-US" sz="1100" dirty="0">
                <a:solidFill>
                  <a:srgbClr val="000000"/>
                </a:solidFill>
              </a:rPr>
              <a:t>mp4 stream @~1.3 mbps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96113" y="2586919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R1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5" name="Picture 4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511" y="1886874"/>
            <a:ext cx="1136600" cy="48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6" name="Picture 4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374" y="3304595"/>
            <a:ext cx="1136600" cy="48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0060150" y="2372936"/>
            <a:ext cx="175606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PC terminals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IP:192.168.1.</a:t>
            </a: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pic>
        <p:nvPicPr>
          <p:cNvPr id="4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345" y="1771662"/>
            <a:ext cx="583865" cy="58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887796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interface Loopback0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description </a:t>
            </a: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Loopback – </a:t>
            </a:r>
            <a:r>
              <a:rPr lang="en-US" sz="1800" dirty="0" err="1" smtClean="0">
                <a:solidFill>
                  <a:srgbClr val="000000"/>
                </a:solidFill>
                <a:latin typeface="+mn-lt"/>
              </a:rPr>
              <a:t>Anycast</a:t>
            </a: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 announcement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ip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address </a:t>
            </a: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192.168.255.1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255.255.255.255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!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interface </a:t>
            </a: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Loopback1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description </a:t>
            </a: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Admin Loopback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ip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address </a:t>
            </a: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192.168.255.101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255.255.255.255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!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interface Tunnel11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description AMT Tunnel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no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ip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address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ip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pim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sparse-mode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ip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igmp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version 3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+mn-lt"/>
              </a:rPr>
              <a:t> tunnel source </a:t>
            </a:r>
            <a:r>
              <a:rPr lang="en-US" sz="1800" b="1" dirty="0" smtClean="0">
                <a:solidFill>
                  <a:srgbClr val="000000"/>
                </a:solidFill>
                <a:latin typeface="+mn-lt"/>
              </a:rPr>
              <a:t>Loopback1</a:t>
            </a:r>
            <a:endParaRPr lang="en-US" sz="1800" b="1" dirty="0">
              <a:solidFill>
                <a:srgbClr val="00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tunnel mode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udp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multipoint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amt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relay traffic </a:t>
            </a:r>
            <a:r>
              <a:rPr lang="en-US" sz="1800" dirty="0" err="1" smtClean="0">
                <a:solidFill>
                  <a:srgbClr val="000000"/>
                </a:solidFill>
                <a:latin typeface="+mn-lt"/>
              </a:rPr>
              <a:t>ip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!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interface GigabitEthernet0/0/0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description Multicast source traffic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ip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address 192.168.0.1 255.255.255.0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ip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pim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sparse-mode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!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interface GigabitEthernet0/0/1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description Unicast only network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ip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address 192.168.1.1 255.255.255.0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!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+mn-lt"/>
              </a:rPr>
              <a:t>ip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pim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ssm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default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 Relay Configuration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9029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 Relay Check: </a:t>
            </a:r>
            <a:r>
              <a:rPr lang="en-US" dirty="0" err="1"/>
              <a:t>a</a:t>
            </a:r>
            <a:r>
              <a:rPr lang="en-US" dirty="0" err="1" smtClean="0"/>
              <a:t>nycast</a:t>
            </a:r>
            <a:r>
              <a:rPr lang="en-US" dirty="0" smtClean="0"/>
              <a:t> IP reachable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7551" y="1034715"/>
            <a:ext cx="6317755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Check if </a:t>
            </a:r>
            <a:r>
              <a:rPr lang="en-US" dirty="0" err="1"/>
              <a:t>a</a:t>
            </a:r>
            <a:r>
              <a:rPr lang="en-US" dirty="0" err="1" smtClean="0"/>
              <a:t>nycast</a:t>
            </a:r>
            <a:r>
              <a:rPr lang="en-US" dirty="0" smtClean="0"/>
              <a:t> address is reachable by using “ping”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106" y="1832284"/>
            <a:ext cx="6925010" cy="2878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0069325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 Relay Check: relay IP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7551" y="1034715"/>
            <a:ext cx="454804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Check if the relay returns the relay 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16" y="2237874"/>
            <a:ext cx="9249091" cy="908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55031" y="3729789"/>
            <a:ext cx="873492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000000"/>
                </a:solidFill>
              </a:rPr>
              <a:t>a</a:t>
            </a:r>
            <a:r>
              <a:rPr lang="en-US" i="1" dirty="0" err="1" smtClean="0">
                <a:solidFill>
                  <a:srgbClr val="000000"/>
                </a:solidFill>
              </a:rPr>
              <a:t>mtchk</a:t>
            </a:r>
            <a:r>
              <a:rPr lang="en-US" i="1" dirty="0" smtClean="0">
                <a:solidFill>
                  <a:srgbClr val="000000"/>
                </a:solidFill>
              </a:rPr>
              <a:t> is a program developed based on the </a:t>
            </a:r>
            <a:r>
              <a:rPr lang="en-US" i="1" dirty="0" err="1" smtClean="0">
                <a:solidFill>
                  <a:srgbClr val="000000"/>
                </a:solidFill>
              </a:rPr>
              <a:t>amt_gw_lib</a:t>
            </a:r>
            <a:r>
              <a:rPr lang="en-US" i="1" dirty="0" smtClean="0">
                <a:solidFill>
                  <a:srgbClr val="000000"/>
                </a:solidFill>
              </a:rPr>
              <a:t> presented in this workshop. It sets up a AMT channel between the client and the relay using the provided </a:t>
            </a:r>
            <a:r>
              <a:rPr lang="en-US" i="1" dirty="0" err="1" smtClean="0">
                <a:solidFill>
                  <a:srgbClr val="000000"/>
                </a:solidFill>
              </a:rPr>
              <a:t>anycast</a:t>
            </a:r>
            <a:r>
              <a:rPr lang="en-US" i="1" dirty="0" smtClean="0">
                <a:solidFill>
                  <a:srgbClr val="000000"/>
                </a:solidFill>
              </a:rPr>
              <a:t> IP. The source code is in …/[amt_gw_10]/test/</a:t>
            </a:r>
            <a:r>
              <a:rPr lang="en-US" i="1" dirty="0" err="1" smtClean="0">
                <a:solidFill>
                  <a:srgbClr val="000000"/>
                </a:solidFill>
              </a:rPr>
              <a:t>amtchk.c</a:t>
            </a:r>
            <a:endParaRPr lang="en-US" i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713248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 Relay Check: tunnel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7551" y="842209"/>
            <a:ext cx="6905801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Check if the AMT works correctly by subscribing a channel </a:t>
            </a:r>
          </a:p>
          <a:p>
            <a:pPr marL="800041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Feed packets to SSM</a:t>
            </a:r>
          </a:p>
          <a:p>
            <a:pPr marL="800041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041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041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041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041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041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041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25" y="1491915"/>
            <a:ext cx="10489586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6747" y="4355431"/>
            <a:ext cx="930556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rgbClr val="000000"/>
                </a:solidFill>
              </a:rPr>
              <a:t>amtfeeder</a:t>
            </a:r>
            <a:r>
              <a:rPr lang="en-US" i="1" dirty="0" smtClean="0">
                <a:solidFill>
                  <a:srgbClr val="000000"/>
                </a:solidFill>
              </a:rPr>
              <a:t> is a program developed based on the </a:t>
            </a:r>
            <a:r>
              <a:rPr lang="en-US" i="1" dirty="0" err="1" smtClean="0">
                <a:solidFill>
                  <a:srgbClr val="000000"/>
                </a:solidFill>
              </a:rPr>
              <a:t>amt_gw_lib</a:t>
            </a:r>
            <a:r>
              <a:rPr lang="en-US" i="1" dirty="0" smtClean="0">
                <a:solidFill>
                  <a:srgbClr val="000000"/>
                </a:solidFill>
              </a:rPr>
              <a:t> presented in this workshop. It generates a sequence of packets or read packets from a file and send them out to a SSM. The source code is in …/[amt_gw_10]/test/</a:t>
            </a:r>
            <a:r>
              <a:rPr lang="en-US" i="1" dirty="0" err="1" smtClean="0">
                <a:solidFill>
                  <a:srgbClr val="000000"/>
                </a:solidFill>
              </a:rPr>
              <a:t>amtfeeder.c</a:t>
            </a:r>
            <a:endParaRPr lang="en-US" i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99066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Cisco 2010 Color Palette">
      <a:dk1>
        <a:srgbClr val="0096D6"/>
      </a:dk1>
      <a:lt1>
        <a:srgbClr val="FFFFFF"/>
      </a:lt1>
      <a:dk2>
        <a:srgbClr val="6DB344"/>
      </a:dk2>
      <a:lt2>
        <a:srgbClr val="FFFFFF"/>
      </a:lt2>
      <a:accent1>
        <a:srgbClr val="0096D6"/>
      </a:accent1>
      <a:accent2>
        <a:srgbClr val="6DB344"/>
      </a:accent2>
      <a:accent3>
        <a:srgbClr val="ABDFF0"/>
      </a:accent3>
      <a:accent4>
        <a:srgbClr val="008041"/>
      </a:accent4>
      <a:accent5>
        <a:srgbClr val="B7D333"/>
      </a:accent5>
      <a:accent6>
        <a:srgbClr val="652D89"/>
      </a:accent6>
      <a:hlink>
        <a:srgbClr val="3CBADC"/>
      </a:hlink>
      <a:folHlink>
        <a:srgbClr val="A6A8AB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6D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template">
  <a:themeElements>
    <a:clrScheme name="Cisco 2010 Color Palette">
      <a:dk1>
        <a:srgbClr val="0096D6"/>
      </a:dk1>
      <a:lt1>
        <a:srgbClr val="FFFFFF"/>
      </a:lt1>
      <a:dk2>
        <a:srgbClr val="6DB344"/>
      </a:dk2>
      <a:lt2>
        <a:srgbClr val="FFFFFF"/>
      </a:lt2>
      <a:accent1>
        <a:srgbClr val="0096D6"/>
      </a:accent1>
      <a:accent2>
        <a:srgbClr val="6DB344"/>
      </a:accent2>
      <a:accent3>
        <a:srgbClr val="ABDFF0"/>
      </a:accent3>
      <a:accent4>
        <a:srgbClr val="008041"/>
      </a:accent4>
      <a:accent5>
        <a:srgbClr val="B7D333"/>
      </a:accent5>
      <a:accent6>
        <a:srgbClr val="652D89"/>
      </a:accent6>
      <a:hlink>
        <a:srgbClr val="3CBADC"/>
      </a:hlink>
      <a:folHlink>
        <a:srgbClr val="A6A8AB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6D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2841</Words>
  <Application>Microsoft Macintosh PowerPoint</Application>
  <PresentationFormat>Custom</PresentationFormat>
  <Paragraphs>705</Paragraphs>
  <Slides>40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template</vt:lpstr>
      <vt:lpstr>1_template</vt:lpstr>
      <vt:lpstr>EBU Workshop, 09/24/2014 Geneva Developing for SSM and AMT</vt:lpstr>
      <vt:lpstr>Content</vt:lpstr>
      <vt:lpstr>Project background and where to get source code?</vt:lpstr>
      <vt:lpstr>PowerPoint Presentation</vt:lpstr>
      <vt:lpstr>AMT Environment in this Workshop</vt:lpstr>
      <vt:lpstr>AMT Relay Configuration Example</vt:lpstr>
      <vt:lpstr>AMT Relay Check: anycast IP reachable</vt:lpstr>
      <vt:lpstr>AMT Relay Check: relay IP</vt:lpstr>
      <vt:lpstr>AMT Relay Check: tunnel</vt:lpstr>
      <vt:lpstr>AMT Relay Check: tunnel</vt:lpstr>
      <vt:lpstr>PowerPoint Presentation</vt:lpstr>
      <vt:lpstr>AMT Gateway Protocols Implementation and Status</vt:lpstr>
      <vt:lpstr>AMT Gateway Protocols Implementation and Status</vt:lpstr>
      <vt:lpstr>AMT Gateway Library: All APIs</vt:lpstr>
      <vt:lpstr>Typical Call-flows</vt:lpstr>
      <vt:lpstr>AMT Gateway Library: Architecture</vt:lpstr>
      <vt:lpstr>Socket code</vt:lpstr>
      <vt:lpstr>AMT Gateway Library: Source Code Structure</vt:lpstr>
      <vt:lpstr>AMT Gateway Library: amt_openChannel() </vt:lpstr>
      <vt:lpstr>AMT Gateway Library: amt_closeChannel()</vt:lpstr>
      <vt:lpstr>AMT Gateway Library: amt_poll()</vt:lpstr>
      <vt:lpstr>AMT Gateway Library: amt_recvfrom()</vt:lpstr>
      <vt:lpstr>AMT Gateway Library: amt_addRecvHook()</vt:lpstr>
      <vt:lpstr>AMT Gateway Library: amt_setTraceSink()/amt_setTraceLevel()</vt:lpstr>
      <vt:lpstr>PowerPoint Presentation</vt:lpstr>
      <vt:lpstr>AMT Environment in this Workshop</vt:lpstr>
      <vt:lpstr>Access Sample code</vt:lpstr>
      <vt:lpstr>Test Environment</vt:lpstr>
      <vt:lpstr>Example 1: find the relay address</vt:lpstr>
      <vt:lpstr>Example 2: Subscribe to a AMT channel</vt:lpstr>
      <vt:lpstr>Example 2: Subscribe to a AMT channel – complete code</vt:lpstr>
      <vt:lpstr>Example 3: use amt_addRecvHook() to receive packets</vt:lpstr>
      <vt:lpstr>Example 3: use amt_addRecvHook() – complete code</vt:lpstr>
      <vt:lpstr>Example 4: Receive a Video Stream and Render it</vt:lpstr>
      <vt:lpstr>Example 4: Media Streamer and render </vt:lpstr>
      <vt:lpstr>Example 4: stream receiving code for VLC </vt:lpstr>
      <vt:lpstr>Example4: complete code</vt:lpstr>
      <vt:lpstr>Further work on audio/video renderer</vt:lpstr>
      <vt:lpstr>What we covered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2013-09-20T12:43:06Z</dcterms:created>
  <dcterms:modified xsi:type="dcterms:W3CDTF">2014-09-23T14:12:06Z</dcterms:modified>
</cp:coreProperties>
</file>