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1"/>
  </p:sldMasterIdLst>
  <p:notesMasterIdLst>
    <p:notesMasterId r:id="rId40"/>
  </p:notesMasterIdLst>
  <p:sldIdLst>
    <p:sldId id="815" r:id="rId2"/>
    <p:sldId id="908" r:id="rId3"/>
    <p:sldId id="910" r:id="rId4"/>
    <p:sldId id="900" r:id="rId5"/>
    <p:sldId id="877" r:id="rId6"/>
    <p:sldId id="902" r:id="rId7"/>
    <p:sldId id="903" r:id="rId8"/>
    <p:sldId id="904" r:id="rId9"/>
    <p:sldId id="905" r:id="rId10"/>
    <p:sldId id="909" r:id="rId11"/>
    <p:sldId id="887" r:id="rId12"/>
    <p:sldId id="868" r:id="rId13"/>
    <p:sldId id="875" r:id="rId14"/>
    <p:sldId id="872" r:id="rId15"/>
    <p:sldId id="876" r:id="rId16"/>
    <p:sldId id="878" r:id="rId17"/>
    <p:sldId id="906" r:id="rId18"/>
    <p:sldId id="880" r:id="rId19"/>
    <p:sldId id="882" r:id="rId20"/>
    <p:sldId id="881" r:id="rId21"/>
    <p:sldId id="883" r:id="rId22"/>
    <p:sldId id="884" r:id="rId23"/>
    <p:sldId id="885" r:id="rId24"/>
    <p:sldId id="886" r:id="rId25"/>
    <p:sldId id="888" r:id="rId26"/>
    <p:sldId id="899" r:id="rId27"/>
    <p:sldId id="889" r:id="rId28"/>
    <p:sldId id="890" r:id="rId29"/>
    <p:sldId id="891" r:id="rId30"/>
    <p:sldId id="892" r:id="rId31"/>
    <p:sldId id="893" r:id="rId32"/>
    <p:sldId id="894" r:id="rId33"/>
    <p:sldId id="896" r:id="rId34"/>
    <p:sldId id="897" r:id="rId35"/>
    <p:sldId id="898" r:id="rId36"/>
    <p:sldId id="901" r:id="rId37"/>
    <p:sldId id="911" r:id="rId38"/>
    <p:sldId id="907" r:id="rId39"/>
  </p:sldIdLst>
  <p:sldSz cx="12188825" cy="6858000"/>
  <p:notesSz cx="6858000" cy="9296400"/>
  <p:defaultTextStyle>
    <a:defPPr>
      <a:defRPr lang="en-US"/>
    </a:defPPr>
    <a:lvl1pPr marL="0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28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572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C3300"/>
    <a:srgbClr val="4343FF"/>
    <a:srgbClr val="0000A2"/>
    <a:srgbClr val="FCFDF5"/>
    <a:srgbClr val="DDF2FF"/>
    <a:srgbClr val="CC6600"/>
    <a:srgbClr val="766000"/>
    <a:srgbClr val="9E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5" autoAdjust="0"/>
    <p:restoredTop sz="94667" autoAdjust="0"/>
  </p:normalViewPr>
  <p:slideViewPr>
    <p:cSldViewPr snapToGrid="0" snapToObjects="1">
      <p:cViewPr varScale="1">
        <p:scale>
          <a:sx n="79" d="100"/>
          <a:sy n="79" d="100"/>
        </p:scale>
        <p:origin x="-714" y="-84"/>
      </p:cViewPr>
      <p:guideLst>
        <p:guide orient="horz" pos="429"/>
        <p:guide pos="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6BAB9-A208-C44A-90DB-0A9B66C4C999}" type="datetimeFigureOut">
              <a:rPr lang="en-US" smtClean="0"/>
              <a:t>9/19/2014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F0DBD-9DF1-AB46-98AF-B3C13BB4C3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5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8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2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4571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0DBD-9DF1-AB46-98AF-B3C13BB4C3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0DBD-9DF1-AB46-98AF-B3C13BB4C3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4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egue texture.jpg"/>
          <p:cNvPicPr>
            <a:picLocks noChangeAspect="1"/>
          </p:cNvPicPr>
          <p:nvPr userDrawn="1"/>
        </p:nvPicPr>
        <p:blipFill>
          <a:blip r:embed="rId2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539292" y="5948637"/>
            <a:ext cx="798577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47413" y="5948637"/>
            <a:ext cx="630456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0606" y="5948637"/>
            <a:ext cx="630456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3807683" y="831275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 rot="10800000" flipH="1">
            <a:off x="1095669" y="471678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 rot="10800000" flipH="1">
            <a:off x="1776212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7824455" y="6614160"/>
            <a:ext cx="1040145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9241869" y="6614161"/>
            <a:ext cx="874857" cy="15074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8" tIns="45715" rIns="91428" bIns="45715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921225" y="6719456"/>
            <a:ext cx="88316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3724579" y="6668598"/>
            <a:ext cx="1038871" cy="55463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6559405" y="1025239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7187313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 rot="10800000" flipH="1">
            <a:off x="454967" y="6708756"/>
            <a:ext cx="1040145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10714877" y="8318272"/>
            <a:ext cx="1040145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10880166" y="1731821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5026567" y="1981203"/>
            <a:ext cx="874857" cy="424307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2385"/>
            <a:ext cx="1216884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" y="6545269"/>
            <a:ext cx="12168841" cy="312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1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85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33"/>
            <a:ext cx="10813350" cy="2907239"/>
          </a:xfrm>
        </p:spPr>
        <p:txBody>
          <a:bodyPr/>
          <a:lstStyle>
            <a:lvl1pPr algn="l" defTabSz="9142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91" name="Group 67"/>
          <p:cNvGrpSpPr/>
          <p:nvPr userDrawn="1"/>
        </p:nvGrpSpPr>
        <p:grpSpPr>
          <a:xfrm>
            <a:off x="455617" y="301885"/>
            <a:ext cx="839969" cy="447811"/>
            <a:chOff x="609606" y="528528"/>
            <a:chExt cx="1444732" cy="763787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92" name="Rectangle 9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954502" y="528528"/>
              <a:ext cx="62081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57" name="Rectangle 5"/>
          <p:cNvSpPr>
            <a:spLocks noChangeArrowheads="1"/>
          </p:cNvSpPr>
          <p:nvPr userDrawn="1"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6" y="4785927"/>
            <a:ext cx="10810875" cy="395288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1" hasCustomPrompt="1"/>
          </p:nvPr>
        </p:nvSpPr>
        <p:spPr>
          <a:xfrm>
            <a:off x="314325" y="5273677"/>
            <a:ext cx="10829926" cy="400051"/>
          </a:xfrm>
        </p:spPr>
        <p:txBody>
          <a:bodyPr/>
          <a:lstStyle>
            <a:lvl1pPr marL="0" indent="0">
              <a:buFontTx/>
              <a:buNone/>
              <a:defRPr lang="en-US" sz="15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2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grpSp>
        <p:nvGrpSpPr>
          <p:cNvPr id="46" name="Group 45"/>
          <p:cNvGrpSpPr/>
          <p:nvPr userDrawn="1"/>
        </p:nvGrpSpPr>
        <p:grpSpPr>
          <a:xfrm>
            <a:off x="3" y="-2056030"/>
            <a:ext cx="13110173" cy="19379147"/>
            <a:chOff x="0" y="-2056029"/>
            <a:chExt cx="13110173" cy="19379146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0699" y="3308943"/>
              <a:ext cx="2305719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0" name="Rounded Rectangle 39"/>
            <p:cNvSpPr/>
            <p:nvPr userDrawn="1"/>
          </p:nvSpPr>
          <p:spPr>
            <a:xfrm>
              <a:off x="0" y="123668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2" name="Rounded Rectangle 41"/>
            <p:cNvSpPr/>
            <p:nvPr userDrawn="1"/>
          </p:nvSpPr>
          <p:spPr>
            <a:xfrm rot="10800000">
              <a:off x="1351370" y="424860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85" rtl="0" eaLnBrk="1" latinLnBrk="0" hangingPunct="1"/>
              <a:endParaRPr lang="en-US" sz="19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3" name="Rounded Rectangle 42"/>
            <p:cNvSpPr/>
            <p:nvPr userDrawn="1"/>
          </p:nvSpPr>
          <p:spPr>
            <a:xfrm>
              <a:off x="8778358" y="-2056029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4" name="Rounded Rectangle 43"/>
            <p:cNvSpPr/>
            <p:nvPr userDrawn="1"/>
          </p:nvSpPr>
          <p:spPr>
            <a:xfrm>
              <a:off x="10804454" y="2783785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45" name="Rounded Rectangle 44"/>
            <p:cNvSpPr/>
            <p:nvPr userDrawn="1"/>
          </p:nvSpPr>
          <p:spPr>
            <a:xfrm rot="10800000">
              <a:off x="4047043" y="174390"/>
              <a:ext cx="2305719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36693"/>
            <a:ext cx="10813350" cy="2918779"/>
          </a:xfrm>
        </p:spPr>
        <p:txBody>
          <a:bodyPr/>
          <a:lstStyle>
            <a:lvl1pPr>
              <a:lnSpc>
                <a:spcPct val="90000"/>
              </a:lnSpc>
              <a:defRPr sz="600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73"/>
            <a:ext cx="10813351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455615" y="304803"/>
            <a:ext cx="841815" cy="447676"/>
            <a:chOff x="384" y="331"/>
            <a:chExt cx="912" cy="485"/>
          </a:xfrm>
        </p:grpSpPr>
        <p:sp>
          <p:nvSpPr>
            <p:cNvPr id="54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8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9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1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3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85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 userDrawn="1"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chemeClr val="bg2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chemeClr val="bg2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14325" y="4782761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1"/>
          </p:nvPr>
        </p:nvSpPr>
        <p:spPr>
          <a:xfrm>
            <a:off x="314325" y="5273255"/>
            <a:ext cx="10814050" cy="384175"/>
          </a:xfrm>
        </p:spPr>
        <p:txBody>
          <a:bodyPr/>
          <a:lstStyle>
            <a:lvl1pPr marL="0" indent="0">
              <a:buFontTx/>
              <a:buNone/>
              <a:defRPr lang="en-US" sz="15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1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831273"/>
            <a:ext cx="11424907" cy="5478087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3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6189" y="831273"/>
            <a:ext cx="5360092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15987" y="831273"/>
            <a:ext cx="5628454" cy="5474174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9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5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67" y="13115"/>
            <a:ext cx="11438251" cy="651903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60" y="13115"/>
            <a:ext cx="11438251" cy="735030"/>
          </a:xfrm>
        </p:spPr>
        <p:txBody>
          <a:bodyPr/>
          <a:lstStyle>
            <a:lvl1pPr algn="l" defTabSz="914285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08618" y="841664"/>
            <a:ext cx="5392882" cy="5467696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Bef>
                <a:spcPts val="1480"/>
              </a:spcBef>
              <a:buNone/>
              <a:defRPr sz="2300">
                <a:solidFill>
                  <a:srgbClr val="435153"/>
                </a:solidFill>
                <a:latin typeface="+mj-lt"/>
              </a:defRPr>
            </a:lvl1pPr>
            <a:lvl2pPr marL="749252" indent="-3429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92873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5883" y="1600205"/>
            <a:ext cx="3495823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7" y="1600201"/>
            <a:ext cx="3457733" cy="4362451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4" y="1600201"/>
            <a:ext cx="3510635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11" y="100584"/>
            <a:ext cx="355701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3401" y="100584"/>
            <a:ext cx="346557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0758" y="100584"/>
            <a:ext cx="3511296" cy="1152144"/>
          </a:xfrm>
        </p:spPr>
        <p:txBody>
          <a:bodyPr anchor="b" anchorCtr="0">
            <a:noAutofit/>
          </a:bodyPr>
          <a:lstStyle>
            <a:lvl1pPr marL="0" marR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1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285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003473" y="862445"/>
            <a:ext cx="5049982" cy="5455228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29" y="0"/>
            <a:ext cx="12205754" cy="68580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 userDrawn="1"/>
        </p:nvSpPr>
        <p:spPr>
          <a:xfrm>
            <a:off x="859367" y="3060489"/>
            <a:ext cx="2467343" cy="646331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8409358" y="3708605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black">
          <a:xfrm>
            <a:off x="9088715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7921204" y="3697607"/>
            <a:ext cx="337641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9548392" y="3697607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 userDrawn="1"/>
        </p:nvSpPr>
        <p:spPr bwMode="black">
          <a:xfrm>
            <a:off x="8676490" y="3697607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black">
          <a:xfrm>
            <a:off x="7997133" y="2930181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black">
          <a:xfrm>
            <a:off x="8299525" y="272082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black">
          <a:xfrm>
            <a:off x="8607334" y="2930183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black">
          <a:xfrm>
            <a:off x="8908364" y="308244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black">
          <a:xfrm>
            <a:off x="9216179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black">
          <a:xfrm>
            <a:off x="9523990" y="2720826"/>
            <a:ext cx="111191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black">
          <a:xfrm>
            <a:off x="9826374" y="2930181"/>
            <a:ext cx="111191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black">
          <a:xfrm>
            <a:off x="10134186" y="308244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1428" tIns="45715" rIns="91428" bIns="45715"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gue texture.jpg"/>
          <p:cNvPicPr>
            <a:picLocks noChangeAspect="1"/>
          </p:cNvPicPr>
          <p:nvPr/>
        </p:nvPicPr>
        <p:blipFill>
          <a:blip r:embed="rId10" cstate="print"/>
          <a:srcRect t="95236" r="2996"/>
          <a:stretch>
            <a:fillRect/>
          </a:stretch>
        </p:blipFill>
        <p:spPr>
          <a:xfrm>
            <a:off x="444384" y="6381456"/>
            <a:ext cx="11300057" cy="1638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8" y="432215"/>
            <a:ext cx="11438253" cy="838200"/>
          </a:xfrm>
          <a:prstGeom prst="rect">
            <a:avLst/>
          </a:prstGeom>
        </p:spPr>
        <p:txBody>
          <a:bodyPr vert="horz" lIns="82284" tIns="45715" rIns="82284" bIns="45715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8" y="1339749"/>
            <a:ext cx="11438253" cy="4965699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54132" y="6570864"/>
            <a:ext cx="4559499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2" tIns="41055" rIns="82112" bIns="41055" anchor="b" anchorCtr="0">
            <a:spAutoFit/>
          </a:bodyPr>
          <a:lstStyle/>
          <a:p>
            <a:pPr algn="l" defTabSz="814285">
              <a:lnSpc>
                <a:spcPct val="100000"/>
              </a:lnSpc>
            </a:pPr>
            <a:r>
              <a:rPr lang="en-US" sz="700" dirty="0" smtClean="0">
                <a:solidFill>
                  <a:srgbClr val="C0C0C0"/>
                </a:solidFill>
                <a:latin typeface="+mj-lt"/>
              </a:rPr>
              <a:t>© 2013 Cisco and/or its affiliates. All rights reserved.</a:t>
            </a:r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545632" y="6569129"/>
            <a:ext cx="885593" cy="1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r>
              <a:rPr lang="en-US" sz="7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62290" y="6565025"/>
            <a:ext cx="276452" cy="190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2" tIns="41055" rIns="82112" bIns="41055" anchor="b">
            <a:spAutoFit/>
          </a:bodyPr>
          <a:lstStyle/>
          <a:p>
            <a:pPr algn="r" defTabSz="814285">
              <a:lnSpc>
                <a:spcPct val="100000"/>
              </a:lnSpc>
            </a:pPr>
            <a:fld id="{DFCF27A5-1A5B-48D3-A060-2758FFBB1ADD}" type="slidenum">
              <a:rPr lang="en-US" sz="700">
                <a:solidFill>
                  <a:srgbClr val="C0C0C0"/>
                </a:solidFill>
                <a:latin typeface="+mj-lt"/>
              </a:rPr>
              <a:pPr algn="r" defTabSz="814285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rgbClr val="C0C0C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01" r:id="rId3"/>
    <p:sldLayoutId id="2147483902" r:id="rId4"/>
    <p:sldLayoutId id="2147483931" r:id="rId5"/>
    <p:sldLayoutId id="2147483906" r:id="rId6"/>
    <p:sldLayoutId id="2147483911" r:id="rId7"/>
    <p:sldLayoutId id="2147483925" r:id="rId8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285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572" indent="-228572" algn="l" defTabSz="914285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352" indent="0" algn="l" defTabSz="914285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9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428" indent="-1588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889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588" indent="0" algn="l" defTabSz="914285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5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uanpe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ckert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id/draft-ietf-mboned-auto-multica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3810" TargetMode="External"/><Relationship Id="rId2" Type="http://schemas.openxmlformats.org/officeDocument/2006/relationships/hyperlink" Target="http://tools.ietf.org/html/rfc3376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ools.ietf.org/html/rfc367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sco/SSMAMTtools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sco/SSMAMTtool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5114" y="1236693"/>
            <a:ext cx="11783472" cy="2918779"/>
          </a:xfrm>
        </p:spPr>
        <p:txBody>
          <a:bodyPr/>
          <a:lstStyle/>
          <a:p>
            <a:r>
              <a:rPr lang="en-US" sz="3600" dirty="0"/>
              <a:t>EBU Workshop, 09/24/2014 </a:t>
            </a:r>
            <a:r>
              <a:rPr lang="en-US" sz="3600" dirty="0" smtClean="0"/>
              <a:t>Geneva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/>
              <a:t>Developing for SSM and AMT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9021" y="4155472"/>
            <a:ext cx="9369808" cy="1795346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Duanpei </a:t>
            </a:r>
            <a:r>
              <a:rPr lang="en-US" sz="2400" dirty="0" smtClean="0">
                <a:ea typeface="ＭＳ Ｐゴシック" pitchFamily="34" charset="-128"/>
              </a:rPr>
              <a:t>Wu, </a:t>
            </a:r>
            <a:r>
              <a:rPr lang="en-US" sz="2400" dirty="0">
                <a:ea typeface="ＭＳ Ｐゴシック" pitchFamily="34" charset="-128"/>
                <a:hlinkClick r:id="rId3"/>
              </a:rPr>
              <a:t>duanpei@cisco.com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Toerless </a:t>
            </a:r>
            <a:r>
              <a:rPr lang="en-US" sz="2400" dirty="0" smtClean="0">
                <a:ea typeface="ＭＳ Ｐゴシック" pitchFamily="34" charset="-128"/>
              </a:rPr>
              <a:t>Eckert,  </a:t>
            </a:r>
            <a:r>
              <a:rPr lang="en-US" sz="2400" dirty="0">
                <a:ea typeface="ＭＳ Ｐゴシック" pitchFamily="34" charset="-128"/>
                <a:hlinkClick r:id="rId4"/>
              </a:rPr>
              <a:t>eckert@cisco.com</a:t>
            </a:r>
            <a:endParaRPr lang="en-US" sz="2400" dirty="0">
              <a:ea typeface="ＭＳ Ｐゴシック" pitchFamily="34" charset="-128"/>
            </a:endParaRPr>
          </a:p>
          <a:p>
            <a:r>
              <a:rPr lang="en-US" sz="1900" dirty="0" smtClean="0"/>
              <a:t>Sept</a:t>
            </a:r>
            <a:r>
              <a:rPr lang="en-US" sz="1900" dirty="0"/>
              <a:t>. </a:t>
            </a:r>
            <a:r>
              <a:rPr lang="en-US" sz="1900" smtClean="0"/>
              <a:t>19, </a:t>
            </a:r>
            <a:r>
              <a:rPr lang="en-US" sz="1900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9140159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tunnel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842209"/>
            <a:ext cx="69058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AMT works correctly by subscribing a channel </a:t>
            </a: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Subscribe a channel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0" y="1896810"/>
            <a:ext cx="11204461" cy="202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340" y="4355430"/>
            <a:ext cx="98318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amtpoll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subscribes a AMT channel and prints out the packet received. The source code is in …/amt_gw_10/test/</a:t>
            </a:r>
            <a:r>
              <a:rPr lang="en-US" i="1" dirty="0" err="1" smtClean="0">
                <a:solidFill>
                  <a:srgbClr val="000000"/>
                </a:solidFill>
              </a:rPr>
              <a:t>amtpoll.c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94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7307" y="3055434"/>
            <a:ext cx="6486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AMT Gateway Library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804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5" y="0"/>
            <a:ext cx="11438251" cy="838200"/>
          </a:xfrm>
        </p:spPr>
        <p:txBody>
          <a:bodyPr/>
          <a:lstStyle/>
          <a:p>
            <a:r>
              <a:rPr lang="en-US" dirty="0" smtClean="0"/>
              <a:t>AMT Gateway Protocols </a:t>
            </a:r>
            <a:r>
              <a:rPr lang="en-US" dirty="0"/>
              <a:t>Implementation </a:t>
            </a:r>
            <a:r>
              <a:rPr lang="en-US" dirty="0" smtClean="0"/>
              <a:t>and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5" y="978196"/>
            <a:ext cx="11424907" cy="5331165"/>
          </a:xfrm>
        </p:spPr>
        <p:txBody>
          <a:bodyPr/>
          <a:lstStyle/>
          <a:p>
            <a:pPr marL="171419" indent="-171419"/>
            <a:r>
              <a:rPr lang="en-US" sz="3200" b="1" dirty="0">
                <a:solidFill>
                  <a:srgbClr val="000000"/>
                </a:solidFill>
                <a:hlinkClick r:id="rId2"/>
              </a:rPr>
              <a:t>Automatic Multicast </a:t>
            </a:r>
            <a:r>
              <a:rPr lang="en-US" sz="3200" b="1" dirty="0" smtClean="0">
                <a:solidFill>
                  <a:srgbClr val="000000"/>
                </a:solidFill>
                <a:hlinkClick r:id="rId2"/>
              </a:rPr>
              <a:t>Tunneling  </a:t>
            </a:r>
            <a:r>
              <a:rPr lang="en-US" sz="3200" b="1" dirty="0" smtClean="0">
                <a:solidFill>
                  <a:srgbClr val="000000"/>
                </a:solidFill>
              </a:rPr>
              <a:t>-- version 17</a:t>
            </a:r>
          </a:p>
          <a:p>
            <a:pPr marL="349199" lvl="1" indent="-171419"/>
            <a:r>
              <a:rPr lang="en-US" sz="2400" b="1" dirty="0" smtClean="0">
                <a:solidFill>
                  <a:srgbClr val="000000"/>
                </a:solidFill>
              </a:rPr>
              <a:t>Implemented</a:t>
            </a:r>
            <a:r>
              <a:rPr lang="en-US" sz="2400" b="1" i="1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2400" b="1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(1) Six messages: Relay Discovery, Relay Advertisement, Request, Membership Query , Membership Update and multicast </a:t>
            </a:r>
            <a:r>
              <a:rPr lang="en-US" sz="2000" i="1" dirty="0" err="1" smtClean="0">
                <a:solidFill>
                  <a:srgbClr val="000000"/>
                </a:solidFill>
              </a:rPr>
              <a:t>dataMIP</a:t>
            </a:r>
            <a:r>
              <a:rPr lang="en-US" sz="2000" i="1" dirty="0" smtClean="0">
                <a:solidFill>
                  <a:srgbClr val="000000"/>
                </a:solidFill>
              </a:rPr>
              <a:t> v4 complete; IP v6 in progress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(2) IP v4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</a:rPr>
              <a:t>(3) Periodic Three-way handshake :  Request 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Membership </a:t>
            </a:r>
            <a:r>
              <a:rPr lang="en-US" sz="2000" i="1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Queuy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membership Update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  <a:sym typeface="Wingdings" panose="05000000000000000000" pitchFamily="2" charset="2"/>
              </a:rPr>
              <a:t> 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(4) Retry with timing: initial time   2^#iterations</a:t>
            </a:r>
          </a:p>
          <a:p>
            <a:pPr marL="349199" lvl="1" indent="-171419"/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	(5) default timeout: as specified in protocols such as 125seconds for query interval</a:t>
            </a:r>
          </a:p>
          <a:p>
            <a:pPr marL="349199" lvl="1" indent="-171419"/>
            <a:r>
              <a:rPr lang="en-US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Not yet</a:t>
            </a:r>
            <a:r>
              <a:rPr lang="en-US" sz="2000" b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 implemented today:</a:t>
            </a:r>
            <a:endParaRPr lang="en-US" sz="2000" b="1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349199" lvl="1" indent="-171419"/>
            <a:r>
              <a:rPr 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(1) one message: Teardown (optional gateway message)</a:t>
            </a:r>
          </a:p>
          <a:p>
            <a:pPr marL="349199" lvl="1" indent="-171419"/>
            <a:r>
              <a:rPr lang="en-US" sz="2000" i="1" dirty="0">
                <a:solidFill>
                  <a:srgbClr val="000000"/>
                </a:solidFill>
                <a:sym typeface="Wingdings" panose="05000000000000000000" pitchFamily="2" charset="2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sym typeface="Wingdings" panose="05000000000000000000" pitchFamily="2" charset="2"/>
              </a:rPr>
              <a:t>(2) IP v6</a:t>
            </a:r>
            <a:endParaRPr lang="en-US" sz="20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sz="2400" dirty="0" smtClean="0"/>
          </a:p>
          <a:p>
            <a:pPr marL="171419" indent="-171419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009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55" y="0"/>
            <a:ext cx="11438251" cy="838200"/>
          </a:xfrm>
        </p:spPr>
        <p:txBody>
          <a:bodyPr/>
          <a:lstStyle/>
          <a:p>
            <a:r>
              <a:rPr lang="en-US" dirty="0" smtClean="0"/>
              <a:t>AMT </a:t>
            </a:r>
            <a:r>
              <a:rPr lang="en-US" dirty="0"/>
              <a:t>Gateway Protocols Implementation </a:t>
            </a:r>
            <a:r>
              <a:rPr lang="en-US" dirty="0" smtClean="0"/>
              <a:t>and 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895" y="978196"/>
            <a:ext cx="11424907" cy="5331165"/>
          </a:xfrm>
        </p:spPr>
        <p:txBody>
          <a:bodyPr/>
          <a:lstStyle/>
          <a:p>
            <a:pPr marL="171419" lvl="1" indent="-171419">
              <a:spcBef>
                <a:spcPts val="1480"/>
              </a:spcBef>
              <a:buSzPct val="90000"/>
              <a:buFont typeface="Arial" pitchFamily="34" charset="0"/>
              <a:buChar char="•"/>
            </a:pPr>
            <a:r>
              <a:rPr lang="fr-FR" sz="2400" b="1" dirty="0" smtClean="0">
                <a:solidFill>
                  <a:srgbClr val="000000"/>
                </a:solidFill>
              </a:rPr>
              <a:t>Internet </a:t>
            </a:r>
            <a:r>
              <a:rPr lang="fr-FR" sz="2400" b="1" dirty="0">
                <a:solidFill>
                  <a:srgbClr val="000000"/>
                </a:solidFill>
              </a:rPr>
              <a:t>Group Management Protocol, </a:t>
            </a:r>
            <a:r>
              <a:rPr lang="fr-FR" sz="2400" b="1" dirty="0" smtClean="0">
                <a:solidFill>
                  <a:srgbClr val="000000"/>
                </a:solidFill>
                <a:hlinkClick r:id="rId2"/>
              </a:rPr>
              <a:t>IGMPv3</a:t>
            </a:r>
            <a:r>
              <a:rPr lang="fr-FR" sz="2400" b="1" dirty="0" smtClean="0">
                <a:solidFill>
                  <a:srgbClr val="000000"/>
                </a:solidFill>
              </a:rPr>
              <a:t/>
            </a:r>
            <a:br>
              <a:rPr lang="fr-FR" sz="2400" b="1" dirty="0" smtClean="0">
                <a:solidFill>
                  <a:srgbClr val="000000"/>
                </a:solidFill>
              </a:rPr>
            </a:br>
            <a:r>
              <a:rPr lang="fr-FR" sz="2400" b="1" dirty="0" smtClean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Implemented</a:t>
            </a:r>
            <a:r>
              <a:rPr lang="fr-FR" sz="2400" dirty="0" smtClean="0">
                <a:solidFill>
                  <a:srgbClr val="000000"/>
                </a:solidFill>
              </a:rPr>
              <a:t>: </a:t>
            </a:r>
            <a:r>
              <a:rPr lang="fr-FR" sz="1800" dirty="0" smtClean="0">
                <a:solidFill>
                  <a:srgbClr val="000000"/>
                </a:solidFill>
              </a:rPr>
              <a:t>Version </a:t>
            </a:r>
            <a:r>
              <a:rPr lang="fr-FR" sz="1800" dirty="0">
                <a:solidFill>
                  <a:srgbClr val="000000"/>
                </a:solidFill>
              </a:rPr>
              <a:t>3 for IP </a:t>
            </a:r>
            <a:r>
              <a:rPr lang="fr-FR" sz="1800" dirty="0" smtClean="0">
                <a:solidFill>
                  <a:srgbClr val="000000"/>
                </a:solidFill>
              </a:rPr>
              <a:t>v4</a:t>
            </a:r>
            <a:endParaRPr lang="fr-FR" sz="1600" dirty="0">
              <a:solidFill>
                <a:srgbClr val="000000"/>
              </a:solidFill>
            </a:endParaRPr>
          </a:p>
          <a:p>
            <a:pPr marL="171419" indent="-171419"/>
            <a:r>
              <a:rPr lang="fr-FR" sz="2400" b="1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Multicast </a:t>
            </a:r>
            <a:r>
              <a:rPr lang="en-US" sz="2400" b="1" dirty="0">
                <a:solidFill>
                  <a:srgbClr val="000000"/>
                </a:solidFill>
              </a:rPr>
              <a:t>Listener </a:t>
            </a:r>
            <a:r>
              <a:rPr lang="en-US" sz="2400" b="1" dirty="0" smtClean="0">
                <a:solidFill>
                  <a:srgbClr val="000000"/>
                </a:solidFill>
              </a:rPr>
              <a:t>Discovery, </a:t>
            </a:r>
            <a:r>
              <a:rPr lang="en-US" sz="2400" b="1" dirty="0" smtClean="0">
                <a:solidFill>
                  <a:srgbClr val="000000"/>
                </a:solidFill>
                <a:hlinkClick r:id="rId3"/>
              </a:rPr>
              <a:t>MLDv2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349199" lvl="1" indent="-171419"/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dirty="0" smtClean="0">
                <a:solidFill>
                  <a:srgbClr val="000000"/>
                </a:solidFill>
              </a:rPr>
              <a:t>ot yet </a:t>
            </a:r>
            <a:r>
              <a:rPr lang="en-US" sz="1800" dirty="0" smtClean="0">
                <a:solidFill>
                  <a:srgbClr val="000000"/>
                </a:solidFill>
              </a:rPr>
              <a:t>implemented: </a:t>
            </a:r>
            <a:r>
              <a:rPr lang="en-US" sz="1800" dirty="0" smtClean="0">
                <a:solidFill>
                  <a:srgbClr val="000000"/>
                </a:solidFill>
              </a:rPr>
              <a:t>Version 2 </a:t>
            </a:r>
            <a:r>
              <a:rPr lang="en-US" sz="1800" dirty="0" smtClean="0">
                <a:solidFill>
                  <a:srgbClr val="000000"/>
                </a:solidFill>
              </a:rPr>
              <a:t> for IP v6</a:t>
            </a:r>
            <a:endParaRPr lang="fr-FR" sz="2400" dirty="0" smtClean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Socket Interface Extensions for Multicast Source Filters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Through socket lib,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linkClick r:id="rId4"/>
              </a:rPr>
              <a:t>setsockopt </a:t>
            </a:r>
            <a:r>
              <a:rPr lang="en-US" sz="1600" dirty="0" smtClean="0">
                <a:solidFill>
                  <a:srgbClr val="000000"/>
                </a:solidFill>
              </a:rPr>
              <a:t>(…, </a:t>
            </a:r>
            <a:r>
              <a:rPr lang="en-US" sz="1600" dirty="0" smtClean="0">
                <a:solidFill>
                  <a:srgbClr val="000000"/>
                </a:solidFill>
              </a:rPr>
              <a:t>IP_ADD_SOURCE_MEMBERSHIP, …) 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228600" indent="-220663"/>
            <a:r>
              <a:rPr lang="en-US" sz="2400" b="1" dirty="0" smtClean="0">
                <a:solidFill>
                  <a:srgbClr val="000000"/>
                </a:solidFill>
              </a:rPr>
              <a:t>Others </a:t>
            </a:r>
          </a:p>
          <a:p>
            <a:pPr marL="7937" indent="0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     </a:t>
            </a:r>
            <a:r>
              <a:rPr lang="en-US" sz="2000" b="1" i="1" dirty="0" smtClean="0">
                <a:solidFill>
                  <a:srgbClr val="000000"/>
                </a:solidFill>
              </a:rPr>
              <a:t>-- GNU C lib: such as Socket</a:t>
            </a:r>
          </a:p>
          <a:p>
            <a:pPr marL="7937" indent="0">
              <a:buNone/>
            </a:pPr>
            <a:r>
              <a:rPr lang="en-US" sz="2000" b="1" i="1" dirty="0">
                <a:solidFill>
                  <a:srgbClr val="000000"/>
                </a:solidFill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</a:rPr>
              <a:t>    -- </a:t>
            </a:r>
            <a:r>
              <a:rPr lang="en-US" sz="2000" b="1" i="1" dirty="0" smtClean="0">
                <a:solidFill>
                  <a:srgbClr val="000000"/>
                </a:solidFill>
              </a:rPr>
              <a:t>…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294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All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Feature APIs</a:t>
            </a:r>
          </a:p>
          <a:p>
            <a:pPr lvl="1" defTabSz="917575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amt_openChannel</a:t>
            </a:r>
            <a:r>
              <a:rPr lang="en-US" sz="1200" b="1" dirty="0">
                <a:solidFill>
                  <a:srgbClr val="000000"/>
                </a:solidFill>
                <a:cs typeface="Courier New" panose="02070309020205020404" pitchFamily="49" charset="0"/>
              </a:rPr>
              <a:t>() 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-- </a:t>
            </a:r>
            <a:r>
              <a:rPr lang="en-US" sz="1200" dirty="0">
                <a:solidFill>
                  <a:srgbClr val="000000"/>
                </a:solidFill>
                <a:cs typeface="Courier New" panose="02070309020205020404" pitchFamily="49" charset="0"/>
              </a:rPr>
              <a:t>open a 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channel through </a:t>
            </a:r>
            <a:r>
              <a:rPr lang="en-US" sz="1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ssm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or </a:t>
            </a:r>
            <a:r>
              <a:rPr lang="en-US" sz="12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with an option to try both and to use whichever gets first connected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amt_closeChanne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   </a:t>
            </a:r>
            <a:r>
              <a:rPr lang="en-US" sz="11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-- close the opened channel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amt_poll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	-- poll the channel status: data-in, data-close, data-err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amt_recvfrom</a:t>
            </a:r>
            <a:r>
              <a:rPr lang="en-US" sz="1200" b="1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()		</a:t>
            </a:r>
            <a:r>
              <a:rPr lang="en-US" sz="12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-- receive packets (buffered) from the network through AMT/SSM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Sink API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amt_addRecvHook</a:t>
            </a:r>
            <a:r>
              <a:rPr lang="en-US" sz="1400" b="1" dirty="0" smtClean="0">
                <a:solidFill>
                  <a:srgbClr val="000000"/>
                </a:solidFill>
              </a:rPr>
              <a:t>() 	</a:t>
            </a:r>
            <a:r>
              <a:rPr lang="en-US" sz="1200" dirty="0" smtClean="0">
                <a:solidFill>
                  <a:srgbClr val="000000"/>
                </a:solidFill>
              </a:rPr>
              <a:t>-- callback functions to send received packets from AMT/SSM to the App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1600" b="1" dirty="0" smtClean="0">
                <a:solidFill>
                  <a:srgbClr val="000000"/>
                </a:solidFill>
              </a:rPr>
              <a:t>Status Check API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amt_getState</a:t>
            </a:r>
            <a:r>
              <a:rPr lang="en-US" sz="1200" b="1" dirty="0" smtClean="0">
                <a:solidFill>
                  <a:srgbClr val="000000"/>
                </a:solidFill>
              </a:rPr>
              <a:t>() 		</a:t>
            </a:r>
            <a:r>
              <a:rPr lang="en-US" sz="1200" dirty="0" smtClean="0">
                <a:solidFill>
                  <a:srgbClr val="000000"/>
                </a:solidFill>
              </a:rPr>
              <a:t>-- Get the channel or relay state: joining, joined, etc.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Initialization/reset APIs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Amt_init</a:t>
            </a:r>
            <a:r>
              <a:rPr lang="en-US" sz="1200" b="1" dirty="0" smtClean="0">
                <a:solidFill>
                  <a:srgbClr val="000000"/>
                </a:solidFill>
              </a:rPr>
              <a:t>()		</a:t>
            </a:r>
            <a:r>
              <a:rPr lang="en-US" sz="1200" dirty="0" smtClean="0">
                <a:solidFill>
                  <a:srgbClr val="000000"/>
                </a:solidFill>
              </a:rPr>
              <a:t>-- do initialization (optional)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amt_reset</a:t>
            </a:r>
            <a:r>
              <a:rPr lang="en-US" sz="1200" b="1" dirty="0" smtClean="0">
                <a:solidFill>
                  <a:srgbClr val="000000"/>
                </a:solidFill>
              </a:rPr>
              <a:t>() 		</a:t>
            </a:r>
            <a:r>
              <a:rPr lang="en-US" sz="1200" dirty="0" smtClean="0">
                <a:solidFill>
                  <a:srgbClr val="000000"/>
                </a:solidFill>
              </a:rPr>
              <a:t>-- reset the module to clear up resources and set the module to the initial state</a:t>
            </a:r>
          </a:p>
          <a:p>
            <a:r>
              <a:rPr lang="en-US" sz="1600" b="1" dirty="0" smtClean="0">
                <a:solidFill>
                  <a:srgbClr val="000000"/>
                </a:solidFill>
              </a:rPr>
              <a:t>Trace APIs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amt_setTraceSink</a:t>
            </a:r>
            <a:r>
              <a:rPr lang="en-US" sz="1200" b="1" dirty="0" smtClean="0">
                <a:solidFill>
                  <a:srgbClr val="000000"/>
                </a:solidFill>
              </a:rPr>
              <a:t>()	</a:t>
            </a:r>
            <a:r>
              <a:rPr lang="en-US" sz="1200" dirty="0" smtClean="0">
                <a:solidFill>
                  <a:srgbClr val="000000"/>
                </a:solidFill>
              </a:rPr>
              <a:t>-- set trace the hook</a:t>
            </a:r>
          </a:p>
          <a:p>
            <a:pPr lvl="1"/>
            <a:r>
              <a:rPr lang="en-US" sz="1200" b="1" dirty="0" err="1" smtClean="0">
                <a:solidFill>
                  <a:srgbClr val="000000"/>
                </a:solidFill>
              </a:rPr>
              <a:t>amt_setTraceLevel</a:t>
            </a:r>
            <a:r>
              <a:rPr lang="en-US" sz="1200" b="1" dirty="0" smtClean="0">
                <a:solidFill>
                  <a:srgbClr val="000000"/>
                </a:solidFill>
              </a:rPr>
              <a:t>()	</a:t>
            </a:r>
            <a:r>
              <a:rPr lang="en-US" sz="1200" dirty="0" smtClean="0">
                <a:solidFill>
                  <a:srgbClr val="000000"/>
                </a:solidFill>
              </a:rPr>
              <a:t>-- set trace level</a:t>
            </a:r>
          </a:p>
          <a:p>
            <a:pPr marL="282575" indent="-282575"/>
            <a:r>
              <a:rPr lang="en-US" sz="1600" b="1" dirty="0" smtClean="0">
                <a:solidFill>
                  <a:srgbClr val="000000"/>
                </a:solidFill>
              </a:rPr>
              <a:t>Other APIs</a:t>
            </a:r>
          </a:p>
          <a:p>
            <a:pPr marL="460355" lvl="1" indent="-282575"/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</a:rPr>
              <a:t>amt_getVer</a:t>
            </a:r>
            <a:r>
              <a:rPr lang="en-US" sz="1200" dirty="0" smtClean="0">
                <a:solidFill>
                  <a:srgbClr val="000000"/>
                </a:solidFill>
              </a:rPr>
              <a:t>()		-- get the version of 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the module: the date code posted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marL="171419" indent="-171419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31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ounded Rectangle 227"/>
          <p:cNvSpPr/>
          <p:nvPr/>
        </p:nvSpPr>
        <p:spPr>
          <a:xfrm>
            <a:off x="729343" y="3256914"/>
            <a:ext cx="3701143" cy="1725001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Call-flows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1711" y="760575"/>
            <a:ext cx="3308548" cy="568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952" lvl="1" indent="-228600"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65642" y="1510578"/>
            <a:ext cx="2246398" cy="34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2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02099" y="2105315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79779" y="3413521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71839" y="3934467"/>
            <a:ext cx="2832412" cy="2843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Elbow Connector 11"/>
          <p:cNvCxnSpPr>
            <a:stCxn id="13" idx="1"/>
            <a:endCxn id="9" idx="1"/>
          </p:cNvCxnSpPr>
          <p:nvPr/>
        </p:nvCxnSpPr>
        <p:spPr>
          <a:xfrm rot="10800000" flipH="1">
            <a:off x="1271839" y="3570948"/>
            <a:ext cx="7940" cy="1101414"/>
          </a:xfrm>
          <a:prstGeom prst="bentConnector3">
            <a:avLst>
              <a:gd name="adj1" fmla="val -2879093"/>
            </a:avLst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71839" y="4473519"/>
            <a:ext cx="2832412" cy="3976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Call-APP()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2688841" y="1329287"/>
            <a:ext cx="7144" cy="181291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58" idx="0"/>
          </p:cNvCxnSpPr>
          <p:nvPr/>
        </p:nvCxnSpPr>
        <p:spPr>
          <a:xfrm flipH="1">
            <a:off x="2686062" y="1855253"/>
            <a:ext cx="2779" cy="365319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2" idx="2"/>
            <a:endCxn id="9" idx="0"/>
          </p:cNvCxnSpPr>
          <p:nvPr/>
        </p:nvCxnSpPr>
        <p:spPr>
          <a:xfrm>
            <a:off x="2686062" y="3032551"/>
            <a:ext cx="9923" cy="380970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 flipH="1">
            <a:off x="2688045" y="3728375"/>
            <a:ext cx="7940" cy="206092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3" idx="0"/>
          </p:cNvCxnSpPr>
          <p:nvPr/>
        </p:nvCxnSpPr>
        <p:spPr>
          <a:xfrm>
            <a:off x="2688045" y="4218823"/>
            <a:ext cx="0" cy="254696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202099" y="5171030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202099" y="5810751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8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13" idx="2"/>
            <a:endCxn id="69" idx="0"/>
          </p:cNvCxnSpPr>
          <p:nvPr/>
        </p:nvCxnSpPr>
        <p:spPr>
          <a:xfrm>
            <a:off x="2688045" y="4871204"/>
            <a:ext cx="796" cy="299826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9" idx="2"/>
            <a:endCxn id="70" idx="0"/>
          </p:cNvCxnSpPr>
          <p:nvPr/>
        </p:nvCxnSpPr>
        <p:spPr>
          <a:xfrm>
            <a:off x="2688841" y="5555814"/>
            <a:ext cx="0" cy="25493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789368" y="760575"/>
            <a:ext cx="3308548" cy="568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4952" lvl="1" indent="-228600">
              <a:buFont typeface="+mj-lt"/>
              <a:buAutoNum type="arabicPeriod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7320443" y="1682914"/>
            <a:ext cx="2246398" cy="3446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2"/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7027436" y="310214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095864" y="4476290"/>
            <a:ext cx="2832412" cy="3976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Call-APP()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Straight Arrow Connector 105"/>
          <p:cNvCxnSpPr>
            <a:stCxn id="99" idx="2"/>
            <a:endCxn id="100" idx="0"/>
          </p:cNvCxnSpPr>
          <p:nvPr/>
        </p:nvCxnSpPr>
        <p:spPr>
          <a:xfrm>
            <a:off x="8443642" y="1329287"/>
            <a:ext cx="0" cy="35362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0" idx="2"/>
            <a:endCxn id="119" idx="0"/>
          </p:cNvCxnSpPr>
          <p:nvPr/>
        </p:nvCxnSpPr>
        <p:spPr>
          <a:xfrm>
            <a:off x="8443642" y="2027589"/>
            <a:ext cx="0" cy="38057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7017755" y="5080782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5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7025328" y="5859806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Straight Arrow Connector 112"/>
          <p:cNvCxnSpPr>
            <a:stCxn id="105" idx="2"/>
            <a:endCxn id="111" idx="0"/>
          </p:cNvCxnSpPr>
          <p:nvPr/>
        </p:nvCxnSpPr>
        <p:spPr>
          <a:xfrm flipH="1">
            <a:off x="8504497" y="4873975"/>
            <a:ext cx="7573" cy="206807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2"/>
            <a:endCxn id="112" idx="0"/>
          </p:cNvCxnSpPr>
          <p:nvPr/>
        </p:nvCxnSpPr>
        <p:spPr>
          <a:xfrm>
            <a:off x="8504497" y="5465566"/>
            <a:ext cx="7573" cy="394240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159829" y="3393362"/>
            <a:ext cx="526106" cy="461665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027436" y="2408166"/>
            <a:ext cx="2832412" cy="3095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</a:rPr>
              <a:t>amt_addRecvHook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103437" y="322046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192990" y="3341829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>
            <a:stCxn id="119" idx="2"/>
            <a:endCxn id="101" idx="0"/>
          </p:cNvCxnSpPr>
          <p:nvPr/>
        </p:nvCxnSpPr>
        <p:spPr>
          <a:xfrm>
            <a:off x="8443642" y="2717697"/>
            <a:ext cx="0" cy="384452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19" idx="1"/>
            <a:endCxn id="105" idx="1"/>
          </p:cNvCxnSpPr>
          <p:nvPr/>
        </p:nvCxnSpPr>
        <p:spPr>
          <a:xfrm rot="10800000" flipH="1" flipV="1">
            <a:off x="7027436" y="2562931"/>
            <a:ext cx="68428" cy="2112201"/>
          </a:xfrm>
          <a:prstGeom prst="bentConnector3">
            <a:avLst>
              <a:gd name="adj1" fmla="val -334074"/>
            </a:avLst>
          </a:prstGeom>
          <a:ln w="6350"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7116859" y="5171030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185417" y="5250588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6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749065" y="2075414"/>
            <a:ext cx="136447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Packet sink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269856" y="2220572"/>
            <a:ext cx="2832412" cy="30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3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285336" y="5229882"/>
            <a:ext cx="2973484" cy="3847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7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2" name="Elbow Connector 161"/>
          <p:cNvCxnSpPr>
            <a:stCxn id="154" idx="3"/>
            <a:endCxn id="123" idx="3"/>
          </p:cNvCxnSpPr>
          <p:nvPr/>
        </p:nvCxnSpPr>
        <p:spPr>
          <a:xfrm flipH="1" flipV="1">
            <a:off x="10025402" y="3496595"/>
            <a:ext cx="133499" cy="1946385"/>
          </a:xfrm>
          <a:prstGeom prst="bentConnector3">
            <a:avLst>
              <a:gd name="adj1" fmla="val -171237"/>
            </a:avLst>
          </a:prstGeom>
          <a:ln w="6350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1269856" y="2717697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0" name="Straight Arrow Connector 199"/>
          <p:cNvCxnSpPr>
            <a:stCxn id="158" idx="2"/>
            <a:endCxn id="182" idx="0"/>
          </p:cNvCxnSpPr>
          <p:nvPr/>
        </p:nvCxnSpPr>
        <p:spPr>
          <a:xfrm>
            <a:off x="2686062" y="2530103"/>
            <a:ext cx="0" cy="187594"/>
          </a:xfrm>
          <a:prstGeom prst="straightConnector1">
            <a:avLst/>
          </a:prstGeom>
          <a:ln w="63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/>
          <p:cNvSpPr/>
          <p:nvPr/>
        </p:nvSpPr>
        <p:spPr>
          <a:xfrm>
            <a:off x="7088291" y="3881015"/>
            <a:ext cx="2832412" cy="31485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B0F0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9252" lvl="1" indent="-342900">
              <a:buFont typeface="+mj-lt"/>
              <a:buAutoNum type="arabicPeriod" startAt="4"/>
            </a:pP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035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02772" y="1132114"/>
            <a:ext cx="5442858" cy="4016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59287" y="831273"/>
            <a:ext cx="5476516" cy="5478087"/>
          </a:xfrm>
        </p:spPr>
        <p:txBody>
          <a:bodyPr/>
          <a:lstStyle/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APIs:  </a:t>
            </a:r>
          </a:p>
          <a:p>
            <a:pPr marL="349199" lvl="1" indent="-171419"/>
            <a:r>
              <a:rPr lang="en-US" sz="1400" b="1" dirty="0" smtClean="0">
                <a:solidFill>
                  <a:srgbClr val="000000"/>
                </a:solidFill>
              </a:rPr>
              <a:t>-- </a:t>
            </a:r>
            <a:r>
              <a:rPr lang="en-US" sz="1400" dirty="0" smtClean="0">
                <a:solidFill>
                  <a:srgbClr val="000000"/>
                </a:solidFill>
              </a:rPr>
              <a:t>A layer to provide AMT features to the Apps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feature Implementation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The actual AMT feature implementation module for such as tunnel setup, query, packet receiving and dispatching.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Timer Module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simple timing wheel to provide the keep-alive three-way handshaking and request retrying timer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Trace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trace module for debugging. The trace could be shown internally using “print” or through a hook API to the App.</a:t>
            </a:r>
          </a:p>
          <a:p>
            <a:pPr marL="171419" indent="-171419"/>
            <a:r>
              <a:rPr lang="en-US" sz="1600" b="1" dirty="0" smtClean="0">
                <a:solidFill>
                  <a:srgbClr val="000000"/>
                </a:solidFill>
              </a:rPr>
              <a:t>AMT Utility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A bound of handy code to provide cross-platform utility features, such as getting the current time and creating a thread. (Currently, only Linux supported)</a:t>
            </a:r>
          </a:p>
          <a:p>
            <a:pPr marL="171419" indent="-171419"/>
            <a:r>
              <a:rPr lang="en-US" sz="1600" b="1" dirty="0" err="1" smtClean="0">
                <a:solidFill>
                  <a:srgbClr val="000000"/>
                </a:solidFill>
              </a:rPr>
              <a:t>ex_sock</a:t>
            </a:r>
            <a:r>
              <a:rPr lang="en-US" sz="1600" dirty="0" smtClean="0">
                <a:solidFill>
                  <a:srgbClr val="000000"/>
                </a:solidFill>
              </a:rPr>
              <a:t>: </a:t>
            </a:r>
          </a:p>
          <a:p>
            <a:pPr marL="349199" lvl="1" indent="-171419"/>
            <a:r>
              <a:rPr lang="en-US" sz="1400" dirty="0" smtClean="0">
                <a:solidFill>
                  <a:srgbClr val="000000"/>
                </a:solidFill>
              </a:rPr>
              <a:t>-- Code to implement the required socket features for the AMT module lib. The code is intended to be replaced for different applications.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2262" y="1426026"/>
            <a:ext cx="4920342" cy="32657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APIs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2262" y="2362198"/>
            <a:ext cx="2198911" cy="2645230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Feature Implementation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59629" y="4234543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Trace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59631" y="3254828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AMT Utility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9632" y="2362198"/>
            <a:ext cx="2002971" cy="740228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 module</a:t>
            </a: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2841173" y="2732312"/>
            <a:ext cx="718459" cy="0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2841173" y="3614054"/>
            <a:ext cx="718458" cy="10888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41171" y="4593769"/>
            <a:ext cx="718458" cy="10888"/>
          </a:xfrm>
          <a:prstGeom prst="straightConnector1">
            <a:avLst/>
          </a:prstGeom>
          <a:ln w="5715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2262" y="5460275"/>
            <a:ext cx="4920338" cy="657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e</a:t>
            </a:r>
            <a:r>
              <a:rPr lang="en-US" b="1" dirty="0" err="1" smtClean="0">
                <a:solidFill>
                  <a:srgbClr val="000000"/>
                </a:solidFill>
              </a:rPr>
              <a:t>x_sock</a:t>
            </a:r>
            <a:endParaRPr lang="en-US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i="1" dirty="0" smtClean="0">
                <a:solidFill>
                  <a:srgbClr val="000000"/>
                </a:solidFill>
              </a:rPr>
              <a:t>(External Socket code (lib) for AMT)</a:t>
            </a:r>
          </a:p>
        </p:txBody>
      </p:sp>
      <p:sp>
        <p:nvSpPr>
          <p:cNvPr id="21" name="Up-Down Arrow 20"/>
          <p:cNvSpPr/>
          <p:nvPr/>
        </p:nvSpPr>
        <p:spPr>
          <a:xfrm>
            <a:off x="2841171" y="5148943"/>
            <a:ext cx="261260" cy="311332"/>
          </a:xfrm>
          <a:prstGeom prst="up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Up-Down Arrow 21"/>
          <p:cNvSpPr/>
          <p:nvPr/>
        </p:nvSpPr>
        <p:spPr>
          <a:xfrm>
            <a:off x="1736271" y="1752597"/>
            <a:ext cx="272143" cy="620485"/>
          </a:xfrm>
          <a:prstGeom prst="up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6519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782056" y="1035264"/>
            <a:ext cx="3083088" cy="38544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AMT Lib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code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58805" y="2859148"/>
            <a:ext cx="2129589" cy="5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</a:rPr>
              <a:t>a</a:t>
            </a:r>
            <a:r>
              <a:rPr lang="en-US" sz="1600" b="1" dirty="0" err="1" smtClean="0">
                <a:solidFill>
                  <a:srgbClr val="000000"/>
                </a:solidFill>
              </a:rPr>
              <a:t>mt_sock</a:t>
            </a:r>
            <a:r>
              <a:rPr lang="en-US" sz="1600" b="1" dirty="0" smtClean="0">
                <a:solidFill>
                  <a:srgbClr val="000000"/>
                </a:solidFill>
              </a:rPr>
              <a:t> Wrapper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469356" y="3905896"/>
            <a:ext cx="1708487" cy="5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EX_SOCK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08808" y="2859147"/>
            <a:ext cx="1708487" cy="5195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  <a:prstDash val="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EX_SOCK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5349" y="1266051"/>
            <a:ext cx="22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AMT GW Lib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3"/>
            <a:endCxn id="24" idx="1"/>
          </p:cNvCxnSpPr>
          <p:nvPr/>
        </p:nvCxnSpPr>
        <p:spPr>
          <a:xfrm flipV="1">
            <a:off x="3388394" y="3118919"/>
            <a:ext cx="920414" cy="1"/>
          </a:xfrm>
          <a:prstGeom prst="straightConnector1">
            <a:avLst/>
          </a:prstGeom>
          <a:ln w="98425">
            <a:solidFill>
              <a:schemeClr val="accent6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1969" y="3378690"/>
            <a:ext cx="0" cy="527205"/>
          </a:xfrm>
          <a:prstGeom prst="straightConnector1">
            <a:avLst/>
          </a:prstGeom>
          <a:ln w="9842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0168" y="377228"/>
            <a:ext cx="58473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ex_socke</a:t>
            </a:r>
            <a:r>
              <a:rPr lang="en-US" dirty="0" smtClean="0">
                <a:solidFill>
                  <a:srgbClr val="000000"/>
                </a:solidFill>
              </a:rPr>
              <a:t> code provides the necessary socket functions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dirty="0" err="1" smtClean="0">
                <a:solidFill>
                  <a:srgbClr val="000000"/>
                </a:solidFill>
              </a:rPr>
              <a:t>amt_sock</a:t>
            </a:r>
            <a:r>
              <a:rPr lang="en-US" dirty="0" smtClean="0">
                <a:solidFill>
                  <a:srgbClr val="000000"/>
                </a:solidFill>
              </a:rPr>
              <a:t> wraps the </a:t>
            </a:r>
            <a:r>
              <a:rPr lang="en-US" dirty="0" err="1" smtClean="0">
                <a:solidFill>
                  <a:srgbClr val="000000"/>
                </a:solidFill>
              </a:rPr>
              <a:t>ex_sock</a:t>
            </a:r>
            <a:r>
              <a:rPr lang="en-US" dirty="0" smtClean="0">
                <a:solidFill>
                  <a:srgbClr val="000000"/>
                </a:solidFill>
              </a:rPr>
              <a:t> code or lib. The other </a:t>
            </a:r>
            <a:r>
              <a:rPr lang="en-US" dirty="0" err="1" smtClean="0">
                <a:solidFill>
                  <a:srgbClr val="000000"/>
                </a:solidFill>
              </a:rPr>
              <a:t>amt</a:t>
            </a:r>
            <a:r>
              <a:rPr lang="en-US" dirty="0" smtClean="0">
                <a:solidFill>
                  <a:srgbClr val="000000"/>
                </a:solidFill>
              </a:rPr>
              <a:t> lib code calls the APIs provided in </a:t>
            </a:r>
            <a:r>
              <a:rPr lang="en-US" dirty="0" err="1" smtClean="0">
                <a:solidFill>
                  <a:srgbClr val="000000"/>
                </a:solidFill>
              </a:rPr>
              <a:t>amt_sock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ex_sock</a:t>
            </a:r>
            <a:r>
              <a:rPr lang="en-US" dirty="0" smtClean="0">
                <a:solidFill>
                  <a:srgbClr val="000000"/>
                </a:solidFill>
              </a:rPr>
              <a:t> could compiled as integrated part of lib or used as an external lib. </a:t>
            </a:r>
          </a:p>
          <a:p>
            <a:pPr marL="457200" indent="-457200">
              <a:buAutoNum type="arabicParenBoth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75349" y="1885333"/>
            <a:ext cx="2129589" cy="51954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Other AMT code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2237874" y="2404876"/>
            <a:ext cx="300789" cy="454271"/>
          </a:xfrm>
          <a:prstGeom prst="up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908884" y="3642292"/>
            <a:ext cx="6927012" cy="193899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amt_setSSMTTL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(s32 s,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ex_setSSMTTL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amt_joinSSMGroup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(s32 s,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u32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ex_joinSSMGroup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interfaceIP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8075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Source Code Structure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551" y="867889"/>
            <a:ext cx="11626947" cy="5151912"/>
          </a:xfrm>
          <a:prstGeom prst="rect">
            <a:avLst/>
          </a:prstGeom>
          <a:solidFill>
            <a:schemeClr val="bg2"/>
          </a:solidFill>
        </p:spPr>
        <p:txBody>
          <a:bodyPr wrap="square" numCol="2" spcCol="91440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57200" indent="-457200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amt_impl.c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amt_impl.h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amt_sock.c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amt_sock.h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amt_utility.c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amt_utility.h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nclude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linux: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libamt.a</a:t>
            </a:r>
            <a:endParaRPr lang="fr-FR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ndroid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</a:t>
            </a:r>
            <a:r>
              <a:rPr lang="fr-F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inux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511175" algn="l"/>
              </a:tabLst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-347663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amtchk.c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amtfeeder.c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amtsink.c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amtstream.c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/>
            <a:r>
              <a:rPr 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/>
            <a:r>
              <a:rPr 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/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fr-FR" sz="16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>
              <a:tabLst>
                <a:tab pos="511175" algn="l"/>
              </a:tabLst>
            </a:pP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7663"/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amtchk</a:t>
            </a:r>
            <a:r>
              <a:rPr lang="fr-FR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amtfeeder</a:t>
            </a: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amtsink</a:t>
            </a:r>
            <a:r>
              <a:rPr lang="fr-FR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amtstream</a:t>
            </a:r>
            <a:endParaRPr lang="fr-FR" sz="12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05063" indent="-1490663"/>
            <a:r>
              <a:rPr lang="fr-FR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trace-server: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traceServer.c</a:t>
            </a:r>
            <a:r>
              <a:rPr lang="fr-FR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traceServer</a:t>
            </a:r>
            <a:endParaRPr lang="fr-FR" sz="1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>
              <a:tabLst>
                <a:tab pos="511175" algn="l"/>
              </a:tabLst>
            </a:pP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fr-FR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>
              <a:tabLst>
                <a:tab pos="511175" algn="l"/>
              </a:tabLst>
            </a:pPr>
            <a:r>
              <a:rPr 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win32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3225" indent="-403225"/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7663" indent="-347663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ex_sock_exp.h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ex_sock.h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41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9438" y="846117"/>
            <a:ext cx="10958278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open a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 or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try with both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return a handle for success or NULL for failure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3146425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	ipv4_t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	  /*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IP to find a relays; 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not used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only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ipv4_t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group,    	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IP of SSM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ipv4_t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source,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IP of SSM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port,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destination IP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packets 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amt_connect_req_e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through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both */</a:t>
            </a:r>
          </a:p>
          <a:p>
            <a:pPr>
              <a:tabLst>
                <a:tab pos="3200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1484" y="3330102"/>
            <a:ext cx="7552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open a channel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asynchronously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channel state could be accessed through </a:t>
            </a:r>
            <a:r>
              <a:rPr lang="en-US" sz="2000" b="1" dirty="0" err="1" smtClean="0">
                <a:solidFill>
                  <a:srgbClr val="000000"/>
                </a:solidFill>
              </a:rPr>
              <a:t>amt_getState</a:t>
            </a:r>
            <a:r>
              <a:rPr lang="en-US" sz="2000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654" y="4779788"/>
            <a:ext cx="9960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AMT_CONNECT_REQ_NONE  = 0,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AMT_CONNECT_REQ_SSM   = 1,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only.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nycast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used.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AMT_CONNECT_REQ_RELAY = 2,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 only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AMT_CONNECT_REQ_ANY   = 3,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either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Whichever gets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	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 first is selected as the connection.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AMT_CONNECT_REQ_END,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amt_connect_req_e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66636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AMT </a:t>
            </a:r>
            <a:r>
              <a:rPr lang="en-US" sz="3200" b="1" dirty="0">
                <a:solidFill>
                  <a:srgbClr val="000000"/>
                </a:solidFill>
              </a:rPr>
              <a:t>Relay </a:t>
            </a:r>
            <a:r>
              <a:rPr lang="en-US" sz="3200" b="1" dirty="0" smtClean="0">
                <a:solidFill>
                  <a:srgbClr val="000000"/>
                </a:solidFill>
              </a:rPr>
              <a:t>Setup and Check </a:t>
            </a:r>
            <a:r>
              <a:rPr lang="en-US" sz="3200" b="1" dirty="0">
                <a:solidFill>
                  <a:srgbClr val="000000"/>
                </a:solidFill>
              </a:rPr>
              <a:t>– </a:t>
            </a:r>
            <a:r>
              <a:rPr lang="en-US" sz="3200" b="1" dirty="0" smtClean="0">
                <a:solidFill>
                  <a:srgbClr val="000000"/>
                </a:solidFill>
              </a:rPr>
              <a:t>with </a:t>
            </a:r>
            <a:r>
              <a:rPr lang="en-US" sz="3200" b="1" dirty="0">
                <a:solidFill>
                  <a:srgbClr val="000000"/>
                </a:solidFill>
              </a:rPr>
              <a:t>ASR </a:t>
            </a:r>
            <a:r>
              <a:rPr lang="en-US" sz="3200" b="1" dirty="0" smtClean="0">
                <a:solidFill>
                  <a:srgbClr val="000000"/>
                </a:solidFill>
              </a:rPr>
              <a:t>1k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Check Router Configuration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Use 4 programs developed based on AMT GW library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3200" b="1" dirty="0">
                <a:solidFill>
                  <a:srgbClr val="000000"/>
                </a:solidFill>
              </a:rPr>
              <a:t>AMT Gateway </a:t>
            </a:r>
            <a:r>
              <a:rPr lang="en-US" sz="3200" b="1" dirty="0" smtClean="0">
                <a:solidFill>
                  <a:srgbClr val="000000"/>
                </a:solidFill>
              </a:rPr>
              <a:t>Library 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What is implemented and what is not yet implemented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Lib Architecture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Detail APIs</a:t>
            </a:r>
          </a:p>
          <a:p>
            <a:r>
              <a:rPr lang="en-US" sz="3200" b="1" dirty="0">
                <a:solidFill>
                  <a:srgbClr val="000000"/>
                </a:solidFill>
              </a:rPr>
              <a:t>Test and Sample </a:t>
            </a:r>
            <a:r>
              <a:rPr lang="en-US" sz="3200" b="1" dirty="0" smtClean="0">
                <a:solidFill>
                  <a:srgbClr val="000000"/>
                </a:solidFill>
              </a:rPr>
              <a:t>Code</a:t>
            </a:r>
          </a:p>
          <a:p>
            <a:pPr marL="863552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4 examples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294746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close an opened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return 0 for success and -1 for failure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amt_closeChannel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     /* the handle open with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4" y="2725009"/>
            <a:ext cx="101237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close the opened channel with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asynchronously for the connection through AMT and synchronously for SSM.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For the connection through AMT, the actual channel close is done through AMT message of </a:t>
            </a:r>
            <a:r>
              <a:rPr lang="en-US" sz="2000" b="1" i="1" dirty="0">
                <a:solidFill>
                  <a:srgbClr val="000000"/>
                </a:solidFill>
              </a:rPr>
              <a:t>Membership Update </a:t>
            </a:r>
            <a:r>
              <a:rPr lang="en-US" sz="2000" dirty="0" smtClean="0">
                <a:solidFill>
                  <a:srgbClr val="000000"/>
                </a:solidFill>
              </a:rPr>
              <a:t>with (S,G) blocked</a:t>
            </a:r>
            <a:r>
              <a:rPr lang="en-US" sz="2000" b="1" i="1" dirty="0" smtClean="0">
                <a:solidFill>
                  <a:srgbClr val="000000"/>
                </a:solidFill>
              </a:rPr>
              <a:t>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Once the channel is closed, the handle is not valid anymore</a:t>
            </a:r>
          </a:p>
        </p:txBody>
      </p:sp>
    </p:spTree>
    <p:extLst>
      <p:ext uri="{BB962C8B-B14F-4D97-AF65-F5344CB8AC3E}">
        <p14:creationId xmlns:p14="http://schemas.microsoft.com/office/powerpoint/2010/main" val="32311909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poll to check if there are packets for the given handle array.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return n events for success with event set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-1 for failure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/* points to a handle array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array size 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 millisecond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3" y="2997151"/>
            <a:ext cx="101237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</a:t>
            </a:r>
            <a:r>
              <a:rPr lang="en-US" sz="2000" dirty="0" err="1" smtClean="0">
                <a:solidFill>
                  <a:srgbClr val="000000"/>
                </a:solidFill>
              </a:rPr>
              <a:t>to</a:t>
            </a:r>
            <a:r>
              <a:rPr lang="en-US" sz="2000" dirty="0" smtClean="0">
                <a:solidFill>
                  <a:srgbClr val="000000"/>
                </a:solidFill>
              </a:rPr>
              <a:t> check the channel event for the opened channels with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implemented synchronously.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If there is no event, this API will wait for </a:t>
            </a:r>
            <a:r>
              <a:rPr lang="en-US" sz="2000" b="1" i="1" dirty="0" smtClean="0">
                <a:solidFill>
                  <a:srgbClr val="000000"/>
                </a:solidFill>
              </a:rPr>
              <a:t>timeout</a:t>
            </a:r>
            <a:r>
              <a:rPr lang="en-US" sz="2000" dirty="0" smtClean="0">
                <a:solidFill>
                  <a:srgbClr val="000000"/>
                </a:solidFill>
              </a:rPr>
              <a:t> millisecond.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API returns 0 for no event, n&gt;0 for n events and -1 for failure.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1485" y="4936238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typedef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enum</a:t>
            </a:r>
            <a:r>
              <a:rPr lang="en-US" sz="1200" dirty="0">
                <a:solidFill>
                  <a:srgbClr val="000000"/>
                </a:solidFill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AMT_READ_NONE 	= 0,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AMT_READ_IN  	= 1,    </a:t>
            </a:r>
            <a:r>
              <a:rPr lang="en-US" sz="1200" dirty="0" smtClean="0">
                <a:solidFill>
                  <a:srgbClr val="000000"/>
                </a:solidFill>
              </a:rPr>
              <a:t>            /* </a:t>
            </a:r>
            <a:r>
              <a:rPr lang="en-US" sz="1200" dirty="0">
                <a:solidFill>
                  <a:srgbClr val="000000"/>
                </a:solidFill>
              </a:rPr>
              <a:t>there is data in buffer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AMT_READ_CLOSE 	= 2, 	/* </a:t>
            </a:r>
            <a:r>
              <a:rPr lang="en-US" sz="1200" dirty="0" err="1">
                <a:solidFill>
                  <a:srgbClr val="000000"/>
                </a:solidFill>
              </a:rPr>
              <a:t>amt</a:t>
            </a:r>
            <a:r>
              <a:rPr lang="en-US" sz="1200" dirty="0">
                <a:solidFill>
                  <a:srgbClr val="000000"/>
                </a:solidFill>
              </a:rPr>
              <a:t> channel close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AMT_READ_ERR 	= 4,	/* unexpected error */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AMT_READ_END</a:t>
            </a:r>
          </a:p>
          <a:p>
            <a:r>
              <a:rPr lang="en-US" sz="1200" dirty="0">
                <a:solidFill>
                  <a:srgbClr val="000000"/>
                </a:solidFill>
              </a:rPr>
              <a:t>} </a:t>
            </a:r>
            <a:r>
              <a:rPr lang="en-US" sz="1200" dirty="0" err="1">
                <a:solidFill>
                  <a:srgbClr val="000000"/>
                </a:solidFill>
              </a:rPr>
              <a:t>amt_read_event_e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87547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977537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packet from the channel the "handle" points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size of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packet; -1 for failure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	/* the handle open with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unsigned char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/* buffer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maxBufSize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/* max buffer size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);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3" y="2997151"/>
            <a:ext cx="10123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receive the packet.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API is none-blocked for packet available or not.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solidFill>
                  <a:srgbClr val="000000"/>
                </a:solidFill>
              </a:rPr>
              <a:t>amt_poll</a:t>
            </a:r>
            <a:r>
              <a:rPr lang="en-US" sz="2000" i="1" dirty="0" smtClean="0">
                <a:solidFill>
                  <a:srgbClr val="000000"/>
                </a:solidFill>
              </a:rPr>
              <a:t>() </a:t>
            </a:r>
            <a:r>
              <a:rPr lang="en-US" sz="2000" dirty="0" smtClean="0">
                <a:solidFill>
                  <a:srgbClr val="000000"/>
                </a:solidFill>
              </a:rPr>
              <a:t>can be used to check the packet availability </a:t>
            </a:r>
          </a:p>
        </p:txBody>
      </p:sp>
    </p:spTree>
    <p:extLst>
      <p:ext uri="{BB962C8B-B14F-4D97-AF65-F5344CB8AC3E}">
        <p14:creationId xmlns:p14="http://schemas.microsoft.com/office/powerpoint/2010/main" val="3064852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Gateway Library: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314" y="867889"/>
            <a:ext cx="10820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add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receiving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sink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recvSinkfuc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sink function to receive packets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void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/* a parameter to pass from the sink function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2" y="2997150"/>
            <a:ext cx="101237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this API to add a packet receiving sink function.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The sink will be called once there is a packet available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Parameter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param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passed through the sink function.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API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exclusive with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amt_poll</a:t>
            </a:r>
            <a:r>
              <a:rPr lang="en-US" sz="2000" dirty="0" smtClean="0">
                <a:solidFill>
                  <a:srgbClr val="000000"/>
                </a:solidFill>
              </a:rPr>
              <a:t>() and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which are disabled once this API is called. </a:t>
            </a:r>
            <a:r>
              <a:rPr lang="en-US" sz="2000" b="1" i="1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000" b="1" i="1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mt_reset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() will need to call to re-enable them.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672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AMT Gateway Library: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25287" y="867889"/>
            <a:ext cx="1026522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set trace sink and level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level, char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amt_setTraceSink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level,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0-10 with 0 to turn off tracing and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		10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enable the max tracing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amt_traceSink_f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traceFunc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a sink function to pass the traces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);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level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/*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0-10 with 0 to turn off tracing and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10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enable the max tracing */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310" y="3929302"/>
            <a:ext cx="1012371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 these two APIs to add a trace sink function and set trace level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If trace sink function is not set, the library will use the internal trace functions to print out trace.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14469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7307" y="3055434"/>
            <a:ext cx="6749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Test and Sample Code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459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12252" y="1198820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01544" y="1590848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801542" y="4018211"/>
            <a:ext cx="1872343" cy="859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(Test Client, Linux)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6179" y="1666932"/>
            <a:ext cx="2057955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Streamer</a:t>
            </a:r>
            <a:r>
              <a:rPr lang="en-US" sz="1600" dirty="0" smtClean="0">
                <a:solidFill>
                  <a:srgbClr val="000000"/>
                </a:solidFill>
              </a:rPr>
              <a:t>/ packet feeder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70516" y="2407117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2252" y="1206122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4" name="Up Arrow 13"/>
          <p:cNvSpPr/>
          <p:nvPr/>
        </p:nvSpPr>
        <p:spPr>
          <a:xfrm>
            <a:off x="3998476" y="2183975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5174134" y="1819313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Down Arrow 48"/>
          <p:cNvSpPr/>
          <p:nvPr/>
        </p:nvSpPr>
        <p:spPr>
          <a:xfrm>
            <a:off x="7607086" y="3163690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737714" y="2352846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7839" y="1474571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68345" y="3143613"/>
            <a:ext cx="6992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0732" y="3877901"/>
            <a:ext cx="5370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Four streams fed into SSMs, all with </a:t>
            </a:r>
            <a:r>
              <a:rPr lang="en-US" sz="1800" b="1" dirty="0" err="1" smtClean="0">
                <a:solidFill>
                  <a:srgbClr val="000000"/>
                </a:solidFill>
              </a:rPr>
              <a:t>dstport</a:t>
            </a:r>
            <a:r>
              <a:rPr lang="en-US" sz="1800" b="1" dirty="0" smtClean="0">
                <a:solidFill>
                  <a:srgbClr val="000000"/>
                </a:solidFill>
              </a:rPr>
              <a:t>=9010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endParaRPr lang="en-US" sz="1800" b="1" dirty="0" smtClean="0">
              <a:solidFill>
                <a:srgbClr val="000000"/>
              </a:solidFill>
            </a:endParaRPr>
          </a:p>
          <a:p>
            <a:pPr marL="342900" indent="-342900"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(192.168.0.100, </a:t>
            </a:r>
            <a:r>
              <a:rPr lang="en-US" sz="1400" dirty="0" smtClean="0">
                <a:solidFill>
                  <a:srgbClr val="000000"/>
                </a:solidFill>
              </a:rPr>
              <a:t>232.10.10.10)   – 1 </a:t>
            </a:r>
            <a:r>
              <a:rPr lang="en-US" sz="1400" dirty="0" err="1" smtClean="0">
                <a:solidFill>
                  <a:srgbClr val="000000"/>
                </a:solidFill>
              </a:rPr>
              <a:t>pps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400" dirty="0">
                <a:solidFill>
                  <a:srgbClr val="000000"/>
                </a:solidFill>
              </a:rPr>
              <a:t>(192.168.0.100, </a:t>
            </a:r>
            <a:r>
              <a:rPr lang="en-US" sz="1400" dirty="0" smtClean="0">
                <a:solidFill>
                  <a:srgbClr val="000000"/>
                </a:solidFill>
              </a:rPr>
              <a:t>232.10.10.100</a:t>
            </a:r>
            <a:r>
              <a:rPr lang="en-US" sz="1400" dirty="0">
                <a:solidFill>
                  <a:srgbClr val="000000"/>
                </a:solidFill>
              </a:rPr>
              <a:t>) – 1 </a:t>
            </a:r>
            <a:r>
              <a:rPr lang="en-US" sz="1400" dirty="0" err="1" smtClean="0">
                <a:solidFill>
                  <a:srgbClr val="000000"/>
                </a:solidFill>
              </a:rPr>
              <a:t>pps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842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1: find the relay address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848506"/>
            <a:ext cx="590244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&amp;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AMT_SSM_STATE_CONNECTED)!=AMT_SSM_STATE_CONNECTED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sleep(1);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3961" y="1115122"/>
            <a:ext cx="6006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Notes:</a:t>
            </a: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This program will establish a AMT connection.</a:t>
            </a:r>
            <a:br>
              <a:rPr lang="en-US" sz="1600" dirty="0" smtClean="0">
                <a:solidFill>
                  <a:srgbClr val="000000"/>
                </a:solidFill>
              </a:rPr>
            </a:br>
            <a:endParaRPr lang="en-US" sz="1600" dirty="0" smtClean="0">
              <a:solidFill>
                <a:srgbClr val="000000"/>
              </a:solidFill>
            </a:endParaRP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By default, the trace will print out the relay address from </a:t>
            </a:r>
            <a:r>
              <a:rPr lang="en-US" sz="1600" dirty="0" err="1" smtClean="0">
                <a:solidFill>
                  <a:srgbClr val="000000"/>
                </a:solidFill>
              </a:rPr>
              <a:t>anycast</a:t>
            </a:r>
            <a:r>
              <a:rPr lang="en-US" sz="1600" dirty="0" smtClean="0">
                <a:solidFill>
                  <a:srgbClr val="000000"/>
                </a:solidFill>
              </a:rPr>
              <a:t> IP, for example, “</a:t>
            </a:r>
            <a:r>
              <a:rPr lang="en-US" sz="1600" i="1" dirty="0" smtClean="0">
                <a:solidFill>
                  <a:srgbClr val="0000FF"/>
                </a:solidFill>
              </a:rPr>
              <a:t>ex1 </a:t>
            </a:r>
            <a:r>
              <a:rPr lang="en-US" sz="1600" i="1" dirty="0" smtClean="0">
                <a:solidFill>
                  <a:srgbClr val="0000FF"/>
                </a:solidFill>
              </a:rPr>
              <a:t>192.168.1.1” </a:t>
            </a:r>
            <a:r>
              <a:rPr lang="en-US" sz="1600" dirty="0">
                <a:solidFill>
                  <a:srgbClr val="000000"/>
                </a:solidFill>
              </a:rPr>
              <a:t>will return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/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000" dirty="0" smtClean="0">
                <a:solidFill>
                  <a:srgbClr val="000000"/>
                </a:solidFill>
              </a:rPr>
              <a:t>02:53:34.277 </a:t>
            </a:r>
            <a:r>
              <a:rPr lang="en-US" sz="1000" dirty="0" err="1">
                <a:solidFill>
                  <a:srgbClr val="000000"/>
                </a:solidFill>
              </a:rPr>
              <a:t>amt_impl.c:handleDiscoveryResp</a:t>
            </a:r>
            <a:r>
              <a:rPr lang="en-US" sz="1000" dirty="0">
                <a:solidFill>
                  <a:srgbClr val="000000"/>
                </a:solidFill>
              </a:rPr>
              <a:t>-- discovered relay </a:t>
            </a:r>
            <a:r>
              <a:rPr lang="en-US" sz="1000" dirty="0" smtClean="0">
                <a:solidFill>
                  <a:srgbClr val="000000"/>
                </a:solidFill>
              </a:rPr>
              <a:t>address:</a:t>
            </a:r>
            <a:r>
              <a:rPr lang="en-US" sz="1000" b="1" dirty="0" smtClean="0">
                <a:solidFill>
                  <a:srgbClr val="0000FF"/>
                </a:solidFill>
              </a:rPr>
              <a:t>192.168.0.1</a:t>
            </a:r>
            <a:r>
              <a:rPr lang="en-US" sz="1000" b="1" dirty="0" smtClean="0">
                <a:solidFill>
                  <a:srgbClr val="0000FF"/>
                </a:solidFill>
              </a:rPr>
              <a:t/>
            </a:r>
            <a:br>
              <a:rPr lang="en-US" sz="1000" b="1" dirty="0" smtClean="0">
                <a:solidFill>
                  <a:srgbClr val="0000FF"/>
                </a:solidFill>
              </a:rPr>
            </a:br>
            <a:endParaRPr lang="en-US" sz="1600" b="1" dirty="0" smtClean="0">
              <a:solidFill>
                <a:srgbClr val="0000FF"/>
              </a:solidFill>
            </a:endParaRPr>
          </a:p>
          <a:p>
            <a:pPr marL="457200" indent="-457200"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To see all </a:t>
            </a:r>
            <a:r>
              <a:rPr lang="en-US" sz="1600" dirty="0">
                <a:solidFill>
                  <a:srgbClr val="000000"/>
                </a:solidFill>
              </a:rPr>
              <a:t>the traces, </a:t>
            </a:r>
            <a:r>
              <a:rPr lang="en-US" sz="1600" dirty="0" smtClean="0">
                <a:solidFill>
                  <a:srgbClr val="000000"/>
                </a:solidFill>
              </a:rPr>
              <a:t>uncomment</a:t>
            </a:r>
            <a:r>
              <a:rPr lang="en-US" sz="1600" i="1" dirty="0">
                <a:solidFill>
                  <a:srgbClr val="000000"/>
                </a:solidFill>
              </a:rPr>
              <a:t/>
            </a:r>
            <a:br>
              <a:rPr lang="en-US" sz="1600" i="1" dirty="0">
                <a:solidFill>
                  <a:srgbClr val="000000"/>
                </a:solidFill>
              </a:rPr>
            </a:br>
            <a:r>
              <a:rPr lang="en-US" sz="1600" i="1" dirty="0" err="1">
                <a:solidFill>
                  <a:srgbClr val="4343FF"/>
                </a:solidFill>
              </a:rPr>
              <a:t>amt_setTraceLevel</a:t>
            </a:r>
            <a:r>
              <a:rPr lang="en-US" sz="1600" i="1" dirty="0">
                <a:solidFill>
                  <a:srgbClr val="4343FF"/>
                </a:solidFill>
              </a:rPr>
              <a:t>(AMT_LEVEL_10); </a:t>
            </a:r>
            <a:r>
              <a:rPr lang="en-US" sz="1600" i="1" dirty="0" smtClean="0">
                <a:solidFill>
                  <a:srgbClr val="4343FF"/>
                </a:solidFill>
              </a:rPr>
              <a:t/>
            </a:r>
            <a:br>
              <a:rPr lang="en-US" sz="1600" i="1" dirty="0" smtClean="0">
                <a:solidFill>
                  <a:srgbClr val="4343FF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612" y="5484243"/>
            <a:ext cx="9935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Code location: …/amt_gw_lib_10/examples/ex1.c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-m32 -march=i686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ex1 ex1.c 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2: Subscribe to a AMT channel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45684" y="748145"/>
            <a:ext cx="6163973" cy="449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 a AMT channel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9010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AMT_CONNECT_REQ_RELAY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={channelID,0};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1, 2000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01638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(n&gt;0)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1500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%u\n",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!!, Exit\n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else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(n&lt;0)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()!!, Exit\n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69215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7101" y="1170380"/>
            <a:ext cx="54133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Notes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dirty="0" smtClean="0">
                <a:solidFill>
                  <a:srgbClr val="000000"/>
                </a:solidFill>
              </a:rPr>
              <a:t>this program will establish a AMT connection and read packets from the channel.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i="1" dirty="0" smtClean="0">
                <a:solidFill>
                  <a:srgbClr val="000000"/>
                </a:solidFill>
              </a:rPr>
              <a:t>Error check is not complete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2000" i="1" dirty="0" smtClean="0">
                <a:solidFill>
                  <a:srgbClr val="000000"/>
                </a:solidFill>
              </a:rPr>
              <a:t>more detail code could be found in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    …/</a:t>
            </a:r>
            <a:r>
              <a:rPr lang="en-US" sz="2000" dirty="0" smtClean="0">
                <a:solidFill>
                  <a:srgbClr val="000000"/>
                </a:solidFill>
              </a:rPr>
              <a:t>amt_gw_lib_10/test/</a:t>
            </a:r>
            <a:r>
              <a:rPr lang="en-US" sz="2000" dirty="0" err="1" smtClean="0">
                <a:solidFill>
                  <a:srgbClr val="000000"/>
                </a:solidFill>
              </a:rPr>
              <a:t>amtchk.c</a:t>
            </a:r>
            <a:endParaRPr lang="en-US" sz="2000" i="1" dirty="0" smtClean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686" y="5241683"/>
            <a:ext cx="99357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Code location: …/amt_gw_lib_10/examples/ex2.c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-m32 -march=i686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ex2 ex2.c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ex2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66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2: Subscribe to a AMT channel – complete code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748146"/>
            <a:ext cx="11908972" cy="5652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amt_read_event_t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while((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amt_getStat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 &amp;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AMT_SSM_STATE_CONNECTED)!=AMT_SSM_STATE_CONNECTED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sleep(1);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 a AMT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rs.handle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1, 2000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401638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(n&gt;0)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1500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("receive packet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Oh,get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amt_recvfrom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()!!\n");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else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(n&lt;0)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("Oh, get errors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amt_poll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()!!, Exit\n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69215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69215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540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 and where to get source code?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454" y="1026839"/>
            <a:ext cx="9205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There are several AMT related projects in Cisco. Open source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amt_gw_lib</a:t>
            </a:r>
            <a:r>
              <a:rPr lang="en-US" sz="2000" dirty="0" smtClean="0">
                <a:solidFill>
                  <a:srgbClr val="000000"/>
                </a:solidFill>
              </a:rPr>
              <a:t> is an effort under one of these projects.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  <a:hlinkClick r:id="rId2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 current version is 20140920, the initial public-accessible version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</a:rPr>
              <a:t>The source code could be retrieved from </a:t>
            </a:r>
            <a:endParaRPr lang="en-US" sz="2000" dirty="0" smtClean="0">
              <a:solidFill>
                <a:srgbClr val="000000"/>
              </a:solidFill>
              <a:hlinkClick r:id="rId2"/>
            </a:endParaRPr>
          </a:p>
          <a:p>
            <a:pPr marL="800041" lvl="1" indent="-342900">
              <a:buFont typeface="Wingdings" panose="05000000000000000000" pitchFamily="2" charset="2"/>
              <a:buChar char="q"/>
            </a:pP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>
                <a:hlinkClick r:id="rId2"/>
              </a:rPr>
              <a:t>://</a:t>
            </a:r>
            <a:r>
              <a:rPr lang="en-US" sz="2000" u="sng" smtClean="0">
                <a:hlinkClick r:id="rId2"/>
              </a:rPr>
              <a:t>github.com/cisco/SSMAMTtools</a:t>
            </a:r>
            <a:r>
              <a:rPr lang="en-US" sz="2000" u="sng" smtClean="0"/>
              <a:t>.gif</a:t>
            </a:r>
            <a:endParaRPr lang="en-US" sz="2000" u="sng" dirty="0" smtClean="0"/>
          </a:p>
          <a:p>
            <a:pPr marL="800041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https://cisco.box.com/s/3c2mhs3rf5mukdznxkht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75446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amt_addRecvHook</a:t>
            </a:r>
            <a:r>
              <a:rPr lang="en-US" dirty="0" smtClean="0"/>
              <a:t>() to receive packets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099458" y="1039092"/>
            <a:ext cx="932905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void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void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01638" algn="l"/>
                <a:tab pos="692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("receive packet with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from channel:%p\n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handle);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a callback function to receive all packets</a:t>
            </a: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540" y="4006036"/>
            <a:ext cx="1040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Code location: …/</a:t>
            </a:r>
            <a:r>
              <a:rPr lang="en-US" sz="1600" dirty="0" smtClean="0">
                <a:solidFill>
                  <a:srgbClr val="000000"/>
                </a:solidFill>
              </a:rPr>
              <a:t>amt_gw_lib_10/examples/ex3.c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ex3.c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9458" y="5347879"/>
            <a:ext cx="1076597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M</a:t>
            </a:r>
            <a:r>
              <a:rPr lang="en-US" sz="2000" i="1" dirty="0" smtClean="0">
                <a:solidFill>
                  <a:srgbClr val="000000"/>
                </a:solidFill>
              </a:rPr>
              <a:t>ore </a:t>
            </a:r>
            <a:r>
              <a:rPr lang="en-US" sz="2000" i="1" dirty="0">
                <a:solidFill>
                  <a:srgbClr val="000000"/>
                </a:solidFill>
              </a:rPr>
              <a:t>detail code could be found </a:t>
            </a:r>
            <a:r>
              <a:rPr lang="en-US" sz="2000" i="1" dirty="0" smtClean="0">
                <a:solidFill>
                  <a:srgbClr val="000000"/>
                </a:solidFill>
              </a:rPr>
              <a:t>in …/</a:t>
            </a:r>
            <a:r>
              <a:rPr lang="en-US" sz="2000" dirty="0" smtClean="0">
                <a:solidFill>
                  <a:srgbClr val="000000"/>
                </a:solidFill>
              </a:rPr>
              <a:t>amt_gw_lib_10/test/</a:t>
            </a:r>
            <a:r>
              <a:rPr lang="en-US" sz="2000" dirty="0" err="1" smtClean="0">
                <a:solidFill>
                  <a:srgbClr val="000000"/>
                </a:solidFill>
              </a:rPr>
              <a:t>amtsink.c</a:t>
            </a:r>
            <a:endParaRPr lang="en-US" sz="2000" i="1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705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3: </a:t>
            </a:r>
            <a:r>
              <a:rPr lang="en-US" dirty="0"/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amt_addRecvHook</a:t>
            </a:r>
            <a:r>
              <a:rPr lang="en-US" dirty="0" smtClean="0"/>
              <a:t>() – complete code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1515" y="904311"/>
            <a:ext cx="11908972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9144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void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("ex3: receive packet with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%u from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:%p\n", size, handle);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("232.10.10.10"));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initial function.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callback function to receive all packets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open a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9010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pause();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8943" y="5627914"/>
            <a:ext cx="40943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Note that the error check is skipped.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817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dirty="0" smtClean="0"/>
              <a:t>Example 4: Receive a Video Stream and Render it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96104" y="1332881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85396" y="1724909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85394" y="4152272"/>
            <a:ext cx="1872343" cy="859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(Test Client, Linux)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84896" y="4178957"/>
            <a:ext cx="2035629" cy="968832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Audio/Video Renderer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(such as VLC)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29589" y="1800993"/>
            <a:ext cx="2028397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</a:t>
            </a:r>
            <a:r>
              <a:rPr lang="en-US" sz="1600" dirty="0" smtClean="0">
                <a:solidFill>
                  <a:srgbClr val="000000"/>
                </a:solidFill>
              </a:rPr>
              <a:t>Streamer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or packet feeder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54368" y="2541178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96104" y="1340183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3" name="Up Arrow 12"/>
          <p:cNvSpPr/>
          <p:nvPr/>
        </p:nvSpPr>
        <p:spPr>
          <a:xfrm>
            <a:off x="2982328" y="2318036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4157986" y="1953374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6590938" y="3297751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21566" y="2486907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7657739" y="4465221"/>
            <a:ext cx="1295398" cy="122461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71691" y="1608632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5683" y="3000250"/>
            <a:ext cx="12939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AMT/SSM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0168" y="4043731"/>
            <a:ext cx="9589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unicast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243" y="3398205"/>
            <a:ext cx="60928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Tx/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232.200.0.1) – a 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232.200.0.2) – a mp4 stream @~1.3 mbps</a:t>
            </a:r>
          </a:p>
        </p:txBody>
      </p:sp>
    </p:spTree>
    <p:extLst>
      <p:ext uri="{BB962C8B-B14F-4D97-AF65-F5344CB8AC3E}">
        <p14:creationId xmlns:p14="http://schemas.microsoft.com/office/powerpoint/2010/main" val="15277391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dirty="0" smtClean="0"/>
              <a:t>Example 4: Media Streamer and render</a:t>
            </a:r>
            <a:br>
              <a:rPr lang="en-US" dirty="0" smtClean="0"/>
            </a:b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02151" y="967682"/>
            <a:ext cx="1103238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Source Streamer: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</a:rPr>
              <a:t>amtfeeder</a:t>
            </a:r>
            <a:r>
              <a:rPr lang="en-US" b="1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a streamer which reads the </a:t>
            </a:r>
            <a:r>
              <a:rPr lang="en-US" dirty="0">
                <a:solidFill>
                  <a:srgbClr val="000000"/>
                </a:solidFill>
              </a:rPr>
              <a:t>RTP packets </a:t>
            </a:r>
            <a:r>
              <a:rPr lang="en-US" dirty="0" smtClean="0">
                <a:solidFill>
                  <a:srgbClr val="000000"/>
                </a:solidFill>
              </a:rPr>
              <a:t>pre-recorded from a </a:t>
            </a:r>
            <a:r>
              <a:rPr lang="en-US" dirty="0" smtClean="0">
                <a:solidFill>
                  <a:srgbClr val="000000"/>
                </a:solidFill>
              </a:rPr>
              <a:t>live streaming session (such as VLC streaming) </a:t>
            </a:r>
            <a:r>
              <a:rPr lang="en-US" dirty="0" smtClean="0">
                <a:solidFill>
                  <a:srgbClr val="000000"/>
                </a:solidFill>
              </a:rPr>
              <a:t>and sends out the </a:t>
            </a:r>
            <a:r>
              <a:rPr lang="en-US" dirty="0" err="1" smtClean="0">
                <a:solidFill>
                  <a:srgbClr val="000000"/>
                </a:solidFill>
              </a:rPr>
              <a:t>rtp</a:t>
            </a:r>
            <a:r>
              <a:rPr lang="en-US" dirty="0" smtClean="0">
                <a:solidFill>
                  <a:srgbClr val="000000"/>
                </a:solidFill>
              </a:rPr>
              <a:t> packets in exactly timing to SSM.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Rendering with VLC as an example: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VLC: rtp://@:9010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70" y="2382253"/>
            <a:ext cx="10329946" cy="160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41" y="4584031"/>
            <a:ext cx="5802648" cy="177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34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dirty="0" smtClean="0"/>
              <a:t>Example 4: stream receiving code for VLC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50373" y="1345816"/>
            <a:ext cx="6629397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spcCol="9144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void 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 void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char *)_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short 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 // to the render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ex_makeUDPSock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&amp;sport,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EX_ERR_CHECK(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NULL, " ", _EMPTY);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ex_sendPacket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-177346" y="6858000"/>
            <a:ext cx="10409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Code location: …/</a:t>
            </a:r>
            <a:r>
              <a:rPr lang="en-US" sz="1600" dirty="0" smtClean="0">
                <a:solidFill>
                  <a:srgbClr val="000000"/>
                </a:solidFill>
              </a:rPr>
              <a:t>amt_gw_lib_10/examples/ex3.c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ex3.c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-L../lib/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ex3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66.163.54.1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8315" y="1096571"/>
            <a:ext cx="50721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Notes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An AMT channel is created to receive RTP packets</a:t>
            </a:r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A </a:t>
            </a:r>
            <a:r>
              <a:rPr lang="en-US" sz="1600" dirty="0">
                <a:solidFill>
                  <a:srgbClr val="000000"/>
                </a:solidFill>
              </a:rPr>
              <a:t>socket is created to send the media stream to VLC player.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The code location: </a:t>
            </a:r>
            <a:r>
              <a:rPr lang="en-US" sz="1600" dirty="0">
                <a:solidFill>
                  <a:srgbClr val="000000"/>
                </a:solidFill>
              </a:rPr>
              <a:t>…/</a:t>
            </a:r>
            <a:r>
              <a:rPr lang="en-US" sz="1600" dirty="0" smtClean="0">
                <a:solidFill>
                  <a:srgbClr val="000000"/>
                </a:solidFill>
              </a:rPr>
              <a:t>amt_gw_lib_10/examples/ex4.c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-m32 -march=i686 -o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ex4 ex4.c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-I../include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–I../</a:t>
            </a:r>
            <a:r>
              <a:rPr lang="en-US" sz="16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../lib/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lamt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lpthread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>
                <a:solidFill>
                  <a:srgbClr val="000000"/>
                </a:solidFill>
              </a:rPr>
              <a:t>e</a:t>
            </a:r>
            <a:r>
              <a:rPr lang="en-US" sz="1600" dirty="0" smtClean="0">
                <a:solidFill>
                  <a:srgbClr val="000000"/>
                </a:solidFill>
              </a:rPr>
              <a:t>x4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192.168.1.1 192.168.101.x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 smtClean="0">
                <a:solidFill>
                  <a:srgbClr val="000000"/>
                </a:solidFill>
              </a:rPr>
              <a:t>full feature code could be found in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…/amt_gw_lib_10/test/</a:t>
            </a:r>
            <a:r>
              <a:rPr lang="en-US" sz="1600" dirty="0" err="1" smtClean="0">
                <a:solidFill>
                  <a:srgbClr val="000000"/>
                </a:solidFill>
              </a:rPr>
              <a:t>amtstream.c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828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4"/>
            <a:ext cx="11908972" cy="835971"/>
          </a:xfrm>
        </p:spPr>
        <p:txBody>
          <a:bodyPr/>
          <a:lstStyle/>
          <a:p>
            <a:r>
              <a:rPr lang="en-US" sz="3200" dirty="0" smtClean="0"/>
              <a:t>Example4: complete code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79853" y="849085"/>
            <a:ext cx="11908972" cy="54476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netinet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ex_sock.h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_EMPTY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handle,  void *_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size,  void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char *)_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ex_sock_t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short 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{ // to the render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sport=0;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ex_makeUDPSock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&amp;sport,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9010);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EX_ERR_CHECK(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NULL, " ", _EMPTY);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ex_sendPacket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char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[1500];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("232.200.0.1"));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192.168.0.100"));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amt_handle_t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3)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("usage: %s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[2]));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set trace level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amt_setTraceLevel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(AMT_LEVEL_10);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initial function.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amt_init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add a callback function to receive all packets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amt_addRecvHook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packetRecv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open a channel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amt_openChannel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anycast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group,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srcIP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9010, AMT_CONNECT_REQ_RELAY);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pause();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amt_reset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64368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3115"/>
            <a:ext cx="11908972" cy="735030"/>
          </a:xfrm>
        </p:spPr>
        <p:txBody>
          <a:bodyPr/>
          <a:lstStyle/>
          <a:p>
            <a:r>
              <a:rPr lang="en-US" sz="4000" dirty="0" smtClean="0"/>
              <a:t>Further </a:t>
            </a:r>
            <a:r>
              <a:rPr lang="en-US" sz="4000" dirty="0" smtClean="0"/>
              <a:t>work on audio/video renderer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30175" y="1309394"/>
            <a:ext cx="2767104" cy="1730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19467" y="1701422"/>
            <a:ext cx="1872343" cy="762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AMT Relay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(ASR 1k)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97279" y="4166881"/>
            <a:ext cx="4032748" cy="1375549"/>
          </a:xfrm>
          <a:prstGeom prst="roundRect">
            <a:avLst/>
          </a:prstGeom>
          <a:solidFill>
            <a:srgbClr val="0000FF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Audio/video Renderer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61148" y="1777506"/>
            <a:ext cx="2030910" cy="489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Multicast Streamer</a:t>
            </a:r>
            <a:r>
              <a:rPr lang="en-US" sz="1600" dirty="0" smtClean="0">
                <a:solidFill>
                  <a:srgbClr val="000000"/>
                </a:solidFill>
              </a:rPr>
              <a:t>/ packet feeder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8439" y="2517691"/>
            <a:ext cx="1349830" cy="41365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Media source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0175" y="1316696"/>
            <a:ext cx="27671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Source Machine (Linux)</a:t>
            </a:r>
          </a:p>
        </p:txBody>
      </p:sp>
      <p:sp>
        <p:nvSpPr>
          <p:cNvPr id="13" name="Up Arrow 12"/>
          <p:cNvSpPr/>
          <p:nvPr/>
        </p:nvSpPr>
        <p:spPr>
          <a:xfrm>
            <a:off x="2816399" y="2294549"/>
            <a:ext cx="293914" cy="223142"/>
          </a:xfrm>
          <a:prstGeom prst="upArrow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3992057" y="1929887"/>
            <a:ext cx="1627410" cy="244922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6425009" y="3274264"/>
            <a:ext cx="261259" cy="892617"/>
          </a:xfrm>
          <a:prstGeom prst="down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5637" y="2463420"/>
            <a:ext cx="1" cy="1610931"/>
          </a:xfrm>
          <a:prstGeom prst="line">
            <a:avLst/>
          </a:prstGeom>
          <a:ln w="130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5762" y="1585145"/>
            <a:ext cx="7120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9754" y="2976763"/>
            <a:ext cx="129394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AMT/SSM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1789" y="4288849"/>
            <a:ext cx="3011038" cy="3752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AMT Gateway </a:t>
            </a:r>
          </a:p>
        </p:txBody>
      </p:sp>
    </p:spTree>
    <p:extLst>
      <p:ext uri="{BB962C8B-B14F-4D97-AF65-F5344CB8AC3E}">
        <p14:creationId xmlns:p14="http://schemas.microsoft.com/office/powerpoint/2010/main" val="39489798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Cisco drives effort to have open source AMT gateway library available to the public.</a:t>
            </a:r>
          </a:p>
          <a:p>
            <a:r>
              <a:rPr lang="en-US" dirty="0" smtClean="0"/>
              <a:t>The initial version is available from the github.com under </a:t>
            </a:r>
            <a:r>
              <a:rPr lang="en-US" dirty="0" smtClean="0">
                <a:hlinkClick r:id="rId2"/>
              </a:rPr>
              <a:t>Cisco fork</a:t>
            </a:r>
            <a:r>
              <a:rPr lang="en-US" dirty="0"/>
              <a:t> </a:t>
            </a:r>
            <a:r>
              <a:rPr lang="en-US" dirty="0" smtClean="0"/>
              <a:t>and the library will be updated time by time.</a:t>
            </a:r>
          </a:p>
          <a:p>
            <a:r>
              <a:rPr lang="en-US" dirty="0" smtClean="0"/>
              <a:t>Introduction to the AMT lib and detail APIs</a:t>
            </a:r>
          </a:p>
          <a:p>
            <a:r>
              <a:rPr lang="en-US" dirty="0" smtClean="0"/>
              <a:t>In addition to the AMT lib, there are 4 examples of code in the repository to demonstrate how to use the library.</a:t>
            </a:r>
          </a:p>
          <a:p>
            <a:r>
              <a:rPr lang="en-US" dirty="0" smtClean="0"/>
              <a:t>5 test programs with the complete source code to check relay setup and AMT channels are included in the repository.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886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2357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7896" y="2742025"/>
            <a:ext cx="8507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AMT Relay Setup and Check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	</a:t>
            </a:r>
            <a:r>
              <a:rPr lang="en-US" sz="4800" b="1" dirty="0" smtClean="0">
                <a:solidFill>
                  <a:schemeClr val="bg1"/>
                </a:solidFill>
              </a:rPr>
              <a:t>	 </a:t>
            </a:r>
            <a:r>
              <a:rPr lang="en-US" sz="4400" b="1" dirty="0" smtClean="0">
                <a:solidFill>
                  <a:schemeClr val="bg1"/>
                </a:solidFill>
              </a:rPr>
              <a:t>– with ASR 1k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336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17" y="88286"/>
            <a:ext cx="11438251" cy="735030"/>
          </a:xfrm>
        </p:spPr>
        <p:txBody>
          <a:bodyPr/>
          <a:lstStyle/>
          <a:p>
            <a:r>
              <a:rPr lang="en-US" dirty="0" smtClean="0"/>
              <a:t>AMT Environment in this Workshop</a:t>
            </a:r>
            <a:endParaRPr lang="en-US" dirty="0"/>
          </a:p>
        </p:txBody>
      </p:sp>
      <p:pic>
        <p:nvPicPr>
          <p:cNvPr id="67" name="Picture 4" descr="https://encrypted-tbn3.gstatic.com/images?q=tbn:ANd9GcQGLOpWJoUi7R45XMjrOCeOJJCcWjdX2a6iDQrE5mbs2sCBgZK9DbRcxmn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32" y="2204126"/>
            <a:ext cx="975393" cy="81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4803060" y="2899583"/>
            <a:ext cx="2116726" cy="1057012"/>
            <a:chOff x="4836693" y="2266382"/>
            <a:chExt cx="2116726" cy="1057012"/>
          </a:xfrm>
        </p:grpSpPr>
        <p:pic>
          <p:nvPicPr>
            <p:cNvPr id="71" name="Picture 6" descr="https://encrypted-tbn1.gstatic.com/images?q=tbn:ANd9GcSPvGLCjcKc91flxGfw4QI1wdHKVOKlek1IzIR8OOHQ_Dn8ZQR1P4CMqxU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5205" y="2266382"/>
              <a:ext cx="1288214" cy="103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 descr="https://encrypted-tbn3.gstatic.com/images?q=tbn:ANd9GcQGLOpWJoUi7R45XMjrOCeOJJCcWjdX2a6iDQrE5mbs2sCBgZK9DbRcxmn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693" y="2510566"/>
              <a:ext cx="975393" cy="812828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5" name="Group 34"/>
          <p:cNvGrpSpPr/>
          <p:nvPr/>
        </p:nvGrpSpPr>
        <p:grpSpPr>
          <a:xfrm>
            <a:off x="6475034" y="1553932"/>
            <a:ext cx="2089572" cy="1031598"/>
            <a:chOff x="6573166" y="1283520"/>
            <a:chExt cx="2089572" cy="1031598"/>
          </a:xfrm>
        </p:grpSpPr>
        <p:pic>
          <p:nvPicPr>
            <p:cNvPr id="1030" name="Picture 6" descr="https://encrypted-tbn1.gstatic.com/images?q=tbn:ANd9GcSPvGLCjcKc91flxGfw4QI1wdHKVOKlek1IzIR8OOHQ_Dn8ZQR1P4CMqxU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4524" y="1283520"/>
              <a:ext cx="1288214" cy="1031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encrypted-tbn3.gstatic.com/images?q=tbn:ANd9GcQGLOpWJoUi7R45XMjrOCeOJJCcWjdX2a6iDQrE5mbs2sCBgZK9DbRcxmn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166" y="1502290"/>
              <a:ext cx="975393" cy="812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AutoShape 8" descr="data:image/jpeg;base64,/9j/4AAQSkZJRgABAQAAAQABAAD/2wCEAAkGBxQHBhMUBxITFhUSGBcWFRcYGRkaIBcgGBogGBgZFBgYKCglGyAnJxQbITEhJyorLjAuFx8zOD8sOiktLisBCgoKBQUFDgUFDisZExkrKysrKysrKysrKysrKysrKysrKysrKysrKysrKysrKysrKysrKysrKysrKysrKysrK//AABEIAOEA4QMBIgACEQEDEQH/xAAcAAEAAgMBAQEAAAAAAAAAAAAABwgCBQYDBAH/xABGEAABAwIBAw8KBQMDBQAAAAABAAIDBBEFBhIhBxMWFzFBUVNUYXGRkpPRFCIzUnKBsbLS4TI0NnOCFSNiQqHBJENjg8L/xAAUAQEAAAAAAAAAAAAAAAAAAAAA/8QAFBEBAAAAAAAAAAAAAAAAAAAAAP/aAAwDAQACEQMRAD8AnAnNF3byirLLVYFPKYsmA15Gh07tLf8A1N/1e0dHMd1NWfKt1O0UNA6xe3OqCPVP4Y/5bp5rDfKiBBssSyhqsUeTiFTM++8XkN9zG2aPcFrSb7qIgIiICIiAiIgIiICIiAiIgIiICIiAiIgIiIC+2hxiow54NBUTR29V7gPe29j7wviRBKOSWq1JFK2PKcB7Do15os5vPIwaHDnbYjgKmCmqG1VO19M5rmPAc1zTcOB0ggjdCqcpJ1Hcq3UOJCjrHf2pidav/ofu5o5naf5W9YoJsREQVcymrzimUVTK831yV5Hsg5rB7mgD3LWoTc6UQShqZansWL4eKrHQXMeTrUVy0ENNi95FidINhuWFze6kYZE4eB+Rpu7amQAtkTRW4iP5Qt+g0GwrD+Q03dt8E2FYfyGm7tvgt+iDQbCsP5DTd23wTYVh/Iabu2+C36INBsKw/kNN3bfBNhWH8hpu7b4Lfog0GwrD+Q03dt8E2FYfyGm7tvgt+iDQbCsP5DTd23wTYVh/Iabu2+C36INBsKw/kNN3bfBNhWH8hpu7b4Lfog0GwrD+Q03dt8E2FYfyGm7tvgt+iDQbCsP5DTd23wTYVh/Iabu2+C36INBsKw/kNN3bfBNhWH8hpu7b4Lfog0GwrD+Q03dt8E2FYfyGm7tvgt+iDQbCsP5DTd23wXF6oOptAzCpKjJ9mtviaXvjBJa9rRd2aDfNcALgDQbWtc3UprxrRejff1XfBBU9ZwzOppmvpzZzCHNPAWm7T1heUXoh0BZoJ+2xoObrRQHrh4SiDFERBZbIH9E0X7EXyhb9aDIH9E0X7EXyhb9AREQEREBERARF8WOVv9NwWeYf9mKSTsNLv+EHMZW6o9Nk5UGJgdNM38TGEAM37SPO4eYAlcrBq0u13/qKIZv+M2kdbAD/ALKKiXTuc593HS57t3STpc7pJ/3Xth+uNrGOomuc+NzZAA0utmkEEgb1wgsjkvlXTZT05dhjznNtnxuFnsv6w4OcEhbxVpoMpJsNyvFZVHzy8OlsAA9jrZ4AboILdIPCAdKsq12c0Fu4dIQfqIiAiIgIiICIiAvGs/KP9l3wXsvGs/KP9l3wQVNi9EOgLNYReiHQFmgIiICIiCy2QP6Jov2IvlC360GQP6Jov2IvlC36AiIgIiICIiAtLlqzXMjq4N3TTT27ty3S+LG49dwadrtx0Ug62kIIdhxVkuTfkNZHHFF5CyeCbNdcyGMOke5zLm2uOkY4Bp0NdfRcH9wjKQZFZLwNwkwSzzyufOQ2QlzNIj1trxG4g2ABta4cBpN1oMo8Ikqp4n0LmPgkYHUzS5sWZHe4a1khF7X84i5ziS6xOnX0OEtZUNFQ8vlJ8yCmIkkcRwvZdkfTdzv8d9Bs9VKFsWVTjC3MMsUcr4+Le8EvbbeP+o87id9T3gLs/Aqc3veKM34fMGlQXi+T9RiOL09NUhrKp0DpLSvuXgyOMcWum+e8MFrk/wCm19AUral2J/1DI+JsnpKa9PIN8GPQ2/8AHNQdaiIgIiICIiAiIgLxrPyj/Zd8F7LxrPyj/Zd8EFTYvRDoCzWEXoh0BZoCIiAiIgstkD+iaL9iL5Qt+tBkD+iaL9iL5Qt+gIiICIiAiIgLgtUzKFzY24fg3nVVZZhsfRsfoJcd64uOYZx3hfqspcZZk/gctRU6RG24F7Zzjoa0dJIChrIrAKzKjKmSqfPrT4ZA+SW2cc9wvrbGnRoHmkHQ0WFjuIJZp8k6d2TEFJijGzMhY1t3C2kCxc0jS3f3DuGy+rBMm6XAQf6RAyMu0FwuXEcBe65I5rraNFmi5vz8K/UEdatOBiswBtTEP7lK4XI32PIB6jmuvvWdwqO9TfKrYvjn/UH+xPZkv+Pqyfxub8xPAFYGvo24hQyRVQuyVrmOHM4WPxVZMUwZ2GYlNBMf7sDnAi342gXDmfx863B1ILRNcHtBYQQdII3+hfqjLUXynNbQOo6s3fAM6InfjvbN/iSB0OaN5SagIiICIiAiIgLxrPyj/Zd8F7LxrPyj/Zd8EFTYvRDoCzWEXoh0BZoCIiAiIgstkD+iaL9iL5Qt+tBkD+iaL9iL5Qt+gIiICIiAiIgiXVjxrXMThpmaWwNdUyjeLgDrTXc2jSP/ACNXdZCYQMGyVgYfxuaJJSd1z5POeXcO7boAUW5VUNPV5b1LZ69olnJYAYzrbDmhrGSTX80gtbuNIG4SNNpwjIzPN3tHVosgyREQFCGrZT+R5WQzQ6C+Jp/lE86eot6lNxNhpUO6rM8ON1NPPRTRSwU+cyZ0TmyFpe5pa0hp0XDHWJsNB6CHE4BiWx/LCOWHQ2OYhw/wcc17T/En3gKzKrBS4LLj9U4YWddc43eAM0tzzpec7Rm3O8SVZ2NuZGBwABBkiIgIiICIiAvGs/KP9l3wXsvGs/KP9l3wQVNi9EOgLNYReiHQFmgIiICIiCy2QP6Jov2IvlC360GQP6Jov2IvlC36AiIgIiIMXuzGEu3tKhnHdWGWrhc3BYBEHAgSPOc4A74aNDT0lw6VM0jgyMl+4ASVUsG40IP1xzic/TfdJ03vukk7qkfJTLWemwwyxnXH0gHlMRPp4BZrZmneli0Nc7fYW517AiOF9eE4i/CcRZNTWLmHcO48EWcx432uBIPSgs1gWMRY9hjJ8Oddj+EWII0FrhvEFbBcxqfGkbkxGcnwWRyFzi1zruD7+e1198WA6AFucRxmnwyLOxCeKMf5PaOobp9yD8x9+t4FUHghlPUwqtmC4oyjopoa+Nz4Z9bLsx2Y9roiSxzHEEH8bgQRY33rKU8a1RGY1T1kWDtOsx0s7nSuBBeSBGwMadIF5b3OnRub6hhBtsTxRkmGmnwmIxQuIdJnOz3zOb+EyvAAzW30MaAAdOk6VYbJDGY8dyfikpHZ3mta8Hda5oAc1/P8QQd9VkXc6lGG1suPMmwnOZAHATvOhj2g+cyx/G7dAt+EneQT4iIgIiICIiAvGs/KP9l3wXsvGs/KP9l3wQVNi9EOgLNYReiHQFmgIiICIiCy2QP6Jov2IvlC360GQP6Jov2IvlC36AiIgIiIMXsEjCHi4IsRw3UX4rqNRSuJwipfHwMe0SAcwILSB03UpIgr9i+pfX4c0mFjJ2jinaew6x9wuuOmhdBUZk7HNfcDMc0h1zuDNOm/MrZLEsBcCQLjcPB0IIiwbUznxLIxkWIyNgeag1ADma4WtMQjzXDObYm193g39z1h1FGt9LWk+zCG/F5UtIgiaq1M5MEyfrvIZjO6WJoawR5rvMkbIQLOOdcNtaw3lEbWl02a0Euvm5oBvfctm7t+ZW1WOYM+9hfhQRNkHqXBzGz5UN3dLKf4Gb6Ou+4JYhibBEGwtDWtFgAAAANwADcWaICIiAiIgIiIC8az8o/2XfBey8az8o/2XfBBU2L0Q6As1hF6IdAWaAiIgIiILEalmKMxHIuAREZ0DdZe3faWaBfpFj711qqxg+Mz4HVa5hMro3HQbWIcOBzXXDveF1I1VsRA/HD3Y8UE/IoB21sR9aHu/um2tiPrQ9390E/IoB21sR9aHu/um2tiPrQ9390E/IoB21sR9aHu/um2tiPrQ9390E/IoB21sR9aHu/um2tiPrQ9390E/IoB21sR9aHu/um2tiPrQ9390E/IoB21sR9aHu/um2tiPrQ9390E/IoB21sR9aHu/um2tiPrQ9390E/IoB21sR9aHu/um2tiPrQ9390E/IoB21sR9aHu/um2tiPrQ9390E/IoB21sR9aHu/um2tiPrQ9390E/LU5VYqzBcn55qkgBrHZo9ZxFmtHOSQFC+2tiPrQ9391zuPZR1OUMoOLzOfm/hbYNa32WtsL850oNQ0ZrQOBZIiAiIgymjMMzmv3WktPSDY/BYrptUfBzguWE7beZK4zR84kJJt0Ozh7guZQEREBERAREQEREBERAREQEREBERAREQEREBERB92DYPNjlaIsKjMj7XIFgAOFzjoA6Vs8oMiazJ+m1zEYhregF7HBwbfQM62kcF7WUgag74/6fVAW13XGF3DmZtme7O1zrUhZSPjZk/UHEba1rUmfffGabj37iCri/DoCN/CLrY5PYS7Hcbhp4r/3XAOPA3de73NBKD6Njk3qO6kVk/6bFxbepfiDQaoWSLcq8JtFZs8V3QuO5p3WO/xdYdBAO9Y16rqOTD6t0dcxzJGGzmuFiPEcBGg7ytetLlJktTZSwAYpHdwFmyN817fZcN7mNxzIKyIpUxLUZe15OFVTSN4StIPvcy4PZC1h1H66+iSk7cn0II+RSDtP1/GUnbk+hNp+v4yk7cn0II+RSDtP1/GUnbk+hNp+v4yk7cn0II+RSDtP1/GUnbk+hNp+v4yk7cn0II+Rdri+pjWYRhcs9U+mLIml7g17ybD1QWAX964pAREQEREBEXW5N6ntVlHhQnoH04Y4uaA9zwfNNjoa0je4UHJIpB2n6/jKTtyfQm0/X8ZSduT6EEfIpB2n6/jKTtyfQm0/X8ZSduT6EEfIpB2n6/jKTtyfQm0/X8ZSduT6EHD4biMuFVglw2R0bxoDmneO6CNwjmOjQthjeVdZj0IZitQ57AQcyzWi43CQwC/vXUbT9fxlJ25PoX3UGo1M94/qNVE0b4ja559xdm26igjKKMzShsLS5zjZrQCSSdwADSTzKd9S/Ik5OUhmxIDymUWtu603dzL8JsC48wG9c7jJbImkyZ86hYXS2sZZPOdzhu80eyBz3XSICIiAiIgIiICIiAiIgIiIOe1QRfIittxL/gq1q2FVTtq6Z8dS0OZI0tc07hDhYg9IKgrKLUsrMPrHf0lnlERPmEOaHAbwka4jSOEXvu6NxBwiLpNgOJcik7Uf1JsBxLkUnaj+pBzaLpNgOJcik7Uf1JsBxLkUnaj+pBzan7UbFshY778k3zkf8KNcG1Ma/EKoCsi1hl/Oe9zTYb+a1pJJ6bDnU64PhkeDYXHBRCzImho4TvknhJJJJ4SUH2IiICIiAiIgIiICIiAiIgIiICIiAiLh9VPK05OYSI6B1qiouGni2j8T+nTYc5vvIOoq8dpqGbMramnjcN1r5GNPU43XhsoouW0nfR+KrC45ziXEkkkknSSTukk7p51+ILP7KKLltJ30fimyii5bSd9H4qsCILP7KKLltJ30fimyii5bSd9H4qsCILP7KKLltJ30fimyii5bSd9H4qsCILP7KKLltJ30fimyii5bSd9H4qsCILP7KKLltJ30fimyii5bSd9H4qsCILP7KKLltJ30fimyii5bSd9H4qsCILP7KKLltJ30fiso8paOR4EdZSkncAmjJPQLqryWQW1BuNC/VDWorlHI3EjRVDi6JzHPiBP4C212t/xIJNt4t5yplQEREBERAREQEREBERAUJauzg3KKnziPQf8A25TavOSBsp/utaekA/FBUvXBwjrTXBwjrVsfI4+LZ2QnkcfFs7IQVO1wcI601wcI61bHyOPi2dkJ5HHxbOyEFTtcHCOtNcHCOtWx8jj4tnZCeRx8WzshBU7XBwjrTXBwjrVsfI4+LZ2QnkcfFs7IQVO1wcI601wcI61bHyOPi2dkJ5HHxbOyEFTtcHCOtNcHCOtWx8jj4tnZCeRx8WzshBU7XBwjrTXBwjrVsfI4+LZ2QnkcfFs7IQVO1wcI601wcI61bHyOPi2dkJ5HHxbOyEEBakDwcvIbEfgl+Qqwi8mU7I3XjY0HhAAXqgIiICIiAiIgIiICIiAiIgIiICIiAiIgIiICIiAiIgIiICIiAiIgIiICIiA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3" y="2320020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722" y="3288458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>
          <a:xfrm>
            <a:off x="6266573" y="1772702"/>
            <a:ext cx="2466474" cy="765699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77" name="Oval 76"/>
          <p:cNvSpPr/>
          <p:nvPr/>
        </p:nvSpPr>
        <p:spPr>
          <a:xfrm>
            <a:off x="4545216" y="3112787"/>
            <a:ext cx="2466474" cy="91422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8" name="Right Arrow 37"/>
          <p:cNvSpPr/>
          <p:nvPr/>
        </p:nvSpPr>
        <p:spPr>
          <a:xfrm>
            <a:off x="1344035" y="2355527"/>
            <a:ext cx="1526338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340483" y="2095937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>
            <a:endCxn id="37" idx="2"/>
          </p:cNvCxnSpPr>
          <p:nvPr/>
        </p:nvCxnSpPr>
        <p:spPr>
          <a:xfrm flipV="1">
            <a:off x="3823325" y="2155552"/>
            <a:ext cx="2443248" cy="295512"/>
          </a:xfrm>
          <a:prstGeom prst="straightConnector1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>
            <a:off x="5631572" y="3468334"/>
            <a:ext cx="254339" cy="262857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88" name="Right Arrow 87"/>
          <p:cNvSpPr/>
          <p:nvPr/>
        </p:nvSpPr>
        <p:spPr>
          <a:xfrm>
            <a:off x="7303546" y="2178094"/>
            <a:ext cx="196264" cy="216734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sp>
        <p:nvSpPr>
          <p:cNvPr id="89" name="TextBox 88"/>
          <p:cNvSpPr txBox="1"/>
          <p:nvPr/>
        </p:nvSpPr>
        <p:spPr>
          <a:xfrm rot="21150889">
            <a:off x="4487255" y="1957438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64679" y="1151095"/>
            <a:ext cx="2935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AMT Relay (ASR 1k)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    relay : G0/2/0: 192.168.0.1</a:t>
            </a:r>
          </a:p>
          <a:p>
            <a:r>
              <a:rPr lang="en-US" sz="1200" b="1" dirty="0" err="1">
                <a:solidFill>
                  <a:srgbClr val="000000"/>
                </a:solidFill>
              </a:rPr>
              <a:t>a</a:t>
            </a:r>
            <a:r>
              <a:rPr lang="en-US" sz="1200" b="1" dirty="0" err="1" smtClean="0">
                <a:solidFill>
                  <a:srgbClr val="000000"/>
                </a:solidFill>
              </a:rPr>
              <a:t>nycast</a:t>
            </a:r>
            <a:r>
              <a:rPr lang="en-US" sz="1200" b="1" dirty="0" smtClean="0">
                <a:solidFill>
                  <a:srgbClr val="000000"/>
                </a:solidFill>
              </a:rPr>
              <a:t>: G0/2/1: 192.168.1.1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   SSM enabled I/F: G0/2/2: 192.168.2.1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29337" y="3658336"/>
            <a:ext cx="2843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Multicast disabled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N3048TP 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 up:192.168.1.100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IP down: 192.168.3.1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WIFI: 192.168.3.2 192.168.101.1)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05252" y="813917"/>
            <a:ext cx="2890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Multicast enabled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N3048TP 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 up:192.168.2.100</a:t>
            </a:r>
          </a:p>
          <a:p>
            <a:r>
              <a:rPr lang="en-US" sz="1200" b="1" dirty="0" err="1" smtClean="0">
                <a:solidFill>
                  <a:srgbClr val="000000"/>
                </a:solidFill>
              </a:rPr>
              <a:t>Ip</a:t>
            </a:r>
            <a:r>
              <a:rPr lang="en-US" sz="1200" b="1" dirty="0" smtClean="0">
                <a:solidFill>
                  <a:srgbClr val="000000"/>
                </a:solidFill>
              </a:rPr>
              <a:t> down: 192.168.4.1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(WIFI: 192.168.4.2, 192.168.100.1)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2612" y="3005543"/>
            <a:ext cx="198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source streamer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(IP:192.168.0.100)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440403" y="3221795"/>
            <a:ext cx="199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AMT GW  lib test bed</a:t>
            </a:r>
          </a:p>
          <a:p>
            <a:r>
              <a:rPr lang="en-US" sz="1200" b="1" dirty="0" smtClean="0">
                <a:solidFill>
                  <a:srgbClr val="000000"/>
                </a:solidFill>
              </a:rPr>
              <a:t>(eth0: </a:t>
            </a:r>
            <a:r>
              <a:rPr lang="en-US" sz="1200" b="1" dirty="0" smtClean="0">
                <a:solidFill>
                  <a:srgbClr val="000000"/>
                </a:solidFill>
              </a:rPr>
              <a:t>192.168.100.100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r>
              <a:rPr lang="en-US" sz="1200" b="1" dirty="0">
                <a:solidFill>
                  <a:srgbClr val="000000"/>
                </a:solidFill>
              </a:rPr>
              <a:t>e</a:t>
            </a:r>
            <a:r>
              <a:rPr lang="en-US" sz="1200" b="1" dirty="0" smtClean="0">
                <a:solidFill>
                  <a:srgbClr val="000000"/>
                </a:solidFill>
              </a:rPr>
              <a:t>th1: </a:t>
            </a:r>
            <a:r>
              <a:rPr lang="en-US" sz="1200" b="1" dirty="0" smtClean="0">
                <a:solidFill>
                  <a:srgbClr val="000000"/>
                </a:solidFill>
              </a:rPr>
              <a:t>192.168.101.100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53" name="Straight Arrow Connector 52"/>
          <p:cNvCxnSpPr>
            <a:stCxn id="1033" idx="3"/>
          </p:cNvCxnSpPr>
          <p:nvPr/>
        </p:nvCxnSpPr>
        <p:spPr>
          <a:xfrm>
            <a:off x="1232048" y="2611953"/>
            <a:ext cx="1810062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640523" y="2691437"/>
            <a:ext cx="1406922" cy="554224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640523" y="2320020"/>
            <a:ext cx="2698240" cy="346757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3" idx="0"/>
          </p:cNvCxnSpPr>
          <p:nvPr/>
        </p:nvCxnSpPr>
        <p:spPr>
          <a:xfrm>
            <a:off x="7303546" y="2476619"/>
            <a:ext cx="1867109" cy="811839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1516291">
            <a:off x="8136370" y="2661537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 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27" name="Straight Arrow Connector 126"/>
          <p:cNvCxnSpPr>
            <a:endCxn id="73" idx="1"/>
          </p:cNvCxnSpPr>
          <p:nvPr/>
        </p:nvCxnSpPr>
        <p:spPr>
          <a:xfrm flipV="1">
            <a:off x="6763674" y="3580391"/>
            <a:ext cx="2115048" cy="64512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554383" y="2398512"/>
            <a:ext cx="1696022" cy="734389"/>
          </a:xfrm>
          <a:prstGeom prst="straightConnector1">
            <a:avLst/>
          </a:prstGeom>
          <a:ln w="76200">
            <a:solidFill>
              <a:srgbClr val="434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39" y="5340746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Straight Arrow Connector 152"/>
          <p:cNvCxnSpPr/>
          <p:nvPr/>
        </p:nvCxnSpPr>
        <p:spPr>
          <a:xfrm>
            <a:off x="6182872" y="3956595"/>
            <a:ext cx="0" cy="1659947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609275" y="5677641"/>
            <a:ext cx="158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Client  /w AMT GW lib application</a:t>
            </a:r>
          </a:p>
        </p:txBody>
      </p:sp>
      <p:sp>
        <p:nvSpPr>
          <p:cNvPr id="164" name="TextBox 163"/>
          <p:cNvSpPr txBox="1"/>
          <p:nvPr/>
        </p:nvSpPr>
        <p:spPr>
          <a:xfrm rot="1271249">
            <a:off x="3660002" y="3019272"/>
            <a:ext cx="904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25" name="Freeform 1024"/>
          <p:cNvSpPr/>
          <p:nvPr/>
        </p:nvSpPr>
        <p:spPr>
          <a:xfrm>
            <a:off x="3691815" y="2861310"/>
            <a:ext cx="2396232" cy="2460757"/>
          </a:xfrm>
          <a:custGeom>
            <a:avLst/>
            <a:gdLst>
              <a:gd name="connsiteX0" fmla="*/ 0 w 2396232"/>
              <a:gd name="connsiteY0" fmla="*/ 0 h 3128211"/>
              <a:gd name="connsiteX1" fmla="*/ 1961148 w 2396232"/>
              <a:gd name="connsiteY1" fmla="*/ 854242 h 3128211"/>
              <a:gd name="connsiteX2" fmla="*/ 2346158 w 2396232"/>
              <a:gd name="connsiteY2" fmla="*/ 1118937 h 3128211"/>
              <a:gd name="connsiteX3" fmla="*/ 2394285 w 2396232"/>
              <a:gd name="connsiteY3" fmla="*/ 2009274 h 3128211"/>
              <a:gd name="connsiteX4" fmla="*/ 2382253 w 2396232"/>
              <a:gd name="connsiteY4" fmla="*/ 3128211 h 31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6232" h="3128211">
                <a:moveTo>
                  <a:pt x="0" y="0"/>
                </a:moveTo>
                <a:cubicBezTo>
                  <a:pt x="785061" y="333876"/>
                  <a:pt x="1570122" y="667753"/>
                  <a:pt x="1961148" y="854242"/>
                </a:cubicBezTo>
                <a:cubicBezTo>
                  <a:pt x="2352174" y="1040731"/>
                  <a:pt x="2273969" y="926432"/>
                  <a:pt x="2346158" y="1118937"/>
                </a:cubicBezTo>
                <a:cubicBezTo>
                  <a:pt x="2418347" y="1311442"/>
                  <a:pt x="2388269" y="1674395"/>
                  <a:pt x="2394285" y="2009274"/>
                </a:cubicBezTo>
                <a:cubicBezTo>
                  <a:pt x="2400301" y="2344153"/>
                  <a:pt x="2391277" y="2736182"/>
                  <a:pt x="2382253" y="3128211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AutoShape 11" descr="data:image/jpeg;base64,/9j/4AAQSkZJRgABAQAAAQABAAD/2wCEAAkGBxQQEhQUEBQUFRUUFRQVEBAQEBUVFRUQFBQWFhQUFBQYHCggGBolHBQUITEhJSkrLi4uFx8zODMsNygtLisBCgoKDg0OGxAQGywkHCQsLCwsLCwsLCwsLCwsLS0sLCwsLCwsLCwsLCwsLCwsLCwsLCwsLCwsLCwsLCwsLCwsLP/AABEIAMwAzAMBEQACEQEDEQH/xAAbAAACAgMBAAAAAAAAAAAAAAAABAMGAQIFB//EAE4QAAEDAgEFCQsHCgUFAAAAAAEAAgMEEQUGEiExcTJBUWFygZGx0QcTIjNSU3OSobLBFBUjJDRDYhYlQnSCk6KzwuEXNWPw8URUg6PS/8QAGwEBAAMBAQEBAAAAAAAAAAAAAAECAwQFBgf/xAAxEQACAQIDBgYBBAIDAAAAAAAAAQIDEQQSMQUTITJBURQiM2FxgZFCUqGxYtEGwfD/2gAMAwEAAhEDEQA/APcUAIAQAgBACAEAIAQAgBACAEAIAQAgBACAEAIAQAgBACAEAIAQAgBACAEAIAQAgBACAEAIAQAgBACAEAIAQAgBACAEAIAQAgBACAEAIAQAgBACAEAIAQAgBACAEAIAQAgBACAEAIAQAgBACAEAIAQAgBAF0BjOCAxnDhHSlhcwZWjWR0hTZkXRqalnlN9YKcsuxGePc0+Wx+cZ64U7uXYjeR7ga6Py28zgU3cuw3ke5g18flDmuU3cuxG9h3MfOEfCfUd2Kd1Ib2Jj5xZwn1HdibqQ3sTHzi3gd6pTdSI30Q+cR5L/AFVO6Y3yMfOI8l/QO1N0+43yD5w/A72JuvcjfLsY+XnzZ6Qp3XuRvvYx8vd5s+sE3S7jfewfLneb/iTdLuN8+xqa9/ktG1/9k3ce43suxg17+CP1z2Kd3HuN5LsQz4pI1rnBsbs0aQJD2KY0ot2uVlWnFXsN4ZiAnZngFukgg8I/5WdSm4SsaUqqqRuOrM1BACAXr3lrDbQdAB4LmyvTV5cSlR2i7HmuMd0BtPNJF3h7zG4tLu/kXI39S3VzDKu4ie6aN6ldzzHsU8SMsSJ3dL4KRtvxSOKebuMsSJ/dJffRSRW4y5T5u4ywND3SZt6mg/i7VHm7i0DH+JNR5iDod2pZi0TU90mr8iH1D2plZPlIv8RK3/S/djtTKxeJp/iDXeVH+6CZRmianL6v8tg2RhMozRInZb15HjuhjexMgzI0/LGvP37ugdiZBnRp+Vdd/wBw/oHYmQZ0H5T1x/6iT2diZBnRq/KGsdrnk6UyDOjV2M1R1zyesUyDOjHznUn76X13dqZBnNfls/npfXd2pkGcyKufzsvru7UyDOYkqJTpdI824XFMgzl27m8pdTVOcSTntGk30ZqQ5iKvKei4RBmMt+I9QWVWV5GlCOWNjorE3BACAVxHcHaOsLSlzGdXlPAspPt1T6Ry6IGExGOklle5sDGuzA0uznW3V7W6FqotuyKOyV2MDAqvzcfO5W3c/YjND3JBk9VcEQ5ym6l7EZ4+5uMm6nhh6HdqndS9hnj2MjJuo8qH1X9qbqXdEbyPYx+TlR5cPqu7VO5l3RG9j2NfydqN98XquTcy7ob2PYz+T02/IzmYVO4l3I30exg4BL50c0ancPuRv12NTgcnnv8A1BT4d/u/gjxC/aRvwd/nj+7b2qfDP938DxK/aROwp/nneoO1T4X/AC/gjxP+JG6gePvXeqFPhP8AIeJ/xIzSuH3j/YnhF+5jxL7IjMTh94/pHYp8JHux4l9kRuDvLf6w7E8JHux4mXZEZLvLf639k8LHux4iXZETnO8t/rKPCw7snxEuyHsOJzX3JO51m+8uWcVFtI3jLMk2ej9zsZtHK7hf1LGHMXq8pfsn6jPjJ/GR7AqYiOWVicNLNC/udlc51BdARPqGjf6NKASr6m7bAb40naFpS5jOrys8Kyj+3VHpHLogYTH8jx9LUciH+tdFLmZlU5UWoNW5jc2zVAuHe0IuYMam5BoYkuQaOiU3IInRK1ypC+JSmVIHxKyZBBJErJkC0kSsgKyRKSBaSJSBaSNCRaSNCSB7FBJA9igkaw7cv2jqXmVeaXyd1Pliej5EaMOlP4z1rCl6hev6bLnkd4g+kd1NVsX6n0VwXp/ZBl9lW7DmxCNrS+Uus6W+YxrACSQ3S46QAAuI7it0+XNQ9sTi2lk77nZsTTJC92YbERl7nAnTqKmwLfgeJxVcQljuBctex4s9kjd0xw4QoBNWTstYG5uOsLSlzGdXlPEsovt1R6Ry6IGEyTJ/EWwSz5zSc5sVs229na7rtwtJ1JO3scmKrKnFX9zuDKRvm3dIXb4R9zgeMj2JW5RN827pCjwj7jxq7E8ePxnW145gqPCy7krGQ9xmPFoXfpW5TSFR0Ki6F1iab6jMcrHbl7TscL9CzcZLVGiqRejN3RKLliN0am5UhfErJkED4lYgXkiVkQLyRK6IFZIlYgWkiUkikkSkC0kagkWfGhIu+NQSZw/cScory6vNL5PQhpH4PScix+bZOWfeWNH1ETiPTZc8jx9AfSO6mpi/U+iMF6f2Uru2u8OnHBHK7+JgXGdx5flPXmOlog3Q49+s7ybSMNxxqzXBELVnruTchDKkX/6lpOny4Gn4KpJ1IzpG0da0pcxnV5Ty3KH7dUekcuiBhMVo23ll5Mf9S9TZ/PL4R5W03aEPlnSZEvTbPGzE7IVRsjMTMgVWybkzadUzFkZ+TpmJN455GblxHFe46CquEXqjSNScdGOQYw7U9odxt0FeViMdgaTs6qv21/o9vC7O2lXWZUXbu/L/AGOxV8b9F7HyXaEoYqjX9Kal8a/jUvicFicMr1oOK79PyuBK+NdKOQXkjV0QLyRqyIFpI1dECskakCskakCskSEiskaEi0kagsL0Y8B/LK8qrzS+T0IaR+D0nI3/ACx/pD7yzo+oMT6ZdckR9B+274KmL9Qtg/S+yld12Ay1ELWgk94fZrRckmRu9zLiqVI04uUnZI65NJXZ5HlNh8xigbJHI0xd9zi5ujw3tLbEcQWMMfQqpKEk2Ywqxbdmex4Do+Vj/Vp3dMFvguk3OpCfCG0LSlzGVblPMMoPt1R6Ry6IGMzTCm3ll5MX9S9PAc0vhHkbWfkh8s7UcK9Bs8LMNRU6zciUORUiyczaMScUypnNFEjkgtz9SspXDVhZ9OXaGi5sbBce067o4SpJa2svl8D0ti0FWx9KEuW938LidnB8KDmAW1ati/OIwbfA/TcTinGdwxnBAxjnnU0Ekr0MDh5zxEIw1bRw4jacaeGqOfFZXwfU4cPf4wHAEtIuGnSLfBfVVNu4WOKqUKqsouykuPzf7Pzynh627U49eNv9D9HWtkOa7wD+kXbkDhJ3gtp7SwcVeFRS9lqbU41JOzjb+iWRmu2nTa41HjHEunD141o546FpwcXZi0ka6EZiskasBaSJSSKyRqQKyxoSKyRqCTm0ni38t3WvKqav5PShovg9IyO/yx3pD7wVKPqFcV6Zeckh9XHKcssV6hpg/SK7lXE2TEWtdewpTqJBB74LEEaiuGtTVSDi1dM6Zq6sc6ShL89jZCQPBLZmNkBDhw6CvGnsfD3vFOL9mczpR7G2FjNkq28DqfozHD4L3k78TqTudGnPhDaFpS5jOtynmWUH22o9I5dEDGZJk+y803Ji/qXo4J2lL4R4u2OSHy/+izQ067JSPCXE6MFKueUzphAbbAsnI6FA27zvlMxdR6ik7FrFmchVpzXtO8DcleTtmjiMRGFKjG/G76L24nv7AxGFwu9rV5JO2WK1fHi+C+ix0GNU7DYktud0WHN515Mdg4qLvZfTR21NvYabtd/aZJlQ5skUUURDvlErdLTcFoNzboC9DZeF3FWVWS4xTfHuzk2pXValCnB3ztLh2XE6smFNzbW0AAcwC8GrhVK8pat3Z3ZElYqGUdA1rTYWHDwrzJeSVjjmrcCttxeQEXsQAG5oaALDUdG/xr9RwWCjTw0IPWyv8s8GpipOo30OlTVbJR4J077TrHapnTlDU6IVIz0NnxqlzQXkYpApKxWJFJI0ArJGhJwqPxTuW7rXkT6/J6cenwel5JNthh43k/xBRR5ymK5C9ZKD6u3a7rWOK9RmuD9JFdxzTieyl088iwR1EVFH9LPyme4pIE6fRPWD9WPNmvVSR2lPhDaFpS5jKtynmmUH22o9I5dEDGY9klHnTz8iH+pduGdpS+jxtrq8IfL/AOi7QUy1lM8qFMeigWLkdcIEwhVMxsoEM44NSvEpNiUjVsjBlVkLpqpzc45jXBoaDYXGs9K7UrQv1Mas1FKPc9KwjC483wmggixB06LLw61aalwZ7mFo02ryVziPpO9VbjRM742AB5jLrgF2hwZx6b8y7lUz0Eqzs5cL/wCzl3eTEt4ZZlHja/fWx2BlhBY98zo3jWx7DoO0Lyq2ysTxdNKXazR6cdrUGvPeL7NFfxbKbPDs1vfGajnsObxG+8uXC7FxUq68Q4pXvlbTbt2SOettGDi3BNrvbgU2TTxcQ3l9wjwbkVy03BsRqIU2vwZZO2h1aHFw7wZdB3n7x28BXJVw9uMTtpYi/CR0JGrmOoWkYrAVkYhItIxStR0KvSeJ/ad1rx5aHqLVHp+TYthjON39SUOczxXIXjJYfV27XdaxxPqM2wnpIr2INvij/wBVb/MWCOkzQM+mqOVH7ikg5cmiprOTS9T1DJGKM+G3aFelzGVblPOMoPttR6Ry6IGMzr5CMvPUciHreumk7N/R5e0leMPlnoMESmUjihAdjiWLkdcIKxmccCRZM0lwQhM1bxOWaOdXzCKN73amNc48wW0eLsZKN3Yo2CSO3eY83JcTmO1k3PWvQlJWsZ4nD5nwLjhmVFvBcbEaLWt7FxVMJm4omli50/LIs+SDfAkldupXk3/CNAXi7VxUYVFST5V/Z72yabdOVV6yf9HUqo43aXMa7a0Er5yvtOVPRu3s7HrbiE9UvwUrLmpZmsjj0XOc4AAaG6vavY/4lShWr1MUm3ZZePd6/wAHkbdqZKcKK4Xd/wAFMcF94j5kherFhd6ksh7DcVMfgyaWbx32/wBlz1qGbjHU6qNbLwlod0gEXGkHURvhcGnA7lx0IHsQkUmZoOw9SlMFPpfEjaeteTLQ9NanqWBi2GQ8Z+Lkw/OZYvkLtkx9nZ+17xWGJ9Rm+E9JHCnF8Ul/VW/zFijpJcOZ9PU8qL3FYg4dfoqqvk03U9VZJtQO8Nu1XpcxlW5Tz3H/ALbUekcuiBjM7vc8H1ip5EHW9bQ1Z5+OXCP2eixM4EkzlhFvQmBt8VSxqnYilerxRSchGZ62ijmlISn06+graJi2KyO4FskZNnPqadryHOGlpuHb9/itou3ArcseE42GRtabC2j43X5rtvCY6niZ1JRbi3dNcVbp8H12zcVQlQjBOzXCzHp8WbbWNK+bcMRVlljFv4TPXUqceLaX2UXGqrvsriDcDQ3YNftX63/xnASwez4RqK05Xk/vRfg+K2viVXxUnF3iuC/98nMevoUeaQPViSF6ksQPQshzDMTMRs7Sw6x5PGFz1qKmrrU6aNVx4PQsYIcAWm4OkEcC853Tsz0FZq6Fqpvgu5Luopcko9L4hvP1ry5aHormPU8GH5sp9vxcpw/OZYvkLrkyPq7P2veK58T6jOjC+kjiH/NJv1ZvvrGJ0DOGt+sVXKi/lqxBXcW0VdVyabqeqvUkxhx+kbtV6XMZVuUoGP8A22o9IV0QMZnf7nP2ip5EHW9bR1Zw4zSHyz0pgzVm3czisqI5CpTSM5XFZXjfKSq5XGyvd2Mmk73EZXrtjY45MWkctUUYrIVqkZizytUiGLSLRFSKeQutfTYWGxTThGHKi0pOWoq9bIqQOV0SQPViSFyEkL0LohcoLofwfE+9HNfuD/CeEcS5q9HOrrU6aNXLwehYaseA4/gcR6pXnM9BFCpvEMXmPQ71zHquEj820/8AvylbD85liuUu2TwtTx7D1lc2I9RnThvSRwAfzpN+rt99ZxNxvDD9YquVF/LUkFbxo/W6nk0/U9VepJphp+kbtV6XMZVuUoeP/bZ+WV0QMZnf7nBtUVJ/04de160vZs4sXpF/J6IyQHWVRxk9eBjGUTEr+D2K0IpFZy4HPmlXXGJwzmKSvW0UYNisj1okZti0j1ookXIHuWiRBC8rRIgXe5aJEEDyroELirkkDlJYhcpJRE5CyInDhUF0QvVS6OnhmKWjfE86Mx/eyd45p8FcOJpcMyO3D1P0s4cPiWbF4L5Ue0uZnq+HD83U2wf1K1DmMMU/KXjBBaCPkrlreozroemitX/Oc/oG++s4mw1hjvp6rlRe4rEFcxs/W6jkwdTlVkmmGH6Ru1XpcxlW5Si499tn9IV0QMZm2GVs1LI98QY7PawFryRuL6iNq2i3F3RzV6EaySbasdyHLadu7pmn0c3aApcm+hisElpL+BpmXzfvKadvG1zHewFQpeweEduZActqV2tszON0Jt7CVrGslqcs9n1Xpb8mhyopXGwmb+01zesLojXp9zkngcQv0/0bjF4XbmWM7HhbxqU31RzyoVo6xf4MmcHUQdhC2VjJprVGjnrVIrchc5WSBC+/H0K6JsyF7ldIETirEkbmn/lLosROtt2JxJIXP4FNiyIXKC6InKGaIXn1HYVjV5H8M1pc6+TLfFM2L5h6I+hXMz1umbbD6bkt6ir0NTnxWhdMH8RHyQuOtzs7aHpr4KpKbYnNxwtt6yojUYw1309TyovcViCv4yb1VRyYepyqyTTD3hsjSeFXpPzGdVXiJYpkb36WSVk4Be4uzS3VfeuCt7SRjmixCTIuqG5kidxZzh1hMzFosVkyarW/dh3Je0qc7GSIpLh1UzdQP9W/Um8I3YrJI5u7jcNrSOtWVQbsjNSw629IBU5yMjNC2F2trfVHwTNHsLSMfI4d4W5JITykPN1Nm0gGlssg2SuPsJV1JrST/JRwg9Yr8InBnG5qZNhzT8FdVan7mZvD0HrBG3yqqGqYHlMt7QtFiqq6r8GTwWHfRr7JmYzVt3oXcoX6wreLn1S/lFfA0+kn/DJDjrneNpG8unkDD0WIKssdUjovy7lXs6m9X+FY58uJ6fFS24SG/ArrjtSFvNB/Vjnlsqf6ZL7uRnE2b+cNrHLZbToPW6+jJ7Nrrs/sx84Rn9Mc+haLHYd/qRV4Kuv0sz39p1OHStVWpy0kvyU3NRaxf4NSVa6ehFmtSCp3J2FY1/Tl8G1H1I/JsfFM2DqXzMtEfQR5metxPDcOpi46A1tydhV8Pqc+K0LlgUgdTxEaixpGyy463Ozto+mvgqdcbYlJxxaOkKiNSTDXfTVHKj9xSQcHEXXqJ/8Ax9RUMkgUA2DyN89Km7IyokbVPGpx6VbeS7lN1DsP0r5nab2HC/4BW3siNzEZOJBpzWEyO4GjQp3vdFdz2ZmfEC1t58xo4Cbqd5HqhupdGcSTKKildmmJjj5ToWkdKZ4EZahuKOgk1xM0+SC32NKm8e5HnXQ3/JGik3Oe3kvPxVvsZn1RFL3PYDuKh7eJwBS0iM8RKTudyfd1DDymkH2KbSIzxFJcg61u5MTtkhHWEuyfKJyZMVzPuieS5p+KnOxliJy0NUzdQSfuym8G7Qq6dw3TCNrSFO8I3Zr8sbvhWzkZGZMsZ1gc4CZ0MsiN1PAf0W+rbqTyvoPObSYRHe1iDr8F57bKtOpCavG5nGqpK6IThTTqe8b1s5a55Wtmf5JtG98q/BvVR5rWt4BboWczSDu2em4q3NwuAHyY+q6vhuYwxWhd8mvskHomdS4q3O/k7qPpr4KpjZtiB44viFRGhjD5LSVB42e4pIOJUOvNNtZ1FQyTVQCeOmJ0kho4T2IDeOoY02iaZHcNrgfAIDepfmjOqpbDzbD1lAISY24jNpmCNvnHi19g1lAINpDOTnZ0pOgueSGjZwIB6HCYadukNJ16Bq6UBhjzM4NjZfjtoH7XYgLpguGFrRna99AWOKAAaQOcJcixxjTtEjxYa+Dn+K7VJuKZwyiszRL8lbvXGxxVc7JyIDTnec7n0qc4yGve3bzukdim6IsxbCc6cSNzGHMcWuEnD0FKyjGzfUUHKd7dGbz4BE7d0kTuNrGdegrK8O5tap2ObPkdRu10pbxsBHUVPDuReXY50+QVEdXfWHlE9YU5WM/sJSdzqL7qpcD+INPUQptJEZoiVR3Npv0J43cprm9QKi7LJxOfU9z6sGrvb+TJ/wDQCXJ4FqyoYYqGCN+ghrQ4fia0DtXRhVxOTFvgXrBIsynhba1o2Cx1jwQuCo7ybPQpq0EimZTXFcCd+NwGzwf7qqLiVNL4c3G5nsaFJBzy68kvKb7qqyTIqtNom5zuHeG0oCKpkYzTVS3Pm2HRs4SgE5Mfc7wIGiJvlEadtggM0uHukdcAvPnJDoHTqQHUbQxxaZnZ7uAaG/3QGDWvk8GBmjVcCzRz9iA6GH5MukIMxzvw/o9G+gLbQYS2MCwA5kB1GZreBAbGpbwoDj1Uw78bb9updUOQ5Ki85MJVRlkZMihBmhetEUYnk87Nqalu8SHdJv8AFXxPGnBlMLwqzX2WQOC4jvM3QAQgNHQNOtregKcz7lXFPoQnD4/IA2aOpW3ku5XdQ7Gvzc3eLx+2VbeyI3MTT5niLg5zc9zdyZCXWPCAdAKh1ZNWuFRgnew+szUp+XGGPJZURDO72CJGb+adZH+95AVagqQ90hadbm6DoO5G8rEC4cM6QnT4XUFUkz8kqZRaNveY/KI8I8kfFAQy5LAjSXE77yTnICBmTc0XiyHcThY9KA6VNDUBobmkHTrNgOdSlchu2o9R4I2+dO/OPkjSBzLRUZvoZutBdTuU8sUYs1hPQFosLLqzJ4qPRD0OMhv3fQ7+yt4X3K+L9hpuNxO3TXDmBHWqPDS6F1io9SRtRC/U8Dbo61R0ZroaKvB9Td0DbXDhbiN1TK+xfPHuQw0wc660u4qxlZSlcaNGFTMXyEbqMqVIhwIH0pWimjNwZyqO7K1/GwX9Qdi2rcaC+f8AZhRVsS17f6O8JVwnoG4lQEjZkBuJkBsJEBsHIDN0BlABQHBxPJSnndnFpa463M0XQEmG5NQU48Btze+c/Sb8PAgHH0IKAjOGjgQAMOHAgK5jcT45D9EXMsM0i/Bp1X3134eUMiV7M83ExqZ21G6Eoq+IaHteOg/3XRkk9Gmc28iuZNHQp6yA6iP2hZUcZo0jOD6jjAx2rNOyxWbujRWYOpmneU5mMqInUQ3lOdkZEEVFY61EpiMTVsj2EgO1FQ0mSm0TNr5Bv3VN3Fl1VkiVmMOGsdBUbhFvEMmbjY/S0cyr4d9C/iV1ONRVPfZ5ZjZt9DQTp0C3UtK8XGlGC4mOHkpVZVHw6HZjJOpcJ6KdxqOncUBJ8ncEBjMcEAXKAyJEBu2RASBxQE6AEAIAQAgBACAhmpGP3TGna0KU2tCGk9TnT5OQO1NzeSbexaxxFRdTGWGpS/SJyZLAbh9uAOHxC0WLn1Rk8FDo2jX5qnZqOdsf8HWVvEQeqK+FmtJf+/kUrX1EZFoyR+ldu/zLSE6T1djKdOvHRXFW46Wmz4yDxOt7CFruoy5ZGTrSjzRZs7FonEnS2+85vYo3M0hv4NkzKhjty5p51XLJaoupxejMkKUQzRzbiysVIaOkBc8DiKSlwEYjQpHN3JtsNlXMnqWytaErKmdmpzufT1qrhTfQuqlRdSdmNSjWAea3UqPDwehdYma1NpMqmR+OAbvaHaTsbrVHhf2s0WL/AHIsNlyHYYMY4EBgRBAbWQGUAIAQAgBACAEAIAQAgBACAjlha4Wc0EcBAKARmwKB2uMDk6PYFpGrOOjZnKjTlqkc+oyRiduXOb0HrW0cZUXuc8sDSfsISZJyt8XKDxaW/ErVY1PmiYvANcshaXD6uPWC7ocrqvRfsZvDV4+4s2tkidnPi02sdBb2rRKnNWUjNurB+aJ2aCrEu8R7VjOOQ2pyUxTEMbZEXNzXOc023gL7VpCk5K5SdaMW0cl1RWVWiFpa077Rb+IqZOlT1d2RGNapyqyHMN7npLg+qkvpuWMuSdrysJ4zhaCOmngbO83cv64TvBACAEAIAQAgBACAEAIAQAgBACAEAIAQAgBACAw5oOsX2oBd1BGdOaAeFujqUptEOKZC3B4Q7OzATru7Tp51Z1JNWuVVOCd7K481oGrRsVC5lACAEAIA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38" y="4857039"/>
            <a:ext cx="639607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943" y="1829580"/>
            <a:ext cx="583865" cy="58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" name="Straight Arrow Connector 173"/>
          <p:cNvCxnSpPr/>
          <p:nvPr/>
        </p:nvCxnSpPr>
        <p:spPr>
          <a:xfrm flipV="1">
            <a:off x="8676351" y="1982092"/>
            <a:ext cx="1706896" cy="34039"/>
          </a:xfrm>
          <a:prstGeom prst="straightConnector1">
            <a:avLst/>
          </a:prstGeom>
          <a:ln w="76200">
            <a:solidFill>
              <a:srgbClr val="434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73" idx="1"/>
          </p:cNvCxnSpPr>
          <p:nvPr/>
        </p:nvCxnSpPr>
        <p:spPr>
          <a:xfrm flipV="1">
            <a:off x="8286779" y="2121513"/>
            <a:ext cx="2153164" cy="13850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00070" y="1678061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</a:t>
            </a:r>
            <a:r>
              <a:rPr lang="en-US" sz="1200" b="1" dirty="0">
                <a:solidFill>
                  <a:srgbClr val="000000"/>
                </a:solidFill>
              </a:rPr>
              <a:t>flows </a:t>
            </a:r>
            <a:r>
              <a:rPr lang="en-US" sz="1200" b="1" dirty="0" smtClean="0">
                <a:solidFill>
                  <a:srgbClr val="000000"/>
                </a:solidFill>
              </a:rPr>
              <a:t>(232/8)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85" name="Straight Arrow Connector 184"/>
          <p:cNvCxnSpPr>
            <a:stCxn id="77" idx="5"/>
          </p:cNvCxnSpPr>
          <p:nvPr/>
        </p:nvCxnSpPr>
        <p:spPr>
          <a:xfrm>
            <a:off x="6650483" y="3893129"/>
            <a:ext cx="2206055" cy="1061675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73" idx="2"/>
          </p:cNvCxnSpPr>
          <p:nvPr/>
        </p:nvCxnSpPr>
        <p:spPr>
          <a:xfrm flipH="1">
            <a:off x="9170654" y="3872323"/>
            <a:ext cx="1" cy="838961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281" y="4771430"/>
            <a:ext cx="639608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61" y="4635000"/>
            <a:ext cx="639608" cy="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6" name="Freeform 1045"/>
          <p:cNvSpPr/>
          <p:nvPr/>
        </p:nvSpPr>
        <p:spPr>
          <a:xfrm>
            <a:off x="3848226" y="2656772"/>
            <a:ext cx="4981074" cy="758610"/>
          </a:xfrm>
          <a:custGeom>
            <a:avLst/>
            <a:gdLst>
              <a:gd name="connsiteX0" fmla="*/ 0 w 4981074"/>
              <a:gd name="connsiteY0" fmla="*/ 0 h 708373"/>
              <a:gd name="connsiteX1" fmla="*/ 1925053 w 4981074"/>
              <a:gd name="connsiteY1" fmla="*/ 637674 h 708373"/>
              <a:gd name="connsiteX2" fmla="*/ 2875547 w 4981074"/>
              <a:gd name="connsiteY2" fmla="*/ 697832 h 708373"/>
              <a:gd name="connsiteX3" fmla="*/ 4981074 w 4981074"/>
              <a:gd name="connsiteY3" fmla="*/ 685800 h 7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074" h="708373">
                <a:moveTo>
                  <a:pt x="0" y="0"/>
                </a:moveTo>
                <a:cubicBezTo>
                  <a:pt x="722897" y="260684"/>
                  <a:pt x="1445795" y="521369"/>
                  <a:pt x="1925053" y="637674"/>
                </a:cubicBezTo>
                <a:cubicBezTo>
                  <a:pt x="2404311" y="753979"/>
                  <a:pt x="2366210" y="689811"/>
                  <a:pt x="2875547" y="697832"/>
                </a:cubicBezTo>
                <a:cubicBezTo>
                  <a:pt x="3384884" y="705853"/>
                  <a:pt x="4182979" y="695826"/>
                  <a:pt x="4981074" y="68580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919786" y="3083295"/>
            <a:ext cx="105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47" name="TextBox 1046"/>
          <p:cNvSpPr txBox="1"/>
          <p:nvPr/>
        </p:nvSpPr>
        <p:spPr>
          <a:xfrm>
            <a:off x="8702288" y="5550324"/>
            <a:ext cx="20313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PC </a:t>
            </a:r>
            <a:r>
              <a:rPr lang="en-US" dirty="0" smtClean="0">
                <a:solidFill>
                  <a:srgbClr val="000000"/>
                </a:solidFill>
              </a:rPr>
              <a:t>terminals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IP:192.168.101.x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0231405" y="1216396"/>
            <a:ext cx="1584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Client  /w AMT GW lib application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9252189" y="4027015"/>
            <a:ext cx="88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Test-bed access 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6" name="Right Arrow 205"/>
          <p:cNvSpPr/>
          <p:nvPr/>
        </p:nvSpPr>
        <p:spPr>
          <a:xfrm>
            <a:off x="552908" y="5693686"/>
            <a:ext cx="763169" cy="191075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/>
          </a:p>
        </p:txBody>
      </p:sp>
      <p:cxnSp>
        <p:nvCxnSpPr>
          <p:cNvPr id="207" name="Straight Arrow Connector 206"/>
          <p:cNvCxnSpPr/>
          <p:nvPr/>
        </p:nvCxnSpPr>
        <p:spPr>
          <a:xfrm>
            <a:off x="552908" y="5347254"/>
            <a:ext cx="654533" cy="0"/>
          </a:xfrm>
          <a:prstGeom prst="straightConnector1">
            <a:avLst/>
          </a:prstGeom>
          <a:ln w="28575">
            <a:solidFill>
              <a:srgbClr val="00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589052" y="6176490"/>
            <a:ext cx="690879" cy="194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436568" y="560776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SSM flows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436568" y="5963611"/>
            <a:ext cx="10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AMT flow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36567" y="5172933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Network connection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55" y="3508253"/>
            <a:ext cx="2859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</a:t>
            </a:r>
            <a:r>
              <a:rPr lang="en-US" sz="1100" b="1" dirty="0">
                <a:solidFill>
                  <a:srgbClr val="000000"/>
                </a:solidFill>
              </a:rPr>
              <a:t>192.168.0.100</a:t>
            </a:r>
            <a:r>
              <a:rPr lang="en-US" sz="1100" b="1" dirty="0" smtClean="0">
                <a:solidFill>
                  <a:srgbClr val="000000"/>
                </a:solidFill>
              </a:rPr>
              <a:t>, </a:t>
            </a:r>
            <a:r>
              <a:rPr lang="en-US" sz="1100" b="1" dirty="0">
                <a:solidFill>
                  <a:srgbClr val="000000"/>
                </a:solidFill>
              </a:rPr>
              <a:t>232.10.10.10)  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–- random packets @ 1 </a:t>
            </a:r>
            <a:r>
              <a:rPr lang="en-US" sz="1100" dirty="0" err="1">
                <a:solidFill>
                  <a:srgbClr val="000000"/>
                </a:solidFill>
              </a:rPr>
              <a:t>pps</a:t>
            </a:r>
            <a:endParaRPr lang="en-US" sz="1100" dirty="0">
              <a:solidFill>
                <a:srgbClr val="00000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</a:t>
            </a:r>
            <a:r>
              <a:rPr lang="en-US" sz="1100" b="1" dirty="0" smtClean="0">
                <a:solidFill>
                  <a:srgbClr val="000000"/>
                </a:solidFill>
              </a:rPr>
              <a:t>232.10.10.100) </a:t>
            </a: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random packet @1 </a:t>
            </a:r>
            <a:r>
              <a:rPr lang="en-US" sz="1100" dirty="0" err="1" smtClean="0">
                <a:solidFill>
                  <a:srgbClr val="000000"/>
                </a:solidFill>
              </a:rPr>
              <a:t>pps</a:t>
            </a:r>
            <a:endParaRPr lang="en-US" sz="1100" dirty="0" smtClean="0">
              <a:solidFill>
                <a:srgbClr val="000000"/>
              </a:solidFill>
            </a:endParaRPr>
          </a:p>
          <a:p>
            <a:pPr marL="342900" lvl="0" indent="-342900">
              <a:buFontTx/>
              <a:buAutoNum type="arabicParenBoth"/>
            </a:pPr>
            <a:r>
              <a:rPr lang="en-US" sz="1100" b="1" dirty="0" smtClean="0">
                <a:solidFill>
                  <a:srgbClr val="000000"/>
                </a:solidFill>
              </a:rPr>
              <a:t>(192.168.0.100, </a:t>
            </a:r>
            <a:r>
              <a:rPr lang="en-US" sz="1100" b="1" dirty="0">
                <a:solidFill>
                  <a:srgbClr val="000000"/>
                </a:solidFill>
              </a:rPr>
              <a:t>232.200.0.1)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</a:t>
            </a:r>
            <a:r>
              <a:rPr lang="en-US" sz="1100" dirty="0" smtClean="0">
                <a:solidFill>
                  <a:srgbClr val="000000"/>
                </a:solidFill>
              </a:rPr>
              <a:t>an </a:t>
            </a:r>
            <a:r>
              <a:rPr lang="en-US" sz="1100" dirty="0">
                <a:solidFill>
                  <a:srgbClr val="000000"/>
                </a:solidFill>
              </a:rPr>
              <a:t>mp4 stream @~450 kbps</a:t>
            </a:r>
          </a:p>
          <a:p>
            <a:pPr marL="342900" lvl="0" indent="-342900">
              <a:buFontTx/>
              <a:buAutoNum type="arabicParenBoth"/>
            </a:pPr>
            <a:r>
              <a:rPr lang="en-US" sz="1100" b="1" dirty="0">
                <a:solidFill>
                  <a:srgbClr val="000000"/>
                </a:solidFill>
              </a:rPr>
              <a:t>(192.168.0.100, 232.200.0.2)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pPr lvl="1"/>
            <a:r>
              <a:rPr lang="en-US" sz="1100" dirty="0" smtClean="0">
                <a:solidFill>
                  <a:srgbClr val="000000"/>
                </a:solidFill>
              </a:rPr>
              <a:t>– </a:t>
            </a:r>
            <a:r>
              <a:rPr lang="en-US" sz="1100" dirty="0" smtClean="0">
                <a:solidFill>
                  <a:srgbClr val="000000"/>
                </a:solidFill>
              </a:rPr>
              <a:t>an </a:t>
            </a:r>
            <a:r>
              <a:rPr lang="en-US" sz="1100" dirty="0">
                <a:solidFill>
                  <a:srgbClr val="000000"/>
                </a:solidFill>
              </a:rPr>
              <a:t>mp4 stream @~1.3 mbps</a:t>
            </a:r>
          </a:p>
        </p:txBody>
      </p:sp>
    </p:spTree>
    <p:extLst>
      <p:ext uri="{BB962C8B-B14F-4D97-AF65-F5344CB8AC3E}">
        <p14:creationId xmlns:p14="http://schemas.microsoft.com/office/powerpoint/2010/main" val="624168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Relay Configuration: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2475" y="987204"/>
            <a:ext cx="8466219" cy="5016758"/>
          </a:xfrm>
          <a:prstGeom prst="rect">
            <a:avLst/>
          </a:prstGeom>
        </p:spPr>
        <p:txBody>
          <a:bodyPr wrap="square" numCol="1" spcCol="18288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interface Tunnel1  !!!</a:t>
            </a:r>
            <a:r>
              <a:rPr lang="en-US" sz="1600" i="1" dirty="0" smtClean="0">
                <a:solidFill>
                  <a:srgbClr val="0000FF"/>
                </a:solidFill>
              </a:rPr>
              <a:t> AMT tunnel for interface G0/2/0 (192.168.0/24)</a:t>
            </a:r>
            <a:endParaRPr lang="en-US" sz="1600" i="1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address 55.55.55.55 255.255.255.255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no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redirects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pim</a:t>
            </a:r>
            <a:r>
              <a:rPr lang="en-US" sz="1600" dirty="0">
                <a:solidFill>
                  <a:srgbClr val="000000"/>
                </a:solidFill>
              </a:rPr>
              <a:t> sparse-dense-mode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igmp</a:t>
            </a:r>
            <a:r>
              <a:rPr lang="en-US" sz="1600" dirty="0">
                <a:solidFill>
                  <a:srgbClr val="000000"/>
                </a:solidFill>
              </a:rPr>
              <a:t> version 3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 tunnel source GigabitEthernet0/2/0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tunnel mode </a:t>
            </a:r>
            <a:r>
              <a:rPr lang="en-US" sz="1600" dirty="0" err="1">
                <a:solidFill>
                  <a:srgbClr val="000000"/>
                </a:solidFill>
              </a:rPr>
              <a:t>udp</a:t>
            </a:r>
            <a:r>
              <a:rPr lang="en-US" sz="1600" dirty="0">
                <a:solidFill>
                  <a:srgbClr val="000000"/>
                </a:solidFill>
              </a:rPr>
              <a:t> multipoint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amt</a:t>
            </a:r>
            <a:r>
              <a:rPr lang="en-US" sz="1600" dirty="0">
                <a:solidFill>
                  <a:srgbClr val="000000"/>
                </a:solidFill>
              </a:rPr>
              <a:t> relay traffic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!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interface GigabitEthernet0/2/0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address </a:t>
            </a:r>
            <a:r>
              <a:rPr lang="en-US" sz="1600" b="1" dirty="0" smtClean="0">
                <a:solidFill>
                  <a:srgbClr val="000000"/>
                </a:solidFill>
              </a:rPr>
              <a:t>192.168.0.1</a:t>
            </a:r>
            <a:r>
              <a:rPr lang="en-US" sz="1600" dirty="0" smtClean="0">
                <a:solidFill>
                  <a:srgbClr val="000000"/>
                </a:solidFill>
              </a:rPr>
              <a:t> 255.255.255.0   </a:t>
            </a:r>
            <a:r>
              <a:rPr lang="en-US" sz="1600" i="1" dirty="0" smtClean="0">
                <a:solidFill>
                  <a:srgbClr val="0000FF"/>
                </a:solidFill>
              </a:rPr>
              <a:t>!!! the relay IP address</a:t>
            </a:r>
            <a:endParaRPr lang="en-US" sz="1600" i="1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pim</a:t>
            </a:r>
            <a:r>
              <a:rPr lang="en-US" sz="1600" dirty="0">
                <a:solidFill>
                  <a:srgbClr val="000000"/>
                </a:solidFill>
              </a:rPr>
              <a:t> sparse-dense-mode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negotiation auto</a:t>
            </a:r>
          </a:p>
          <a:p>
            <a:r>
              <a:rPr lang="en-US" sz="1600" dirty="0">
                <a:solidFill>
                  <a:srgbClr val="000000"/>
                </a:solidFill>
              </a:rPr>
              <a:t>!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interface GigabitEthernet0/2/1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address </a:t>
            </a:r>
            <a:r>
              <a:rPr lang="en-US" sz="1600" b="1" dirty="0" smtClean="0">
                <a:solidFill>
                  <a:srgbClr val="000000"/>
                </a:solidFill>
              </a:rPr>
              <a:t>192.168.1.1</a:t>
            </a:r>
            <a:r>
              <a:rPr lang="en-US" sz="1600" dirty="0" smtClean="0">
                <a:solidFill>
                  <a:srgbClr val="000000"/>
                </a:solidFill>
              </a:rPr>
              <a:t> 255.255.255.0  </a:t>
            </a:r>
            <a:r>
              <a:rPr lang="en-US" sz="1600" i="1" dirty="0" smtClean="0">
                <a:solidFill>
                  <a:srgbClr val="0000FF"/>
                </a:solidFill>
              </a:rPr>
              <a:t>!!! the </a:t>
            </a:r>
            <a:r>
              <a:rPr lang="en-US" sz="1600" i="1" dirty="0" err="1" smtClean="0">
                <a:solidFill>
                  <a:srgbClr val="0000FF"/>
                </a:solidFill>
              </a:rPr>
              <a:t>anycast</a:t>
            </a:r>
            <a:r>
              <a:rPr lang="en-US" sz="1600" i="1" dirty="0" smtClean="0">
                <a:solidFill>
                  <a:srgbClr val="0000FF"/>
                </a:solidFill>
              </a:rPr>
              <a:t> IP address</a:t>
            </a:r>
            <a:endParaRPr lang="en-US" sz="1600" i="1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negotiation auto</a:t>
            </a:r>
          </a:p>
          <a:p>
            <a:r>
              <a:rPr lang="en-US" sz="1600" dirty="0">
                <a:solidFill>
                  <a:srgbClr val="000000"/>
                </a:solidFill>
              </a:rPr>
              <a:t>!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ip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pim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ssm</a:t>
            </a:r>
            <a:r>
              <a:rPr lang="en-US" sz="1600" dirty="0">
                <a:solidFill>
                  <a:srgbClr val="000000"/>
                </a:solidFill>
              </a:rPr>
              <a:t> default</a:t>
            </a:r>
          </a:p>
          <a:p>
            <a:r>
              <a:rPr lang="en-US" sz="1600" b="1" dirty="0" err="1">
                <a:solidFill>
                  <a:srgbClr val="000000"/>
                </a:solidFill>
              </a:rPr>
              <a:t>ip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000000"/>
                </a:solidFill>
              </a:rPr>
              <a:t>amt</a:t>
            </a:r>
            <a:r>
              <a:rPr lang="en-US" sz="1600" b="1" dirty="0">
                <a:solidFill>
                  <a:srgbClr val="000000"/>
                </a:solidFill>
              </a:rPr>
              <a:t> gateway </a:t>
            </a:r>
            <a:r>
              <a:rPr lang="en-US" sz="1600" b="1" dirty="0" err="1">
                <a:solidFill>
                  <a:srgbClr val="000000"/>
                </a:solidFill>
              </a:rPr>
              <a:t>anycast</a:t>
            </a:r>
            <a:r>
              <a:rPr lang="en-US" sz="1600" b="1" dirty="0">
                <a:solidFill>
                  <a:srgbClr val="000000"/>
                </a:solidFill>
              </a:rPr>
              <a:t>-relay-address </a:t>
            </a:r>
            <a:r>
              <a:rPr lang="en-US" sz="1600" b="1" dirty="0" smtClean="0">
                <a:solidFill>
                  <a:srgbClr val="000000"/>
                </a:solidFill>
              </a:rPr>
              <a:t>192.168.1.1    </a:t>
            </a:r>
            <a:r>
              <a:rPr lang="en-US" sz="1600" dirty="0" smtClean="0">
                <a:solidFill>
                  <a:srgbClr val="0000FF"/>
                </a:solidFill>
              </a:rPr>
              <a:t>!!!</a:t>
            </a:r>
            <a:r>
              <a:rPr lang="en-US" sz="1600" i="1" dirty="0" smtClean="0">
                <a:solidFill>
                  <a:srgbClr val="0000FF"/>
                </a:solidFill>
              </a:rPr>
              <a:t> make it </a:t>
            </a:r>
            <a:r>
              <a:rPr lang="en-US" sz="1600" i="1" dirty="0" err="1" smtClean="0">
                <a:solidFill>
                  <a:srgbClr val="0000FF"/>
                </a:solidFill>
              </a:rPr>
              <a:t>anycast</a:t>
            </a:r>
            <a:r>
              <a:rPr lang="en-US" sz="1600" i="1" dirty="0" smtClean="0">
                <a:solidFill>
                  <a:srgbClr val="0000FF"/>
                </a:solidFill>
              </a:rPr>
              <a:t> address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5516" y="1506158"/>
            <a:ext cx="4559968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0000"/>
                </a:solidFill>
              </a:rPr>
              <a:t>Use static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0000"/>
                </a:solidFill>
              </a:rPr>
              <a:t>Use dynamic one</a:t>
            </a:r>
          </a:p>
          <a:p>
            <a:r>
              <a:rPr lang="en-US" sz="1200" dirty="0">
                <a:solidFill>
                  <a:srgbClr val="000000"/>
                </a:solidFill>
              </a:rPr>
              <a:t>interface Loopback2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</a:rPr>
              <a:t>ip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address </a:t>
            </a:r>
            <a:r>
              <a:rPr lang="en-US" sz="1200" dirty="0" smtClean="0">
                <a:solidFill>
                  <a:srgbClr val="000000"/>
                </a:solidFill>
              </a:rPr>
              <a:t>154.7.0.71 </a:t>
            </a:r>
            <a:r>
              <a:rPr lang="en-US" sz="1200" dirty="0">
                <a:solidFill>
                  <a:srgbClr val="000000"/>
                </a:solidFill>
              </a:rPr>
              <a:t>255.255.255.255 !!! Any-cast </a:t>
            </a:r>
            <a:r>
              <a:rPr lang="en-US" sz="1200" dirty="0" smtClean="0">
                <a:solidFill>
                  <a:srgbClr val="000000"/>
                </a:solidFill>
              </a:rPr>
              <a:t>address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router </a:t>
            </a:r>
            <a:r>
              <a:rPr lang="en-US" sz="1200" dirty="0" err="1">
                <a:solidFill>
                  <a:srgbClr val="000000"/>
                </a:solidFill>
              </a:rPr>
              <a:t>ospf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100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00"/>
                </a:solidFill>
              </a:rPr>
              <a:t>network </a:t>
            </a:r>
            <a:r>
              <a:rPr lang="en-US" sz="1200" dirty="0" smtClean="0">
                <a:solidFill>
                  <a:srgbClr val="000000"/>
                </a:solidFill>
              </a:rPr>
              <a:t>192.168.0.0 0 </a:t>
            </a:r>
            <a:r>
              <a:rPr lang="en-US" sz="1200" dirty="0">
                <a:solidFill>
                  <a:srgbClr val="000000"/>
                </a:solidFill>
              </a:rPr>
              <a:t>0.0.0.255 area 100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network 192.168.1.0 </a:t>
            </a:r>
            <a:r>
              <a:rPr lang="en-US" sz="1200" dirty="0">
                <a:solidFill>
                  <a:srgbClr val="000000"/>
                </a:solidFill>
              </a:rPr>
              <a:t>0.0.0.255 area 100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network </a:t>
            </a:r>
            <a:r>
              <a:rPr lang="en-US" sz="1200" dirty="0">
                <a:solidFill>
                  <a:srgbClr val="000000"/>
                </a:solidFill>
              </a:rPr>
              <a:t>154.7.0.71 0.0.0.0 area 100</a:t>
            </a:r>
          </a:p>
          <a:p>
            <a:pPr marL="171450" indent="-171450">
              <a:buFont typeface="Wingdings" pitchFamily="2" charset="2"/>
              <a:buChar char="Ø"/>
            </a:pPr>
            <a:endParaRPr lang="en-US" sz="105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154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</a:t>
            </a:r>
            <a:r>
              <a:rPr lang="en-US" dirty="0" err="1"/>
              <a:t>a</a:t>
            </a:r>
            <a:r>
              <a:rPr lang="en-US" dirty="0" err="1" smtClean="0"/>
              <a:t>nycast</a:t>
            </a:r>
            <a:r>
              <a:rPr lang="en-US" dirty="0" smtClean="0"/>
              <a:t> IP reachable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1034715"/>
            <a:ext cx="631775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</a:t>
            </a:r>
            <a:r>
              <a:rPr lang="en-US" dirty="0" err="1"/>
              <a:t>a</a:t>
            </a:r>
            <a:r>
              <a:rPr lang="en-US" dirty="0" err="1" smtClean="0"/>
              <a:t>nycast</a:t>
            </a:r>
            <a:r>
              <a:rPr lang="en-US" dirty="0" smtClean="0"/>
              <a:t> address is reachable by using “ping”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06" y="1832284"/>
            <a:ext cx="6925010" cy="287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069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relay 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1034715"/>
            <a:ext cx="454804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relay returns the relay 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6" y="2237874"/>
            <a:ext cx="9249091" cy="9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5031" y="3729789"/>
            <a:ext cx="873492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</a:rPr>
              <a:t>a</a:t>
            </a:r>
            <a:r>
              <a:rPr lang="en-US" i="1" dirty="0" err="1" smtClean="0">
                <a:solidFill>
                  <a:srgbClr val="000000"/>
                </a:solidFill>
              </a:rPr>
              <a:t>mtchk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sets up a AMT channel between the client and the relay using the provided </a:t>
            </a:r>
            <a:r>
              <a:rPr lang="en-US" i="1" dirty="0" err="1" smtClean="0">
                <a:solidFill>
                  <a:srgbClr val="000000"/>
                </a:solidFill>
              </a:rPr>
              <a:t>anycast</a:t>
            </a:r>
            <a:r>
              <a:rPr lang="en-US" i="1" dirty="0" smtClean="0">
                <a:solidFill>
                  <a:srgbClr val="000000"/>
                </a:solidFill>
              </a:rPr>
              <a:t> IP. The source code is in …/amt_gw_10/test/</a:t>
            </a:r>
            <a:r>
              <a:rPr lang="en-US" i="1" dirty="0" err="1" smtClean="0">
                <a:solidFill>
                  <a:srgbClr val="000000"/>
                </a:solidFill>
              </a:rPr>
              <a:t>amtchk.c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132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AMT Relay Check: tunnel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551" y="842209"/>
            <a:ext cx="690580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Check if the AMT works correctly by subscribing a channel 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Feed packets to SSM</a:t>
            </a:r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04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5" y="1491915"/>
            <a:ext cx="10489586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6747" y="4355431"/>
            <a:ext cx="873492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0000"/>
                </a:solidFill>
              </a:rPr>
              <a:t>amtfeeder</a:t>
            </a:r>
            <a:r>
              <a:rPr lang="en-US" i="1" dirty="0" smtClean="0">
                <a:solidFill>
                  <a:srgbClr val="000000"/>
                </a:solidFill>
              </a:rPr>
              <a:t> is a program developed based on the </a:t>
            </a:r>
            <a:r>
              <a:rPr lang="en-US" i="1" dirty="0" err="1" smtClean="0">
                <a:solidFill>
                  <a:srgbClr val="000000"/>
                </a:solidFill>
              </a:rPr>
              <a:t>amt_gw_lib</a:t>
            </a:r>
            <a:r>
              <a:rPr lang="en-US" i="1" dirty="0" smtClean="0">
                <a:solidFill>
                  <a:srgbClr val="000000"/>
                </a:solidFill>
              </a:rPr>
              <a:t> presented in this workshop. It generates a sequence of packets or read packets from a file and send them out to a SSM. The source code is in …/amt_gw_10/test/</a:t>
            </a:r>
            <a:r>
              <a:rPr lang="en-US" i="1" dirty="0" err="1" smtClean="0">
                <a:solidFill>
                  <a:srgbClr val="000000"/>
                </a:solidFill>
              </a:rPr>
              <a:t>amtfeeder.c</a:t>
            </a:r>
            <a:endParaRPr lang="en-US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906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2255</Words>
  <Application>Microsoft Office PowerPoint</Application>
  <PresentationFormat>Custom</PresentationFormat>
  <Paragraphs>665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template</vt:lpstr>
      <vt:lpstr>EBU Workshop, 09/24/2014 Geneva Developing for SSM and AMT</vt:lpstr>
      <vt:lpstr>Content</vt:lpstr>
      <vt:lpstr>Project background and where to get source code?</vt:lpstr>
      <vt:lpstr>PowerPoint Presentation</vt:lpstr>
      <vt:lpstr>AMT Environment in this Workshop</vt:lpstr>
      <vt:lpstr>Relay Configuration: Example</vt:lpstr>
      <vt:lpstr>AMT Relay Check: anycast IP reachable</vt:lpstr>
      <vt:lpstr>AMT Relay Check: relay IP</vt:lpstr>
      <vt:lpstr>AMT Relay Check: tunnel</vt:lpstr>
      <vt:lpstr>AMT Relay Check: tunnel</vt:lpstr>
      <vt:lpstr>PowerPoint Presentation</vt:lpstr>
      <vt:lpstr>AMT Gateway Protocols Implementation and Status</vt:lpstr>
      <vt:lpstr>AMT Gateway Protocols Implementation and Status</vt:lpstr>
      <vt:lpstr>AMT Gateway Library: All APIs</vt:lpstr>
      <vt:lpstr>Typical Call-flows</vt:lpstr>
      <vt:lpstr>AMT Gateway Library: Architecture</vt:lpstr>
      <vt:lpstr>Socket code</vt:lpstr>
      <vt:lpstr>AMT Gateway Library: Source Code Structure</vt:lpstr>
      <vt:lpstr>AMT Gateway Library: amt_openChannel() </vt:lpstr>
      <vt:lpstr>AMT Gateway Library: amt_closeChannel()</vt:lpstr>
      <vt:lpstr>AMT Gateway Library: amt_poll()</vt:lpstr>
      <vt:lpstr>AMT Gateway Library: amt_recvfrom()</vt:lpstr>
      <vt:lpstr>AMT Gateway Library: amt_addRecvHook()</vt:lpstr>
      <vt:lpstr>AMT Gateway Library: amt_setTraceSink()/amt_setTraceLevel()</vt:lpstr>
      <vt:lpstr>PowerPoint Presentation</vt:lpstr>
      <vt:lpstr>Test Environment</vt:lpstr>
      <vt:lpstr>Example 1: find the relay address</vt:lpstr>
      <vt:lpstr>Example 2: Subscribe to a AMT channel</vt:lpstr>
      <vt:lpstr>Example 2: Subscribe to a AMT channel – complete code</vt:lpstr>
      <vt:lpstr>Example 3: use amt_addRecvHook() to receive packets</vt:lpstr>
      <vt:lpstr>Example 3: use amt_addRecvHook() – complete code</vt:lpstr>
      <vt:lpstr>Example 4: Receive a Video Stream and Render it</vt:lpstr>
      <vt:lpstr>Example 4: Media Streamer and render </vt:lpstr>
      <vt:lpstr>Example 4: stream receiving code for VLC </vt:lpstr>
      <vt:lpstr>Example4: complete code</vt:lpstr>
      <vt:lpstr>Further work on audio/video renderer</vt:lpstr>
      <vt:lpstr>What we covered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2013-09-20T12:43:06Z</dcterms:created>
  <dcterms:modified xsi:type="dcterms:W3CDTF">2014-09-22T02:15:00Z</dcterms:modified>
</cp:coreProperties>
</file>